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image" Target="../media/image-13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6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Горячие точки планеты
</a:t>
            </a:r>
            <a:endParaRPr lang="en-US" sz="3361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Hotspots сохраняют больше всего уникальной жизни на меньшей площади.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biodiversity hotspot?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территории, где сосредоточено много эндемиков, но природные местообитания уже сильно сокращены. Поэтому каждый утраченный участок может стоить миру видов, которые не живут больше нигде.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6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9930" y="1949450"/>
            <a:ext cx="1854141" cy="25553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hotspots: два обязательных критерия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6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уникальность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критерий — не менее 1500 эндемичных сосудистых растений. Это означает, что регион особенно богат уникальными формами жизни, зависящими именно от местных условий.
</a:t>
            </a:r>
            <a:endParaRPr lang="en-US" sz="1261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потеря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критерий — утрата как минимум 70% исходной растительности. Такая деградация показывает, что экосистема уже сильно сокращена и требует срочной охраны.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эффект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этих признаков делает hotspot приоритетом: на небольшой площади можно сохранить непропорционально большую часть мирового биоразнообразия.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61638"/>
            <a:ext cx="5139684" cy="20331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выбирают регионы в списке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hotspot строится на совмещении биологических и природоохранных признаков.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уникальность и сильнее разрушение местообитаний, тем выше приоритет региона для защиты.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Conservation International; критерии biodiversity hotspots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6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список hotspots
</a:t>
            </a:r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проверяют по наблюдениям в природе, коллекциям, дистанционным данным и экспертной оценке.
</a:t>
            </a:r>
            <a:endParaRPr lang="en-US" sz="2175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6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регионов входят в глобальный список приоритетной охраны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признала более 36 таких регионов: это показывает, что охрана даже небольшой площади может сохранить огромную долю уникальной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Conservation International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6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расположены hotspots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Hotspots распределены по разным континентам, а не образуют единую полосу.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6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Мадагаскар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ландшафты — разные сообщества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каждый природный ландшафт острова имеет собственный набор видов. Это делает регион особенно ценным для науки, но одновременно усложняет охрану: нельзя защитить только один тип среды и считать задачу решённой.
</a:t>
            </a:r>
            <a:endParaRPr lang="en-US" sz="1008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Остров, где виды не повторяются
</a:t>
            </a:r>
            <a:pPr algn="l" indent="0" marL="0">
              <a:lnSpc>
                <a:spcPct val="100000"/>
              </a:lnSpc>
              <a:buNone/>
            </a:pPr>
            <a:r>
              <a:rPr lang="en-US" sz="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Островная изоляция Мадагаскара привела к появлению лемуров, баобабов и множества эндемичных рептилий. Здесь многие виды связаны с очень узкими типами местообитаний, поэтому утрата одного лесного массива может затронуть целое сообщество.
</a:t>
            </a:r>
            <a:endParaRPr lang="en-US" sz="1016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нужна комплексная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Мадагаскара требует одновременно охранять леса, восстанавливать нарушенные участки и снижать давление на природные ресурсы. Иначе уникальные экосистемы могут потерять устойчивость даже без полного исчезновения лесного покрова.
</a:t>
            </a:r>
            <a:endParaRPr lang="en-US" sz="1008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разделённые на фрагменты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Мадагаскарские леса вырубались десятилетиями, и фрагменты природных территорий стали похожи на отдельные острова. Для животных это значит меньше корма, меньше убежищ и больше рисков при перемещении между участками.
</a:t>
            </a:r>
            <a:endParaRPr lang="en-US" sz="1079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6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собирающие влагу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Гаты тянутся вдоль западной окраины Индии и перехватывают влажные воздушные массы с океана. Поэтому здесь сформировались вечнозелёные леса, богатые амфибиями, орхидеями и редкими деревьями, чувствительными к любым изменениям микроклимата.
</a:t>
            </a:r>
            <a:endParaRPr lang="en-US" sz="979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Ландшафт, разрезанный людьми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этого региона характерна сильная фрагментация. Дороги, чайные и кофейные плантации, поселения и мелкие вырубки разрывают сплошные лесные массивы, а значит, меняют условия даже на соседних участках склона.
</a:t>
            </a:r>
            <a:endParaRPr lang="en-US" sz="1036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Хрупкие виды влажных гор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Гаты особенно важны для видов, которые живут в очень узком диапазоне условий. Если исчезает влажный участок леса, популяции быстро теряют связь друг с другом, а восстановление занимает десятилетия.
</a:t>
            </a:r>
            <a:endParaRPr lang="en-US" sz="1036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Гаты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6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9930" y="1949450"/>
            <a:ext cx="1854141" cy="25553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Капское флористическое царство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60" dirty="0"/>
          </a:p>
        </p:txBody>
      </p:sp>
      <p:sp>
        <p:nvSpPr>
          <p:cNvPr id="9" name="Text 2"/>
          <p:cNvSpPr txBox="1"/>
          <p:nvPr/>
        </p:nvSpPr>
        <p:spPr>
          <a:xfrm>
            <a:off x="2726966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мозаика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4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Капский регион отличается очень высоким числом эндемиков. Даже соседние участки склонов и равнин могут иметь разные сообщества, потому что рельеф, влажность и почвы меняются на коротких расстояниях.
</a:t>
            </a:r>
            <a:endParaRPr lang="en-US" sz="1048" dirty="0"/>
          </a:p>
        </p:txBody>
      </p:sp>
      <p:sp>
        <p:nvSpPr>
          <p:cNvPr id="10" name="Text 3"/>
          <p:cNvSpPr txBox="1"/>
          <p:nvPr/>
        </p:nvSpPr>
        <p:spPr>
          <a:xfrm>
            <a:off x="4844014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Хрупкое равновесие
</a:t>
            </a:r>
            <a:pPr algn="l" indent="0" marL="0">
              <a:lnSpc>
                <a:spcPct val="100000"/>
              </a:lnSpc>
              <a:buNone/>
            </a:pPr>
            <a:r>
              <a:rPr lang="en-US" sz="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для этого hotspot создают застройка, инвазивные виды и изменение режима пожаров. Если огонь слишком редкий или, наоборот, слишком частый, растения не успевают восстанавливаться.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617538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привыкшие к огню
</a:t>
            </a:r>
            <a:pPr algn="l" indent="0" marL="0">
              <a:lnSpc>
                <a:spcPct val="100000"/>
              </a:lnSpc>
              <a:buNone/>
            </a:pPr>
            <a:r>
              <a:rPr lang="en-US" sz="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Финбос растёт на бедных почвах и приспособлен к регулярным пожарам. Благодаря этому на относительно небольшой территории сформировалось необычайное разнообразие растений, многие из которых не встречаются больше нигде.
</a:t>
            </a:r>
            <a:endParaRPr lang="en-US" sz="97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6922" y="1294002"/>
            <a:ext cx="2730700" cy="16933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механизмы деградации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60" dirty="0"/>
          </a:p>
        </p:txBody>
      </p:sp>
      <p:sp>
        <p:nvSpPr>
          <p:cNvPr id="12" name="Text 2"/>
          <p:cNvSpPr txBox="1"/>
          <p:nvPr/>
        </p:nvSpPr>
        <p:spPr>
          <a:xfrm>
            <a:off x="398350" y="1782600"/>
            <a:ext cx="26163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Сплошная вырубка убирает не только деревья, но и тень, влагу и укрытия. Для многих эндемиков это означает быстрое исчезновение привычной среды, где они выживают только в узком диапазоне условий.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98350" y="3553951"/>
            <a:ext cx="26163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Сельхоздавление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сельского хозяйства особенно опасно в районах с высоким числом редких видов. Пашни, пастбища и плантации вытесняют природные сообщества, а удобрения и пестициды меняют почвы и водный режим.
</a:t>
            </a:r>
            <a:endParaRPr lang="en-US" sz="1075" dirty="0"/>
          </a:p>
        </p:txBody>
      </p:sp>
      <p:sp>
        <p:nvSpPr>
          <p:cNvPr id="14" name="Text 4"/>
          <p:cNvSpPr txBox="1"/>
          <p:nvPr/>
        </p:nvSpPr>
        <p:spPr>
          <a:xfrm>
            <a:off x="3264408" y="3553951"/>
            <a:ext cx="26163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дорог, плотин и линий электропередачи ускоряет доступ к ранее удалённым территориям. Вместе с техникой приходят шум, заселение и дополнительная нагрузка на ресурсы, что усиливает деградацию экосистем.
</a:t>
            </a:r>
            <a:endParaRPr lang="en-US" sz="1055" dirty="0"/>
          </a:p>
        </p:txBody>
      </p:sp>
      <p:sp>
        <p:nvSpPr>
          <p:cNvPr id="15" name="Text 5"/>
          <p:cNvSpPr txBox="1"/>
          <p:nvPr/>
        </p:nvSpPr>
        <p:spPr>
          <a:xfrm>
            <a:off x="6129368" y="3553951"/>
            <a:ext cx="26163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потери
</a:t>
            </a:r>
            <a:pPr algn="l" indent="0" marL="0">
              <a:lnSpc>
                <a:spcPct val="100000"/>
              </a:lnSpc>
              <a:buNone/>
            </a:pPr>
            <a:r>
              <a:rPr lang="en-US" sz="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и частые пожары добивают уже ослабленные территории. Если потери происходят одновременно с фрагментацией, природный участок превращается в маленький «остров», где восстановление идёт слишком медленно.
</a:t>
            </a:r>
            <a:endParaRPr lang="en-US" sz="1055" dirty="0"/>
          </a:p>
        </p:txBody>
      </p:sp>
      <p:sp>
        <p:nvSpPr>
          <p:cNvPr id="16" name="Text 6"/>
          <p:cNvSpPr txBox="1"/>
          <p:nvPr/>
        </p:nvSpPr>
        <p:spPr>
          <a:xfrm>
            <a:off x="6130450" y="1782600"/>
            <a:ext cx="26163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
</a:t>
            </a:r>
            <a:pPr algn="l" indent="0" marL="0">
              <a:lnSpc>
                <a:spcPct val="100000"/>
              </a:lnSpc>
              <a:buNone/>
            </a:pPr>
            <a:r>
              <a:rPr lang="en-US" sz="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большие массивы разделяются дорогами, полями и поселениями, популяции перестают обмениваться генами. Изолированные группы становятся меньше, уязвимее к болезням, случайным пожарам и вымиранию после одного сильного сезона.
</a:t>
            </a:r>
            <a:endParaRPr lang="en-US" sz="10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климатические изменения усиливают риск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видов в hotspots опасны не только жара и засуха, но и сдвиг сезонов, из-за которого размножение и цветение больше не совпадают.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7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угрозу создают жара и засуха: они одновременно сокращают ресурсы, усиливают пожары и снижают способность видов быстро приспосабливаться.
</a:t>
            </a:r>
            <a:endParaRPr lang="en-US" sz="767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климатических рисков для биоразнообразия на основе материалов IPCC и IUCN, 2023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6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72220"/>
            <a:ext cx="720000" cy="57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9948" y="3478989"/>
            <a:ext cx="63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теряется вместе с видами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растения и животные в hotspots зависят от очень узкого круга опылителей. Когда исчезает один вид, нарушается перенос пыльцы, а следом падает семенное обновление и численность растений.
</a:t>
            </a:r>
            <a:endParaRPr lang="en-US" sz="769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8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исчезают плоды, насекомые или мелкие позвоночные, цепи питания рвутся на нескольких уровнях. Хищники теряют добычу, а редкие виды, связанные с ними, быстро сокращают ареал.
</a:t>
            </a:r>
            <a:endParaRPr lang="en-US" sz="841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видов участвует в распространении семян и восстановлении леса. Без них молодые деревья появляются реже, а деградированные участки медленнее возвращаются к природному состоянию после пожаров или вырубки.
</a:t>
            </a:r>
            <a:endParaRPr lang="en-US" sz="746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сообщества обычно лучше сопротивляются болезням и экстремальным условиям. Когда видов становится меньше, экосистема теряет запас прочности, и любое новое нарушение вызывает более сильный отклик.
</a:t>
            </a:r>
            <a:endParaRPr lang="en-US" sz="746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6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защищают hotspots
</a:t>
            </a:r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научная оценка территории переходит в охранные меры и долгосрочное управление.
</a:t>
            </a:r>
            <a:endParaRPr lang="en-US" sz="2175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6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фрагментации к восстановлению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Связать участки
</a:t>
            </a:r>
            <a:pPr algn="ctr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разорванные участки среды обитания и выбирают наиболее выгодные места для соединения. Это снижает изоляцию популяций и помогает животным безопаснее перемещаться между фрагментами.
</a:t>
            </a:r>
            <a:endParaRPr lang="en-US" sz="909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Вернуть функции
</a:t>
            </a:r>
            <a:pPr algn="ctr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восстанавливают леса, болота и прибрежные зоны, чтобы вернуть влажность, защиту почв и кормовую базу. Улучшение среды сразу поддерживает размножение и естественное расселение видов.
</a:t>
            </a:r>
            <a:endParaRPr lang="en-US" sz="962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Проверить результат
</a:t>
            </a:r>
            <a:pPr algn="ctr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проводят долгий мониторинг, чтобы оценить, как коридоры и восстановленные территории работают на практике. Если связи устойчивы, ландшафт становится более живым и менее уязвимым.
</a:t>
            </a:r>
            <a:endParaRPr lang="en-US" sz="909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6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участие людей решает многое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Совместная выгода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становится устойчивой, когда жители видят в ней не запрет, а возможность. Работа, связанная с экотуризмом, ремеслом или наблюдениями за природой, снижает сопротивление и поддерживает долгий интерес.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50114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Знание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жители лучше других замечают изменения в сезонности, пожарах и численности животных. Их участие в мониторинге делает данные точнее, а меры защиты — быстрее и практичнее.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Реалистичные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людям предлагают альтернативы — устойчивое землепользование, обучение и доступ к доходу без разрушения леса, — охрана получает социальную опору. Тогда правила работают не только на бумаге.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6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возвращается, когда меняется подход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6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леса, которые снова соединяют
</a:t>
            </a:r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из участков Мадагаскара лес восстанавливали не только посадками, но и созданием защищённых зон вокруг уже уцелевших массивов. Это помогло уменьшить давление на край леса и сохранить места для редких животных.
</a:t>
            </a:r>
            <a:endParaRPr lang="en-US" sz="718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и лес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65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Агролесоводство стало важной частью изменений: деревья высаживали рядом с сельскохозяйственными культурами, чтобы снизить зависимость от новых вырубок. Такой подход одновременно поддерживает урожай и возвращает тень, почву и влагу.
</a:t>
            </a:r>
            <a:endParaRPr lang="en-US" sz="654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Знания, которые меняют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69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Просветительские программы объясняли, почему исчезновение леса опасно не только для животных, но и для людей. Когда местные семьи вовлекаются в уход за территорией, восстановление становится заметно стабильнее и долговечнее.
</a:t>
            </a:r>
            <a:endParaRPr lang="en-US" sz="69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современного мониторинга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Слышать биоразнообразие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Автоматическая запись звуков показывает, какие птицы, амфибии и насекомые остаются в месте обитания. Такой мониторинг полезен ночью, в густом лесу и после пожаров, когда визуальные наблюдения затруднены.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Незаметные наблюдатели
</a:t>
            </a:r>
            <a:pPr algn="l" indent="0" marL="0">
              <a:lnSpc>
                <a:spcPct val="100000"/>
              </a:lnSpc>
              <a:buNone/>
            </a:pPr>
            <a:r>
              <a:rPr lang="en-US" sz="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Фотоловушки позволяют фиксировать редких и ночных животных без постоянного присутствия человека. Это особенно важно там, где виды избегают людей или встречаются настолько редко, что обычные маршруты почти не дают результатов.
</a:t>
            </a:r>
            <a:endParaRPr lang="en-US" sz="103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идентификация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ДНК-баркодинг помогает точно определять виды по следам, воде, почве или фрагментам тканей. Это особенно ценно в hotspots, где многие организмы похожи внешне, но различаются генетически и по роли в экосистеме.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сверху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снимки помогают отслеживать вырубку, пожары и изменение влажности на больших территориях. Благодаря им можно быстро заметить риск для участка, который в поле был бы виден только слишком поздно.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6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25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потребление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вещей на долгий срок, отказ от лишнего потребления и аккуратное обращение с ресурсами уменьшают общий спрос на сырьё. Даже бытовые решения влияют на давление, которое испытывают природные территории.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579551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отходов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отходов, повторное использование и сдача перерабатываемых материалов помогают сократить объём мусора и нагрузку на добычу ресурсов. Это простые действия, которые становятся заметными, если их поддерживает семья и школа.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70303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через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сертифицированных товаров и участие в волонтёрских акциях поддерживают ответственные компании и природоохранные инициативы. Так личный выбор превращается в реальную помощь заповедникам, исследователям и просветительским проектам.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42004" y="1914812"/>
            <a:ext cx="1747800" cy="25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Голос, который слышат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школьники рассказывают о hotspots на уроках, в социальных сетях или на мероприятиях, тема становится видимой для большего числа людей. Информированность повышает общественную поддержку охраны природы.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каждый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6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самое ценное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Hotspots показывают, что даже небольшие территории могут удерживать огромную ценность для всей планеты. Если объединить науку, участие людей и ежедневный выбор, можно сохранить уникальность природы и её устойчивость на будущее.
</a:t>
            </a:r>
            <a:endParaRPr lang="en-US" sz="132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2026-07-27T04:53:02Z</dcterms:created>
  <dcterms:modified xsi:type="dcterms:W3CDTF">2026-07-27T04:53:02Z</dcterms:modified>
</cp:coreProperties>
</file>