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jpeg"/><Relationship Id="rId3" Type="http://schemas.openxmlformats.org/officeDocument/2006/relationships/image" Target="../media/image-3-3.png"/><Relationship Id="rId4" Type="http://schemas.openxmlformats.org/officeDocument/2006/relationships/image" Target="../media/image-3-4.jpe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jpeg"/><Relationship Id="rId3" Type="http://schemas.openxmlformats.org/officeDocument/2006/relationships/image" Target="../media/image-6-3.png"/><Relationship Id="rId4" Type="http://schemas.openxmlformats.org/officeDocument/2006/relationships/image" Target="../media/image-6-4.jpeg"/><Relationship Id="rId5" Type="http://schemas.openxmlformats.org/officeDocument/2006/relationships/image" Target="../media/image-6-5.png"/><Relationship Id="rId6" Type="http://schemas.openxmlformats.org/officeDocument/2006/relationships/image" Target="../media/image-6-6.jpe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slideLayout" Target="../slideLayouts/slideLayout1.xml"/><Relationship Id="rId10"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image" Target="../media/image-14-10.png"/><Relationship Id="rId11" Type="http://schemas.openxmlformats.org/officeDocument/2006/relationships/slideLayout" Target="../slideLayouts/slideLayout1.xml"/><Relationship Id="rId1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image" Target="../media/image-16-8.png"/><Relationship Id="rId9" Type="http://schemas.openxmlformats.org/officeDocument/2006/relationships/image" Target="../media/image-16-9.png"/><Relationship Id="rId10" Type="http://schemas.openxmlformats.org/officeDocument/2006/relationships/image" Target="../media/image-16-10.png"/><Relationship Id="rId11" Type="http://schemas.openxmlformats.org/officeDocument/2006/relationships/image" Target="../media/image-16-11.png"/><Relationship Id="rId12" Type="http://schemas.openxmlformats.org/officeDocument/2006/relationships/image" Target="../media/image-16-12.png"/><Relationship Id="rId13" Type="http://schemas.openxmlformats.org/officeDocument/2006/relationships/image" Target="../media/image-16-13.png"/><Relationship Id="rId14" Type="http://schemas.openxmlformats.org/officeDocument/2006/relationships/image" Target="../media/image-16-14.png"/><Relationship Id="rId15" Type="http://schemas.openxmlformats.org/officeDocument/2006/relationships/image" Target="../media/image-16-15.png"/><Relationship Id="rId16" Type="http://schemas.openxmlformats.org/officeDocument/2006/relationships/image" Target="../media/image-16-16.png"/><Relationship Id="rId17" Type="http://schemas.openxmlformats.org/officeDocument/2006/relationships/slideLayout" Target="../slideLayouts/slideLayout1.xml"/><Relationship Id="rId1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jpeg"/><Relationship Id="rId3" Type="http://schemas.openxmlformats.org/officeDocument/2006/relationships/image" Target="../media/image-17-3.png"/><Relationship Id="rId4" Type="http://schemas.openxmlformats.org/officeDocument/2006/relationships/image" Target="../media/image-17-4.jpeg"/><Relationship Id="rId5" Type="http://schemas.openxmlformats.org/officeDocument/2006/relationships/image" Target="../media/image-17-5.png"/><Relationship Id="rId6" Type="http://schemas.openxmlformats.org/officeDocument/2006/relationships/image" Target="../media/image-17-6.jpeg"/><Relationship Id="rId7" Type="http://schemas.openxmlformats.org/officeDocument/2006/relationships/image" Target="../media/image-17-7.png"/><Relationship Id="rId8" Type="http://schemas.openxmlformats.org/officeDocument/2006/relationships/image" Target="../media/image-17-8.png"/><Relationship Id="rId9" Type="http://schemas.openxmlformats.org/officeDocument/2006/relationships/slideLayout" Target="../slideLayouts/slideLayout1.xml"/><Relationship Id="rId10"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jpeg"/><Relationship Id="rId3" Type="http://schemas.openxmlformats.org/officeDocument/2006/relationships/image" Target="../media/image-19-3.png"/><Relationship Id="rId4" Type="http://schemas.openxmlformats.org/officeDocument/2006/relationships/image" Target="../media/image-19-4.jpeg"/><Relationship Id="rId5" Type="http://schemas.openxmlformats.org/officeDocument/2006/relationships/image" Target="../media/image-19-5.png"/><Relationship Id="rId6" Type="http://schemas.openxmlformats.org/officeDocument/2006/relationships/image" Target="../media/image-19-6.jpeg"/><Relationship Id="rId7" Type="http://schemas.openxmlformats.org/officeDocument/2006/relationships/image" Target="../media/image-19-7.png"/><Relationship Id="rId8" Type="http://schemas.openxmlformats.org/officeDocument/2006/relationships/image" Target="../media/image-19-8.png"/><Relationship Id="rId9" Type="http://schemas.openxmlformats.org/officeDocument/2006/relationships/slideLayout" Target="../slideLayouts/slideLayout1.xml"/><Relationship Id="rId10"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jpe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slideLayout" Target="../slideLayouts/slideLayout1.xml"/><Relationship Id="rId6"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057977" y="253644"/>
            <a:ext cx="3690736" cy="243646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088729" y="651641"/>
            <a:ext cx="3582261" cy="355838"/>
          </a:xfrm>
          <a:prstGeom prst="rect">
            <a:avLst/>
          </a:prstGeom>
          <a:noFill/>
          <a:ln/>
        </p:spPr>
        <p:txBody>
          <a:bodyPr wrap="square" lIns="0" tIns="0" rIns="0" bIns="0" rtlCol="0" anchor="b"/>
          <a:lstStyle/>
          <a:p>
            <a:pPr algn="l" indent="0" marL="0">
              <a:lnSpc>
                <a:spcPct val="100000"/>
              </a:lnSpc>
              <a:buNone/>
            </a:pPr>
            <a:r>
              <a:rPr lang="en-US" sz="1050" dirty="0">
                <a:solidFill>
                  <a:srgbClr val="180939"/>
                </a:solidFill>
                <a:latin typeface="Arial" pitchFamily="34" charset="0"/>
                <a:ea typeface="Arial" pitchFamily="34" charset="-122"/>
                <a:cs typeface="Arial" pitchFamily="34" charset="-120"/>
              </a:rPr>
              <a:t>
</a:t>
            </a:r>
            <a:endParaRPr lang="en-US" sz="1050" dirty="0"/>
          </a:p>
        </p:txBody>
      </p:sp>
      <p:sp>
        <p:nvSpPr>
          <p:cNvPr id="5" name="Text 1"/>
          <p:cNvSpPr txBox="1"/>
          <p:nvPr/>
        </p:nvSpPr>
        <p:spPr>
          <a:xfrm>
            <a:off x="1085985" y="1196341"/>
            <a:ext cx="3585005" cy="2038082"/>
          </a:xfrm>
          <a:prstGeom prst="rect">
            <a:avLst/>
          </a:prstGeom>
          <a:noFill/>
          <a:ln/>
        </p:spPr>
        <p:txBody>
          <a:bodyPr wrap="square" lIns="0" tIns="0" rIns="0" bIns="0" rtlCol="0" anchor="t"/>
          <a:lstStyle/>
          <a:p>
            <a:pPr algn="l" indent="0" marL="0">
              <a:lnSpc>
                <a:spcPct val="90000"/>
              </a:lnSpc>
              <a:buNone/>
            </a:pPr>
            <a:r>
              <a:rPr lang="en-US" sz="3600" b="1" dirty="0">
                <a:solidFill>
                  <a:srgbClr val="FFFFFF"/>
                </a:solidFill>
                <a:latin typeface="Arial" pitchFamily="34" charset="0"/>
                <a:ea typeface="Arial" pitchFamily="34" charset="-122"/>
                <a:cs typeface="Arial" pitchFamily="34" charset="-120"/>
              </a:rPr>
              <a:t>Строение и значение нервной системы
</a:t>
            </a:r>
            <a:endParaRPr lang="en-US" sz="3600" dirty="0"/>
          </a:p>
        </p:txBody>
      </p:sp>
      <p:sp>
        <p:nvSpPr>
          <p:cNvPr id="6" name="Text 2"/>
          <p:cNvSpPr txBox="1"/>
          <p:nvPr/>
        </p:nvSpPr>
        <p:spPr>
          <a:xfrm>
            <a:off x="5327650" y="2837051"/>
            <a:ext cx="3421063" cy="1529771"/>
          </a:xfrm>
          <a:prstGeom prst="rect">
            <a:avLst/>
          </a:prstGeom>
          <a:noFill/>
          <a:ln/>
        </p:spPr>
        <p:txBody>
          <a:bodyPr wrap="square" lIns="0" tIns="0" rIns="0" bIns="0" rtlCol="0" anchor="b"/>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Разберём, как нервная система управляет телом, чувствами и поведением.
</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D8D8D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31743" y="1245327"/>
            <a:ext cx="3101907" cy="32052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98525" y="399850"/>
            <a:ext cx="6621600" cy="387900"/>
          </a:xfrm>
          <a:prstGeom prst="rect">
            <a:avLst/>
          </a:prstGeom>
          <a:noFill/>
          <a:ln/>
        </p:spPr>
        <p:txBody>
          <a:bodyPr wrap="square" lIns="0" tIns="0" rIns="0" bIns="0" rtlCol="0" anchor="t"/>
          <a:lstStyle/>
          <a:p>
            <a:pPr algn="l" indent="0" marL="0">
              <a:lnSpc>
                <a:spcPct val="90000"/>
              </a:lnSpc>
              <a:buNone/>
            </a:pPr>
            <a:r>
              <a:rPr lang="en-US" sz="2122" b="1" dirty="0">
                <a:solidFill>
                  <a:srgbClr val="180939"/>
                </a:solidFill>
                <a:latin typeface="Arial" pitchFamily="34" charset="0"/>
                <a:ea typeface="Arial" pitchFamily="34" charset="-122"/>
                <a:cs typeface="Arial" pitchFamily="34" charset="-120"/>
              </a:rPr>
              <a:t>Почему нервная система так важна для человека
</a:t>
            </a:r>
            <a:endParaRPr lang="en-US" sz="2122" dirty="0"/>
          </a:p>
        </p:txBody>
      </p:sp>
      <p:sp>
        <p:nvSpPr>
          <p:cNvPr id="7" name="Text 1"/>
          <p:cNvSpPr txBox="1"/>
          <p:nvPr/>
        </p:nvSpPr>
        <p:spPr>
          <a:xfrm>
            <a:off x="3851275" y="2009067"/>
            <a:ext cx="4678128" cy="1579747"/>
          </a:xfrm>
          <a:prstGeom prst="rect">
            <a:avLst/>
          </a:prstGeom>
          <a:noFill/>
          <a:ln/>
        </p:spPr>
        <p:txBody>
          <a:bodyPr wrap="square" lIns="0" tIns="0" rIns="0" bIns="0" rtlCol="0" anchor="ctr"/>
          <a:lstStyle/>
          <a:p>
            <a:pPr algn="l" indent="0" marL="0">
              <a:lnSpc>
                <a:spcPct val="90000"/>
              </a:lnSpc>
              <a:buNone/>
            </a:pPr>
            <a:r>
              <a:rPr lang="en-US" sz="1200" dirty="0">
                <a:solidFill>
                  <a:srgbClr val="180939"/>
                </a:solidFill>
                <a:latin typeface="Arial" pitchFamily="34" charset="0"/>
                <a:ea typeface="Arial" pitchFamily="34" charset="-122"/>
                <a:cs typeface="Arial" pitchFamily="34" charset="-120"/>
              </a:rPr>
              <a:t>Нервная система появилась у животных более 600 миллионов лет назад и стала важным шагом эволюции. У человека она быстро связывает органы, помогает двигаться, чувствовать и приспосабливаться к изменениям уже с эмбрионального периода.
</a:t>
            </a:r>
            <a:endParaRPr lang="en-US" sz="1200" dirty="0"/>
          </a:p>
        </p:txBody>
      </p:sp>
      <p:sp>
        <p:nvSpPr>
          <p:cNvPr id="8" name="Text 2"/>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2</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2F2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98225" y="1230217"/>
            <a:ext cx="3862882" cy="201066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482557" y="1230217"/>
            <a:ext cx="3862882" cy="201066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619675" y="3242473"/>
            <a:ext cx="3442500" cy="901151"/>
          </a:xfrm>
          <a:prstGeom prst="rect">
            <a:avLst/>
          </a:prstGeom>
          <a:noFill/>
          <a:ln/>
        </p:spPr>
        <p:txBody>
          <a:bodyPr wrap="square" lIns="0" tIns="0" rIns="0" bIns="0" rtlCol="0" anchor="t"/>
          <a:lstStyle/>
          <a:p>
            <a:pPr algn="l" indent="0" marL="0">
              <a:lnSpc>
                <a:spcPct val="90000"/>
              </a:lnSpc>
              <a:buNone/>
            </a:pPr>
            <a:r>
              <a:rPr lang="en-US" sz="1137" b="1" dirty="0">
                <a:solidFill>
                  <a:srgbClr val="180939"/>
                </a:solidFill>
                <a:latin typeface="Arial" pitchFamily="34" charset="0"/>
                <a:ea typeface="Arial" pitchFamily="34" charset="-122"/>
                <a:cs typeface="Arial" pitchFamily="34" charset="-120"/>
              </a:rPr>
              <a:t>Центральная нервная система: главный штаб
</a:t>
            </a:r>
            <a:pPr algn="l" indent="0" marL="0">
              <a:lnSpc>
                <a:spcPct val="90000"/>
              </a:lnSpc>
              <a:buNone/>
            </a:pPr>
            <a:r>
              <a:rPr lang="en-US" sz="379"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909" dirty="0">
                <a:solidFill>
                  <a:srgbClr val="180939"/>
                </a:solidFill>
                <a:latin typeface="Arial" pitchFamily="34" charset="0"/>
                <a:ea typeface="Arial" pitchFamily="34" charset="-122"/>
                <a:cs typeface="Arial" pitchFamily="34" charset="-120"/>
              </a:rPr>
              <a:t>Центральная нервная система похожа на главный штаб. Головной и спинной мозг получают сведения, сравнивают их и выбирают ответ. Благодаря этому человек может учиться, запоминать, принимать решения и управлять сложными движениями. Она объединяет работу разных отделов организма в единую систему, и именно здесь рождаются осознанные реакции и высшие психические функции.
</a:t>
            </a:r>
            <a:endParaRPr lang="en-US" sz="1137" dirty="0"/>
          </a:p>
        </p:txBody>
      </p:sp>
      <p:sp>
        <p:nvSpPr>
          <p:cNvPr id="9" name="Text 1"/>
          <p:cNvSpPr txBox="1"/>
          <p:nvPr/>
        </p:nvSpPr>
        <p:spPr>
          <a:xfrm>
            <a:off x="4710245" y="3242473"/>
            <a:ext cx="3402600" cy="901151"/>
          </a:xfrm>
          <a:prstGeom prst="rect">
            <a:avLst/>
          </a:prstGeom>
          <a:noFill/>
          <a:ln/>
        </p:spPr>
        <p:txBody>
          <a:bodyPr wrap="square" lIns="0" tIns="0" rIns="0" bIns="0" rtlCol="0" anchor="t"/>
          <a:lstStyle/>
          <a:p>
            <a:pPr algn="l" indent="0" marL="0">
              <a:lnSpc>
                <a:spcPct val="90000"/>
              </a:lnSpc>
              <a:buNone/>
            </a:pPr>
            <a:r>
              <a:rPr lang="en-US" sz="1163" b="1" dirty="0">
                <a:solidFill>
                  <a:srgbClr val="180939"/>
                </a:solidFill>
                <a:latin typeface="Arial" pitchFamily="34" charset="0"/>
                <a:ea typeface="Arial" pitchFamily="34" charset="-122"/>
                <a:cs typeface="Arial" pitchFamily="34" charset="-120"/>
              </a:rPr>
              <a:t>Периферическая нервная система: сеть связей тела
</a:t>
            </a:r>
            <a:pPr algn="l" indent="0" marL="0">
              <a:lnSpc>
                <a:spcPct val="90000"/>
              </a:lnSpc>
              <a:buNone/>
            </a:pPr>
            <a:r>
              <a:rPr lang="en-US" sz="388"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930" dirty="0">
                <a:solidFill>
                  <a:srgbClr val="180939"/>
                </a:solidFill>
                <a:latin typeface="Arial" pitchFamily="34" charset="0"/>
                <a:ea typeface="Arial" pitchFamily="34" charset="-122"/>
                <a:cs typeface="Arial" pitchFamily="34" charset="-120"/>
              </a:rPr>
              <a:t>Периферическая нервная система — это сеть проводов между центром и телом. Нервы несут сигналы от кожи, мышц и органов чувств к мозгу, а затем возвращают команды к мышцам и железам. Так организм быстро реагирует на прикосновение, свет, звук и боль, даже без долгих раздумий.
</a:t>
            </a:r>
            <a:endParaRPr lang="en-US" sz="1163" dirty="0"/>
          </a:p>
        </p:txBody>
      </p:sp>
      <p:sp>
        <p:nvSpPr>
          <p:cNvPr id="10" name="Text 2"/>
          <p:cNvSpPr txBox="1"/>
          <p:nvPr/>
        </p:nvSpPr>
        <p:spPr>
          <a:xfrm>
            <a:off x="398225" y="397625"/>
            <a:ext cx="6619800" cy="387900"/>
          </a:xfrm>
          <a:prstGeom prst="rect">
            <a:avLst/>
          </a:prstGeom>
          <a:noFill/>
          <a:ln/>
        </p:spPr>
        <p:txBody>
          <a:bodyPr wrap="square" lIns="0" tIns="0" rIns="0" bIns="0" rtlCol="0" anchor="t"/>
          <a:lstStyle/>
          <a:p>
            <a:pPr algn="l" indent="0" marL="0">
              <a:lnSpc>
                <a:spcPct val="90000"/>
              </a:lnSpc>
              <a:buNone/>
            </a:pPr>
            <a:r>
              <a:rPr lang="en-US" sz="2800" b="1" dirty="0">
                <a:solidFill>
                  <a:srgbClr val="180939"/>
                </a:solidFill>
                <a:latin typeface="Arial" pitchFamily="34" charset="0"/>
                <a:ea typeface="Arial" pitchFamily="34" charset="-122"/>
                <a:cs typeface="Arial" pitchFamily="34" charset="-120"/>
              </a:rPr>
              <a:t>Две главные части нервной системы
</a:t>
            </a:r>
            <a:endParaRPr lang="en-US" sz="2800" dirty="0"/>
          </a:p>
        </p:txBody>
      </p:sp>
      <p:sp>
        <p:nvSpPr>
          <p:cNvPr id="11" name="Text 3"/>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3</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855721" y="1836363"/>
            <a:ext cx="4724400" cy="160490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84645" y="4055250"/>
            <a:ext cx="3071400" cy="690600"/>
          </a:xfrm>
          <a:prstGeom prst="rect">
            <a:avLst/>
          </a:prstGeom>
          <a:noFill/>
          <a:ln/>
        </p:spPr>
        <p:txBody>
          <a:bodyPr wrap="square" lIns="0" tIns="0" rIns="0" bIns="0" rtlCol="0" anchor="ctr"/>
          <a:lstStyle/>
          <a:p>
            <a:pPr algn="l" indent="0" marL="0">
              <a:lnSpc>
                <a:spcPct val="90000"/>
              </a:lnSpc>
              <a:buNone/>
            </a:pPr>
            <a:r>
              <a:rPr lang="en-US" sz="1100" dirty="0">
                <a:solidFill>
                  <a:srgbClr val="7340F3"/>
                </a:solidFill>
                <a:latin typeface="Arial" pitchFamily="34" charset="0"/>
                <a:ea typeface="Arial" pitchFamily="34" charset="-122"/>
                <a:cs typeface="Arial" pitchFamily="34" charset="-120"/>
              </a:rPr>
              <a:t>Головной мозг крупнее и сложнее, а спинной мозг служит главным путём передачи и рефлексов.
</a:t>
            </a:r>
            <a:endParaRPr lang="en-US" sz="1100" dirty="0"/>
          </a:p>
        </p:txBody>
      </p:sp>
      <p:sp>
        <p:nvSpPr>
          <p:cNvPr id="7" name="Text 1"/>
          <p:cNvSpPr txBox="1"/>
          <p:nvPr/>
        </p:nvSpPr>
        <p:spPr>
          <a:xfrm>
            <a:off x="3670771" y="941092"/>
            <a:ext cx="4102200" cy="339900"/>
          </a:xfrm>
          <a:prstGeom prst="rect">
            <a:avLst/>
          </a:prstGeom>
          <a:noFill/>
          <a:ln/>
        </p:spPr>
        <p:txBody>
          <a:bodyPr wrap="square" lIns="0" tIns="0" rIns="0" bIns="0" rtlCol="0" anchor="ctr"/>
          <a:lstStyle/>
          <a:p>
            <a:pPr algn="l" indent="0" marL="0">
              <a:lnSpc>
                <a:spcPct val="90000"/>
              </a:lnSpc>
              <a:buNone/>
            </a:pPr>
            <a:r>
              <a:rPr lang="en-US" sz="1100" dirty="0">
                <a:solidFill>
                  <a:srgbClr val="7340F3"/>
                </a:solidFill>
                <a:latin typeface="Arial" pitchFamily="34" charset="0"/>
                <a:ea typeface="Arial" pitchFamily="34" charset="-122"/>
                <a:cs typeface="Arial" pitchFamily="34" charset="-120"/>
              </a:rPr>
              <a:t>Учебник биологии, 8 класс
</a:t>
            </a:r>
            <a:endParaRPr lang="en-US" sz="1100" dirty="0"/>
          </a:p>
        </p:txBody>
      </p:sp>
      <p:sp>
        <p:nvSpPr>
          <p:cNvPr id="8" name="Text 2"/>
          <p:cNvSpPr txBox="1"/>
          <p:nvPr/>
        </p:nvSpPr>
        <p:spPr>
          <a:xfrm>
            <a:off x="533152" y="1457473"/>
            <a:ext cx="2768100" cy="2352600"/>
          </a:xfrm>
          <a:prstGeom prst="rect">
            <a:avLst/>
          </a:prstGeom>
          <a:noFill/>
          <a:ln/>
        </p:spPr>
        <p:txBody>
          <a:bodyPr wrap="square" lIns="0" tIns="0" rIns="0" bIns="0" rtlCol="0" anchor="ctr"/>
          <a:lstStyle/>
          <a:p>
            <a:pPr algn="l" indent="0" marL="0">
              <a:lnSpc>
                <a:spcPct val="90000"/>
              </a:lnSpc>
              <a:buNone/>
            </a:pPr>
            <a:r>
              <a:rPr lang="en-US" sz="1200" dirty="0">
                <a:solidFill>
                  <a:srgbClr val="180939"/>
                </a:solidFill>
                <a:latin typeface="Arial" pitchFamily="34" charset="0"/>
                <a:ea typeface="Arial" pitchFamily="34" charset="-122"/>
                <a:cs typeface="Arial" pitchFamily="34" charset="-120"/>
              </a:rPr>
              <a:t>Сравнение показывает, что головной и спинной мозг связаны, но выполняют разные задачи.
</a:t>
            </a:r>
            <a:endParaRPr lang="en-US" sz="1200" dirty="0"/>
          </a:p>
        </p:txBody>
      </p:sp>
      <p:sp>
        <p:nvSpPr>
          <p:cNvPr id="9" name="Text 3"/>
          <p:cNvSpPr txBox="1"/>
          <p:nvPr/>
        </p:nvSpPr>
        <p:spPr>
          <a:xfrm>
            <a:off x="395850" y="399850"/>
            <a:ext cx="6624000" cy="387900"/>
          </a:xfrm>
          <a:prstGeom prst="rect">
            <a:avLst/>
          </a:prstGeom>
          <a:noFill/>
          <a:ln/>
        </p:spPr>
        <p:txBody>
          <a:bodyPr wrap="square" lIns="0" tIns="0" rIns="0" bIns="0" rtlCol="0" anchor="t"/>
          <a:lstStyle/>
          <a:p>
            <a:pPr algn="l" indent="0" marL="0">
              <a:lnSpc>
                <a:spcPct val="90000"/>
              </a:lnSpc>
              <a:buNone/>
            </a:pPr>
            <a:r>
              <a:rPr lang="en-US" sz="2204" b="1" dirty="0">
                <a:solidFill>
                  <a:srgbClr val="180939"/>
                </a:solidFill>
                <a:latin typeface="Arial" pitchFamily="34" charset="0"/>
                <a:ea typeface="Arial" pitchFamily="34" charset="-122"/>
                <a:cs typeface="Arial" pitchFamily="34" charset="-120"/>
              </a:rPr>
              <a:t>Головной и спинной мозг: сходства и различия
</a:t>
            </a:r>
            <a:endParaRPr lang="en-US" sz="2204" dirty="0"/>
          </a:p>
        </p:txBody>
      </p:sp>
      <p:sp>
        <p:nvSpPr>
          <p:cNvPr id="10" name="Text 4"/>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4</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D8D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61300" y="1075209"/>
            <a:ext cx="8400600" cy="150948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98803" y="3057213"/>
            <a:ext cx="3649180" cy="1164267"/>
          </a:xfrm>
          <a:prstGeom prst="rect">
            <a:avLst/>
          </a:prstGeom>
          <a:noFill/>
          <a:ln/>
        </p:spPr>
        <p:txBody>
          <a:bodyPr wrap="square" lIns="0" tIns="0" rIns="0" bIns="0" rtlCol="0" anchor="t"/>
          <a:lstStyle/>
          <a:p>
            <a:pPr algn="l" indent="0" marL="0">
              <a:lnSpc>
                <a:spcPct val="90000"/>
              </a:lnSpc>
              <a:buNone/>
            </a:pPr>
            <a:r>
              <a:rPr lang="en-US" sz="1500" b="1" dirty="0">
                <a:solidFill>
                  <a:srgbClr val="180939"/>
                </a:solidFill>
                <a:latin typeface="Arial" pitchFamily="34" charset="0"/>
                <a:ea typeface="Arial" pitchFamily="34" charset="-122"/>
                <a:cs typeface="Arial" pitchFamily="34" charset="-120"/>
              </a:rPr>
              <a:t>Большие полушария: мышление и речь
</a:t>
            </a:r>
            <a:pPr algn="l" indent="0" marL="0">
              <a:lnSpc>
                <a:spcPct val="9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200" dirty="0">
                <a:solidFill>
                  <a:srgbClr val="180939"/>
                </a:solidFill>
                <a:latin typeface="Arial" pitchFamily="34" charset="0"/>
                <a:ea typeface="Arial" pitchFamily="34" charset="-122"/>
                <a:cs typeface="Arial" pitchFamily="34" charset="-120"/>
              </a:rPr>
              <a:t>Эти отделы отвечают за сознание, память, речь и обучение. Извилины и борозды увеличивают площадь коры, поэтому в ней помещается больше нервных клеток.
</a:t>
            </a:r>
            <a:endParaRPr lang="en-US" sz="1500" dirty="0"/>
          </a:p>
        </p:txBody>
      </p:sp>
      <p:sp>
        <p:nvSpPr>
          <p:cNvPr id="7" name="Text 1"/>
          <p:cNvSpPr txBox="1"/>
          <p:nvPr/>
        </p:nvSpPr>
        <p:spPr>
          <a:xfrm>
            <a:off x="4896052" y="3057213"/>
            <a:ext cx="3649180" cy="1164267"/>
          </a:xfrm>
          <a:prstGeom prst="rect">
            <a:avLst/>
          </a:prstGeom>
          <a:noFill/>
          <a:ln/>
        </p:spPr>
        <p:txBody>
          <a:bodyPr wrap="square" lIns="0" tIns="0" rIns="0" bIns="0" rtlCol="0" anchor="t"/>
          <a:lstStyle/>
          <a:p>
            <a:pPr algn="l" indent="0" marL="0">
              <a:lnSpc>
                <a:spcPct val="90000"/>
              </a:lnSpc>
              <a:buNone/>
            </a:pPr>
            <a:r>
              <a:rPr lang="en-US" sz="1500" b="1" dirty="0">
                <a:solidFill>
                  <a:srgbClr val="180939"/>
                </a:solidFill>
                <a:latin typeface="Arial" pitchFamily="34" charset="0"/>
                <a:ea typeface="Arial" pitchFamily="34" charset="-122"/>
                <a:cs typeface="Arial" pitchFamily="34" charset="-120"/>
              </a:rPr>
              <a:t>Мозжечок и ствол мозга
</a:t>
            </a:r>
            <a:pPr algn="l" indent="0" marL="0">
              <a:lnSpc>
                <a:spcPct val="9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200" dirty="0">
                <a:solidFill>
                  <a:srgbClr val="180939"/>
                </a:solidFill>
                <a:latin typeface="Arial" pitchFamily="34" charset="0"/>
                <a:ea typeface="Arial" pitchFamily="34" charset="-122"/>
                <a:cs typeface="Arial" pitchFamily="34" charset="-120"/>
              </a:rPr>
              <a:t>Мозжечок помогает удерживать равновесие, точно двигаться и поддерживать мышечный тонус. Ствол мозга управляет дыханием, сердцебиением и давлением, поэтому особенно важен для жизни.
</a:t>
            </a:r>
            <a:endParaRPr lang="en-US" sz="1500" dirty="0"/>
          </a:p>
        </p:txBody>
      </p:sp>
      <p:sp>
        <p:nvSpPr>
          <p:cNvPr id="8" name="Text 2"/>
          <p:cNvSpPr txBox="1"/>
          <p:nvPr/>
        </p:nvSpPr>
        <p:spPr>
          <a:xfrm>
            <a:off x="395400" y="399850"/>
            <a:ext cx="6618300" cy="3879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Большие полушария
</a:t>
            </a:r>
            <a:endParaRPr lang="en-US" sz="2800" dirty="0"/>
          </a:p>
        </p:txBody>
      </p:sp>
      <p:sp>
        <p:nvSpPr>
          <p:cNvPr id="9" name="Text 3"/>
          <p:cNvSpPr txBox="1"/>
          <p:nvPr/>
        </p:nvSpPr>
        <p:spPr>
          <a:xfrm>
            <a:off x="7968815" y="4482077"/>
            <a:ext cx="792956" cy="553998"/>
          </a:xfrm>
          <a:prstGeom prst="rect">
            <a:avLst/>
          </a:prstGeom>
          <a:noFill/>
          <a:ln/>
        </p:spPr>
        <p:txBody>
          <a:bodyPr wrap="square" lIns="0" tIns="0" rIns="0" bIns="0" rtlCol="0" anchor="t"/>
          <a:lstStyle/>
          <a:p>
            <a:pPr algn="r" indent="0" marL="0">
              <a:lnSpc>
                <a:spcPct val="100000"/>
              </a:lnSpc>
              <a:buNone/>
            </a:pPr>
            <a:r>
              <a:rPr lang="en-US" sz="1800" b="1" dirty="0">
                <a:solidFill>
                  <a:srgbClr val="FFFFFF"/>
                </a:solidFill>
                <a:latin typeface="Arial" pitchFamily="34" charset="0"/>
                <a:ea typeface="Arial" pitchFamily="34" charset="-122"/>
                <a:cs typeface="Arial" pitchFamily="34" charset="-120"/>
              </a:rPr>
              <a:t>5</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83900" y="1331574"/>
            <a:ext cx="2698200" cy="216330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216300" y="1331999"/>
            <a:ext cx="2698200" cy="2163303"/>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6035375" y="1332609"/>
            <a:ext cx="2713200" cy="2162081"/>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499119" y="3701543"/>
            <a:ext cx="2465363" cy="481837"/>
          </a:xfrm>
          <a:prstGeom prst="rect">
            <a:avLst/>
          </a:prstGeom>
          <a:noFill/>
          <a:ln/>
        </p:spPr>
        <p:txBody>
          <a:bodyPr wrap="square" lIns="0" tIns="0" rIns="0" bIns="0" rtlCol="0" anchor="t"/>
          <a:lstStyle/>
          <a:p>
            <a:pPr algn="l" indent="0" marL="0">
              <a:lnSpc>
                <a:spcPct val="90000"/>
              </a:lnSpc>
              <a:buNone/>
            </a:pPr>
            <a:r>
              <a:rPr lang="en-US" sz="778" b="1" dirty="0">
                <a:solidFill>
                  <a:srgbClr val="FFFFFF"/>
                </a:solidFill>
                <a:latin typeface="Arial" pitchFamily="34" charset="0"/>
                <a:ea typeface="Arial" pitchFamily="34" charset="-122"/>
                <a:cs typeface="Arial" pitchFamily="34" charset="-120"/>
              </a:rPr>
              <a:t>Позвоночный канал как защита
</a:t>
            </a:r>
            <a:pPr algn="l" indent="0" marL="0">
              <a:lnSpc>
                <a:spcPct val="90000"/>
              </a:lnSpc>
              <a:buNone/>
            </a:pPr>
            <a:r>
              <a:rPr lang="en-US" sz="259"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622" dirty="0">
                <a:solidFill>
                  <a:srgbClr val="FFFFFF"/>
                </a:solidFill>
                <a:latin typeface="Arial" pitchFamily="34" charset="0"/>
                <a:ea typeface="Arial" pitchFamily="34" charset="-122"/>
                <a:cs typeface="Arial" pitchFamily="34" charset="-120"/>
              </a:rPr>
              <a:t>Спинной мозг расположен в позвоночном канале и надёжно защищён костями и оболочками. Его длина около 45 сантиметров, а строение делится на 31 сегмент, каждый из которых связан с определённым участком тела. Это помогает точно распределять сигналы между мозгом и телом через спинномозговые нервы.
</a:t>
            </a:r>
            <a:endParaRPr lang="en-US" sz="778" dirty="0"/>
          </a:p>
        </p:txBody>
      </p:sp>
      <p:sp>
        <p:nvSpPr>
          <p:cNvPr id="11" name="Text 1"/>
          <p:cNvSpPr txBox="1"/>
          <p:nvPr/>
        </p:nvSpPr>
        <p:spPr>
          <a:xfrm>
            <a:off x="3347224" y="3701543"/>
            <a:ext cx="2436788" cy="481837"/>
          </a:xfrm>
          <a:prstGeom prst="rect">
            <a:avLst/>
          </a:prstGeom>
          <a:noFill/>
          <a:ln/>
        </p:spPr>
        <p:txBody>
          <a:bodyPr wrap="square" lIns="0" tIns="0" rIns="0" bIns="0" rtlCol="0" anchor="t"/>
          <a:lstStyle/>
          <a:p>
            <a:pPr algn="l" indent="0" marL="0">
              <a:lnSpc>
                <a:spcPct val="90000"/>
              </a:lnSpc>
              <a:buNone/>
            </a:pPr>
            <a:r>
              <a:rPr lang="en-US" sz="771" b="1" dirty="0">
                <a:solidFill>
                  <a:srgbClr val="FFFFFF"/>
                </a:solidFill>
                <a:latin typeface="Arial" pitchFamily="34" charset="0"/>
                <a:ea typeface="Arial" pitchFamily="34" charset="-122"/>
                <a:cs typeface="Arial" pitchFamily="34" charset="-120"/>
              </a:rPr>
              <a:t>Корешки и нервы
</a:t>
            </a:r>
            <a:pPr algn="l" indent="0" marL="0">
              <a:lnSpc>
                <a:spcPct val="90000"/>
              </a:lnSpc>
              <a:buNone/>
            </a:pPr>
            <a:r>
              <a:rPr lang="en-US" sz="257"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616" dirty="0">
                <a:solidFill>
                  <a:srgbClr val="FFFFFF"/>
                </a:solidFill>
                <a:latin typeface="Arial" pitchFamily="34" charset="0"/>
                <a:ea typeface="Arial" pitchFamily="34" charset="-122"/>
                <a:cs typeface="Arial" pitchFamily="34" charset="-120"/>
              </a:rPr>
              <a:t>От каждого сегмента отходят задние чувствительные и передние двигательные корешки. Вместе они образуют спинномозговые нервы, которые передают информацию от кожи, мышц и внутренних органов в обе стороны. Именно поэтому спинной мозг может быстро запускать простые рефлексы без участия сознания.
</a:t>
            </a:r>
            <a:endParaRPr lang="en-US" sz="771" dirty="0"/>
          </a:p>
        </p:txBody>
      </p:sp>
      <p:sp>
        <p:nvSpPr>
          <p:cNvPr id="12" name="Text 2"/>
          <p:cNvSpPr txBox="1"/>
          <p:nvPr/>
        </p:nvSpPr>
        <p:spPr>
          <a:xfrm>
            <a:off x="6179810" y="3701543"/>
            <a:ext cx="2436788" cy="481837"/>
          </a:xfrm>
          <a:prstGeom prst="rect">
            <a:avLst/>
          </a:prstGeom>
          <a:noFill/>
          <a:ln/>
        </p:spPr>
        <p:txBody>
          <a:bodyPr wrap="square" lIns="0" tIns="0" rIns="0" bIns="0" rtlCol="0" anchor="t"/>
          <a:lstStyle/>
          <a:p>
            <a:pPr algn="l" indent="0" marL="0">
              <a:lnSpc>
                <a:spcPct val="90000"/>
              </a:lnSpc>
              <a:buNone/>
            </a:pPr>
            <a:r>
              <a:rPr lang="en-US" sz="790" b="1" dirty="0">
                <a:solidFill>
                  <a:srgbClr val="FFFFFF"/>
                </a:solidFill>
                <a:latin typeface="Arial" pitchFamily="34" charset="0"/>
                <a:ea typeface="Arial" pitchFamily="34" charset="-122"/>
                <a:cs typeface="Arial" pitchFamily="34" charset="-120"/>
              </a:rPr>
              <a:t>Быстрая защита организма
</a:t>
            </a:r>
            <a:pPr algn="l" indent="0" marL="0">
              <a:lnSpc>
                <a:spcPct val="90000"/>
              </a:lnSpc>
              <a:buNone/>
            </a:pPr>
            <a:r>
              <a:rPr lang="en-US" sz="263"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632" dirty="0">
                <a:solidFill>
                  <a:srgbClr val="FFFFFF"/>
                </a:solidFill>
                <a:latin typeface="Arial" pitchFamily="34" charset="0"/>
                <a:ea typeface="Arial" pitchFamily="34" charset="-122"/>
                <a:cs typeface="Arial" pitchFamily="34" charset="-120"/>
              </a:rPr>
              <a:t>Когда человек резко отдёргивает руку от горячего предмета, сигнал проходит по короткому пути. Ответ формируется в спинном мозге почти мгновенно, что снижает риск травмы и защищает организм. Позже мозг осознаёт случившееся и помогает запомнить опасность на будущее.
</a:t>
            </a:r>
            <a:endParaRPr lang="en-US" sz="790" dirty="0"/>
          </a:p>
        </p:txBody>
      </p:sp>
      <p:sp>
        <p:nvSpPr>
          <p:cNvPr id="13" name="Text 3"/>
          <p:cNvSpPr txBox="1"/>
          <p:nvPr/>
        </p:nvSpPr>
        <p:spPr>
          <a:xfrm>
            <a:off x="7968815" y="4482077"/>
            <a:ext cx="792900" cy="554100"/>
          </a:xfrm>
          <a:prstGeom prst="rect">
            <a:avLst/>
          </a:prstGeom>
          <a:noFill/>
          <a:ln/>
        </p:spPr>
        <p:txBody>
          <a:bodyPr wrap="square" lIns="0" tIns="0" rIns="0" bIns="0" rtlCol="0" anchor="t"/>
          <a:lstStyle/>
          <a:p>
            <a:pPr algn="r" indent="0" marL="0">
              <a:lnSpc>
                <a:spcPct val="100000"/>
              </a:lnSpc>
              <a:buNone/>
            </a:pPr>
            <a:r>
              <a:rPr lang="en-US" sz="1800" b="1" dirty="0">
                <a:solidFill>
                  <a:srgbClr val="FFFFFF"/>
                </a:solidFill>
                <a:latin typeface="Arial" pitchFamily="34" charset="0"/>
                <a:ea typeface="Arial" pitchFamily="34" charset="-122"/>
                <a:cs typeface="Arial" pitchFamily="34" charset="-120"/>
              </a:rPr>
              <a:t>6</a:t>
            </a:r>
            <a:endParaRPr lang="en-US" sz="1800" dirty="0"/>
          </a:p>
        </p:txBody>
      </p:sp>
      <p:sp>
        <p:nvSpPr>
          <p:cNvPr id="14" name="Text 4"/>
          <p:cNvSpPr txBox="1"/>
          <p:nvPr/>
        </p:nvSpPr>
        <p:spPr>
          <a:xfrm>
            <a:off x="425668" y="397625"/>
            <a:ext cx="6617700" cy="3879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Как устроен спинной мозг
</a:t>
            </a:r>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30659" y="1245327"/>
            <a:ext cx="2679802" cy="3678441"/>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99250" y="391700"/>
            <a:ext cx="6620700" cy="3879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Части нейрона
</a:t>
            </a:r>
            <a:endParaRPr lang="en-US" sz="2800" dirty="0"/>
          </a:p>
        </p:txBody>
      </p:sp>
      <p:sp>
        <p:nvSpPr>
          <p:cNvPr id="8" name="Text 1"/>
          <p:cNvSpPr txBox="1"/>
          <p:nvPr/>
        </p:nvSpPr>
        <p:spPr>
          <a:xfrm>
            <a:off x="7949546" y="4471034"/>
            <a:ext cx="880868" cy="623217"/>
          </a:xfrm>
          <a:prstGeom prst="rect">
            <a:avLst/>
          </a:prstGeom>
          <a:noFill/>
          <a:ln/>
        </p:spPr>
        <p:txBody>
          <a:bodyPr wrap="square" lIns="0" tIns="0" rIns="0" bIns="0" rtlCol="0" anchor="t"/>
          <a:lstStyle/>
          <a:p>
            <a:pPr algn="r" indent="0" marL="0">
              <a:lnSpc>
                <a:spcPct val="100000"/>
              </a:lnSpc>
              <a:buNone/>
            </a:pPr>
            <a:r>
              <a:rPr lang="en-US" sz="1800" b="1" dirty="0">
                <a:solidFill>
                  <a:srgbClr val="FFFFFF"/>
                </a:solidFill>
                <a:latin typeface="Arial" pitchFamily="34" charset="0"/>
                <a:ea typeface="Arial" pitchFamily="34" charset="-122"/>
                <a:cs typeface="Arial" pitchFamily="34" charset="-120"/>
              </a:rPr>
              <a:t>7</a:t>
            </a:r>
            <a:endParaRPr lang="en-US" sz="1800" dirty="0"/>
          </a:p>
        </p:txBody>
      </p:sp>
      <p:sp>
        <p:nvSpPr>
          <p:cNvPr id="9" name="Text 2"/>
          <p:cNvSpPr txBox="1"/>
          <p:nvPr/>
        </p:nvSpPr>
        <p:spPr>
          <a:xfrm>
            <a:off x="3247484" y="1645774"/>
            <a:ext cx="2123587" cy="2836302"/>
          </a:xfrm>
          <a:prstGeom prst="rect">
            <a:avLst/>
          </a:prstGeom>
          <a:noFill/>
          <a:ln/>
        </p:spPr>
        <p:txBody>
          <a:bodyPr wrap="square" lIns="0" tIns="0" rIns="0" bIns="0" rtlCol="0" anchor="t"/>
          <a:lstStyle/>
          <a:p>
            <a:pPr algn="l" indent="0" marL="0">
              <a:lnSpc>
                <a:spcPct val="90000"/>
              </a:lnSpc>
              <a:buNone/>
            </a:pPr>
            <a:r>
              <a:rPr lang="en-US" sz="1500" b="1" dirty="0">
                <a:solidFill>
                  <a:srgbClr val="FFFFFF"/>
                </a:solidFill>
                <a:latin typeface="Arial" pitchFamily="34" charset="0"/>
                <a:ea typeface="Arial" pitchFamily="34" charset="-122"/>
                <a:cs typeface="Arial" pitchFamily="34" charset="-120"/>
              </a:rPr>
              <a:t>Тело клетки и дендриты
</a:t>
            </a:r>
            <a:pPr algn="l" indent="0" marL="0">
              <a:lnSpc>
                <a:spcPct val="90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1200" dirty="0">
                <a:solidFill>
                  <a:srgbClr val="FFFFFF"/>
                </a:solidFill>
                <a:latin typeface="Arial" pitchFamily="34" charset="0"/>
                <a:ea typeface="Arial" pitchFamily="34" charset="-122"/>
                <a:cs typeface="Arial" pitchFamily="34" charset="-120"/>
              </a:rPr>
              <a:t>Тело нейрона содержит ядро и управляет жизнедеятельностью клетки. Короткие дендриты принимают сигналы от соседних клеток и направляют их к телу нейрона. Так начинается обработка информации.
</a:t>
            </a:r>
            <a:endParaRPr lang="en-US" sz="1500" dirty="0"/>
          </a:p>
        </p:txBody>
      </p:sp>
      <p:sp>
        <p:nvSpPr>
          <p:cNvPr id="10" name="Text 3"/>
          <p:cNvSpPr txBox="1"/>
          <p:nvPr/>
        </p:nvSpPr>
        <p:spPr>
          <a:xfrm>
            <a:off x="5845904" y="1645774"/>
            <a:ext cx="2123587" cy="2836302"/>
          </a:xfrm>
          <a:prstGeom prst="rect">
            <a:avLst/>
          </a:prstGeom>
          <a:noFill/>
          <a:ln/>
        </p:spPr>
        <p:txBody>
          <a:bodyPr wrap="square" lIns="0" tIns="0" rIns="0" bIns="0" rtlCol="0" anchor="t"/>
          <a:lstStyle/>
          <a:p>
            <a:pPr algn="l" indent="0" marL="0">
              <a:lnSpc>
                <a:spcPct val="90000"/>
              </a:lnSpc>
              <a:buNone/>
            </a:pPr>
            <a:r>
              <a:rPr lang="en-US" sz="1500" b="1" dirty="0">
                <a:solidFill>
                  <a:srgbClr val="180939"/>
                </a:solidFill>
                <a:latin typeface="Arial" pitchFamily="34" charset="0"/>
                <a:ea typeface="Arial" pitchFamily="34" charset="-122"/>
                <a:cs typeface="Arial" pitchFamily="34" charset="-120"/>
              </a:rPr>
              <a:t>Аксон и синапсы
</a:t>
            </a:r>
            <a:pPr algn="l" indent="0" marL="0">
              <a:lnSpc>
                <a:spcPct val="9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200" dirty="0">
                <a:solidFill>
                  <a:srgbClr val="180939"/>
                </a:solidFill>
                <a:latin typeface="Arial" pitchFamily="34" charset="0"/>
                <a:ea typeface="Arial" pitchFamily="34" charset="-122"/>
                <a:cs typeface="Arial" pitchFamily="34" charset="-120"/>
              </a:rPr>
              <a:t>Длинный аксон передаёт импульс дальше, иногда на большое расстояние. На концах он образует синапсы, через которые нейрон связывается с другими клетками и строит множество связей.
</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D8D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30883" y="1171575"/>
            <a:ext cx="3678909" cy="3752194"/>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073320" y="1290277"/>
            <a:ext cx="2957109" cy="1089169"/>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По аксону импульс распространяется как электрический сигнал и может достигать скорости до 120 м/с. Миелиновая оболочка работает как изоляция, поэтому проведение идёт быстрее и точнее.
</a:t>
            </a:r>
            <a:endParaRPr lang="en-US" sz="1200" dirty="0"/>
          </a:p>
        </p:txBody>
      </p:sp>
      <p:sp>
        <p:nvSpPr>
          <p:cNvPr id="7" name="Text 1"/>
          <p:cNvSpPr txBox="1"/>
          <p:nvPr/>
        </p:nvSpPr>
        <p:spPr>
          <a:xfrm>
            <a:off x="5073320" y="2684737"/>
            <a:ext cx="2957109" cy="1089169"/>
          </a:xfrm>
          <a:prstGeom prst="rect">
            <a:avLst/>
          </a:prstGeom>
          <a:noFill/>
          <a:ln/>
        </p:spPr>
        <p:txBody>
          <a:bodyPr wrap="square" lIns="0" tIns="0" rIns="0" bIns="0" rtlCol="0" anchor="t"/>
          <a:lstStyle/>
          <a:p>
            <a:pPr algn="l" indent="0" marL="0">
              <a:lnSpc>
                <a:spcPct val="90000"/>
              </a:lnSpc>
              <a:buNone/>
            </a:pPr>
            <a:r>
              <a:rPr lang="en-US" sz="1200" dirty="0">
                <a:solidFill>
                  <a:srgbClr val="FFFFFF"/>
                </a:solidFill>
                <a:latin typeface="Arial" pitchFamily="34" charset="0"/>
                <a:ea typeface="Arial" pitchFamily="34" charset="-122"/>
                <a:cs typeface="Arial" pitchFamily="34" charset="-120"/>
              </a:rPr>
              <a:t>На синапсе сигнал превращается в химический: выделяются медиаторы, например ацетилхолин. Они передают команду следующему нейрону или мышце, и организм быстро отвечает на раздражение.
</a:t>
            </a:r>
            <a:endParaRPr lang="en-US" sz="1200" dirty="0"/>
          </a:p>
        </p:txBody>
      </p:sp>
      <p:sp>
        <p:nvSpPr>
          <p:cNvPr id="8" name="Text 2"/>
          <p:cNvSpPr txBox="1"/>
          <p:nvPr/>
        </p:nvSpPr>
        <p:spPr>
          <a:xfrm>
            <a:off x="395550" y="399850"/>
            <a:ext cx="6624600" cy="387900"/>
          </a:xfrm>
          <a:prstGeom prst="rect">
            <a:avLst/>
          </a:prstGeom>
          <a:noFill/>
          <a:ln/>
        </p:spPr>
        <p:txBody>
          <a:bodyPr wrap="square" lIns="0" tIns="0" rIns="0" bIns="0" rtlCol="0" anchor="t"/>
          <a:lstStyle/>
          <a:p>
            <a:pPr algn="l" indent="0" marL="0">
              <a:lnSpc>
                <a:spcPct val="90000"/>
              </a:lnSpc>
              <a:buNone/>
            </a:pPr>
            <a:r>
              <a:rPr lang="en-US" sz="2800" b="1" dirty="0">
                <a:solidFill>
                  <a:srgbClr val="180939"/>
                </a:solidFill>
                <a:latin typeface="Arial" pitchFamily="34" charset="0"/>
                <a:ea typeface="Arial" pitchFamily="34" charset="-122"/>
                <a:cs typeface="Arial" pitchFamily="34" charset="-120"/>
              </a:rPr>
              <a:t>Как передаётся нервный импульс
</a:t>
            </a:r>
            <a:endParaRPr lang="en-US" sz="2800" dirty="0"/>
          </a:p>
        </p:txBody>
      </p:sp>
      <p:sp>
        <p:nvSpPr>
          <p:cNvPr id="9" name="Text 3"/>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8</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8D8D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61300" y="1075209"/>
            <a:ext cx="8400600" cy="150948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98803" y="3057213"/>
            <a:ext cx="3649180" cy="1164267"/>
          </a:xfrm>
          <a:prstGeom prst="rect">
            <a:avLst/>
          </a:prstGeom>
          <a:noFill/>
          <a:ln/>
        </p:spPr>
        <p:txBody>
          <a:bodyPr wrap="square" lIns="0" tIns="0" rIns="0" bIns="0" rtlCol="0" anchor="t"/>
          <a:lstStyle/>
          <a:p>
            <a:pPr algn="l" indent="0" marL="0">
              <a:lnSpc>
                <a:spcPct val="90000"/>
              </a:lnSpc>
              <a:buNone/>
            </a:pPr>
            <a:r>
              <a:rPr lang="en-US" sz="1500" b="1" dirty="0">
                <a:solidFill>
                  <a:srgbClr val="180939"/>
                </a:solidFill>
                <a:latin typeface="Arial" pitchFamily="34" charset="0"/>
                <a:ea typeface="Arial" pitchFamily="34" charset="-122"/>
                <a:cs typeface="Arial" pitchFamily="34" charset="-120"/>
              </a:rPr>
              <a:t>Скелетные мышцы и движения
</a:t>
            </a:r>
            <a:pPr algn="l" indent="0" marL="0">
              <a:lnSpc>
                <a:spcPct val="9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200" dirty="0">
                <a:solidFill>
                  <a:srgbClr val="180939"/>
                </a:solidFill>
                <a:latin typeface="Arial" pitchFamily="34" charset="0"/>
                <a:ea typeface="Arial" pitchFamily="34" charset="-122"/>
                <a:cs typeface="Arial" pitchFamily="34" charset="-120"/>
              </a:rPr>
              <a:t>Соматическая нервная система управляет скелетными мышцами и отвечает за произвольные движения. Именно она помогает писать, бежать, поднимать предметы и осознанно менять позу по своему желанию.
</a:t>
            </a:r>
            <a:endParaRPr lang="en-US" sz="1500" dirty="0"/>
          </a:p>
        </p:txBody>
      </p:sp>
      <p:sp>
        <p:nvSpPr>
          <p:cNvPr id="7" name="Text 1"/>
          <p:cNvSpPr txBox="1"/>
          <p:nvPr/>
        </p:nvSpPr>
        <p:spPr>
          <a:xfrm>
            <a:off x="4896052" y="3057213"/>
            <a:ext cx="3649180" cy="1164267"/>
          </a:xfrm>
          <a:prstGeom prst="rect">
            <a:avLst/>
          </a:prstGeom>
          <a:noFill/>
          <a:ln/>
        </p:spPr>
        <p:txBody>
          <a:bodyPr wrap="square" lIns="0" tIns="0" rIns="0" bIns="0" rtlCol="0" anchor="t"/>
          <a:lstStyle/>
          <a:p>
            <a:pPr algn="l" indent="0" marL="0">
              <a:lnSpc>
                <a:spcPct val="90000"/>
              </a:lnSpc>
              <a:buNone/>
            </a:pPr>
            <a:r>
              <a:rPr lang="en-US" sz="1500" b="1" dirty="0">
                <a:solidFill>
                  <a:srgbClr val="180939"/>
                </a:solidFill>
                <a:latin typeface="Arial" pitchFamily="34" charset="0"/>
                <a:ea typeface="Arial" pitchFamily="34" charset="-122"/>
                <a:cs typeface="Arial" pitchFamily="34" charset="-120"/>
              </a:rPr>
              <a:t>Автоматическая работа органов
</a:t>
            </a:r>
            <a:pPr algn="l" indent="0" marL="0">
              <a:lnSpc>
                <a:spcPct val="9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200" dirty="0">
                <a:solidFill>
                  <a:srgbClr val="180939"/>
                </a:solidFill>
                <a:latin typeface="Arial" pitchFamily="34" charset="0"/>
                <a:ea typeface="Arial" pitchFamily="34" charset="-122"/>
                <a:cs typeface="Arial" pitchFamily="34" charset="-120"/>
              </a:rPr>
              <a:t>Вегетативная система действует без постоянного контроля сознания. Она регулирует сердцебиение, дыхание, пищеварение и другие процессы, поддерживая внутреннее равновесие даже во сне и при нагрузке.
</a:t>
            </a:r>
            <a:endParaRPr lang="en-US" sz="1500" dirty="0"/>
          </a:p>
        </p:txBody>
      </p:sp>
      <p:sp>
        <p:nvSpPr>
          <p:cNvPr id="8" name="Text 2"/>
          <p:cNvSpPr txBox="1"/>
          <p:nvPr/>
        </p:nvSpPr>
        <p:spPr>
          <a:xfrm>
            <a:off x="395400" y="399850"/>
            <a:ext cx="6618300" cy="3879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Соматическая часть
</a:t>
            </a:r>
            <a:endParaRPr lang="en-US" sz="2800" dirty="0"/>
          </a:p>
        </p:txBody>
      </p:sp>
      <p:sp>
        <p:nvSpPr>
          <p:cNvPr id="9" name="Text 3"/>
          <p:cNvSpPr txBox="1"/>
          <p:nvPr/>
        </p:nvSpPr>
        <p:spPr>
          <a:xfrm>
            <a:off x="7968815" y="4482077"/>
            <a:ext cx="792956" cy="553998"/>
          </a:xfrm>
          <a:prstGeom prst="rect">
            <a:avLst/>
          </a:prstGeom>
          <a:noFill/>
          <a:ln/>
        </p:spPr>
        <p:txBody>
          <a:bodyPr wrap="square" lIns="0" tIns="0" rIns="0" bIns="0" rtlCol="0" anchor="t"/>
          <a:lstStyle/>
          <a:p>
            <a:pPr algn="r" indent="0" marL="0">
              <a:lnSpc>
                <a:spcPct val="100000"/>
              </a:lnSpc>
              <a:buNone/>
            </a:pPr>
            <a:r>
              <a:rPr lang="en-US" sz="1800" b="1" dirty="0">
                <a:solidFill>
                  <a:srgbClr val="FFFFFF"/>
                </a:solidFill>
                <a:latin typeface="Arial" pitchFamily="34" charset="0"/>
                <a:ea typeface="Arial" pitchFamily="34" charset="-122"/>
                <a:cs typeface="Arial" pitchFamily="34" charset="-120"/>
              </a:rPr>
              <a:t>9</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35600" y="1945520"/>
            <a:ext cx="1664921" cy="2301421"/>
          </a:xfrm>
          <a:prstGeom prst="rect">
            <a:avLst/>
          </a:prstGeom>
          <a:noFill/>
          <a:ln/>
        </p:spPr>
        <p:txBody>
          <a:bodyPr wrap="square" lIns="0" tIns="0" rIns="0" bIns="0" rtlCol="0" anchor="t"/>
          <a:lstStyle/>
          <a:p>
            <a:pPr algn="l" indent="0" marL="0">
              <a:lnSpc>
                <a:spcPct val="9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1050" dirty="0">
                <a:solidFill>
                  <a:srgbClr val="000000"/>
                </a:solidFill>
                <a:latin typeface="Arial" pitchFamily="34" charset="0"/>
                <a:ea typeface="Arial" pitchFamily="34" charset="-122"/>
                <a:cs typeface="Arial" pitchFamily="34" charset="-120"/>
              </a:rPr>
              <a:t>1. Серое вещество образовано телами нейронов. В головном мозге оно образует кору на поверхности, а в спинном мозге находится внутри и помогает обрабатывать сигналы.
</a:t>
            </a:r>
            <a:endParaRPr lang="en-US" sz="300" dirty="0"/>
          </a:p>
        </p:txBody>
      </p:sp>
      <p:sp>
        <p:nvSpPr>
          <p:cNvPr id="8" name="Text 1"/>
          <p:cNvSpPr txBox="1"/>
          <p:nvPr/>
        </p:nvSpPr>
        <p:spPr>
          <a:xfrm>
            <a:off x="2681930" y="1945521"/>
            <a:ext cx="1664921" cy="2301420"/>
          </a:xfrm>
          <a:prstGeom prst="rect">
            <a:avLst/>
          </a:prstGeom>
          <a:noFill/>
          <a:ln/>
        </p:spPr>
        <p:txBody>
          <a:bodyPr wrap="square" lIns="0" tIns="0" rIns="0" bIns="0" rtlCol="0" anchor="t"/>
          <a:lstStyle/>
          <a:p>
            <a:pPr algn="l" indent="0" marL="0">
              <a:lnSpc>
                <a:spcPct val="9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1050" dirty="0">
                <a:solidFill>
                  <a:srgbClr val="000000"/>
                </a:solidFill>
                <a:latin typeface="Arial" pitchFamily="34" charset="0"/>
                <a:ea typeface="Arial" pitchFamily="34" charset="-122"/>
                <a:cs typeface="Arial" pitchFamily="34" charset="-120"/>
              </a:rPr>
              <a:t>2. Именно в сером веществе происходит основная работа с информацией: формируются команды движений, память, эмоции и ответ на поступающие раздражители, связанные с обучением.
</a:t>
            </a:r>
            <a:endParaRPr lang="en-US" sz="300" dirty="0"/>
          </a:p>
        </p:txBody>
      </p:sp>
      <p:sp>
        <p:nvSpPr>
          <p:cNvPr id="9" name="Text 2"/>
          <p:cNvSpPr txBox="1"/>
          <p:nvPr/>
        </p:nvSpPr>
        <p:spPr>
          <a:xfrm>
            <a:off x="4795180" y="1945520"/>
            <a:ext cx="1664921" cy="2301421"/>
          </a:xfrm>
          <a:prstGeom prst="rect">
            <a:avLst/>
          </a:prstGeom>
          <a:noFill/>
          <a:ln/>
        </p:spPr>
        <p:txBody>
          <a:bodyPr wrap="square" lIns="0" tIns="0" rIns="0" bIns="0" rtlCol="0" anchor="t"/>
          <a:lstStyle/>
          <a:p>
            <a:pPr algn="l" indent="0" marL="0">
              <a:lnSpc>
                <a:spcPct val="9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1050" dirty="0">
                <a:solidFill>
                  <a:srgbClr val="000000"/>
                </a:solidFill>
                <a:latin typeface="Arial" pitchFamily="34" charset="0"/>
                <a:ea typeface="Arial" pitchFamily="34" charset="-122"/>
                <a:cs typeface="Arial" pitchFamily="34" charset="-120"/>
              </a:rPr>
              <a:t>3. Белое вещество состоит из аксонов, покрытых миелином. Оно соединяет разные отделы центральной нервной системы и ускоряет передачу импульсов между ними почти без задержек.
</a:t>
            </a:r>
            <a:endParaRPr lang="en-US" sz="300" dirty="0"/>
          </a:p>
        </p:txBody>
      </p:sp>
      <p:sp>
        <p:nvSpPr>
          <p:cNvPr id="10" name="Text 3"/>
          <p:cNvSpPr txBox="1"/>
          <p:nvPr/>
        </p:nvSpPr>
        <p:spPr>
          <a:xfrm>
            <a:off x="6923360" y="1945520"/>
            <a:ext cx="1664921" cy="2301421"/>
          </a:xfrm>
          <a:prstGeom prst="rect">
            <a:avLst/>
          </a:prstGeom>
          <a:noFill/>
          <a:ln/>
        </p:spPr>
        <p:txBody>
          <a:bodyPr wrap="square" lIns="0" tIns="0" rIns="0" bIns="0" rtlCol="0" anchor="t"/>
          <a:lstStyle/>
          <a:p>
            <a:pPr algn="l" indent="0" marL="0">
              <a:lnSpc>
                <a:spcPct val="9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1050" dirty="0">
                <a:solidFill>
                  <a:srgbClr val="000000"/>
                </a:solidFill>
                <a:latin typeface="Arial" pitchFamily="34" charset="0"/>
                <a:ea typeface="Arial" pitchFamily="34" charset="-122"/>
                <a:cs typeface="Arial" pitchFamily="34" charset="-120"/>
              </a:rPr>
              <a:t>4. В головном мозге белое вещество лежит глубже, а серое — снаружи. В спинном мозге, наоборот, серое вещество расположено внутри, что подчёркивает их разную организацию.
</a:t>
            </a:r>
            <a:endParaRPr lang="en-US" sz="300" dirty="0"/>
          </a:p>
        </p:txBody>
      </p:sp>
      <p:sp>
        <p:nvSpPr>
          <p:cNvPr id="11" name="Text 4"/>
          <p:cNvSpPr txBox="1"/>
          <p:nvPr/>
        </p:nvSpPr>
        <p:spPr>
          <a:xfrm>
            <a:off x="395300" y="399850"/>
            <a:ext cx="6618600" cy="387900"/>
          </a:xfrm>
          <a:prstGeom prst="rect">
            <a:avLst/>
          </a:prstGeom>
          <a:noFill/>
          <a:ln/>
        </p:spPr>
        <p:txBody>
          <a:bodyPr wrap="square" lIns="0" tIns="0" rIns="0" bIns="0" rtlCol="0" anchor="t"/>
          <a:lstStyle/>
          <a:p>
            <a:pPr algn="l" indent="0" marL="0">
              <a:lnSpc>
                <a:spcPct val="90000"/>
              </a:lnSpc>
              <a:buNone/>
            </a:pPr>
            <a:r>
              <a:rPr lang="en-US" sz="2231" b="1" dirty="0">
                <a:solidFill>
                  <a:srgbClr val="180939"/>
                </a:solidFill>
                <a:latin typeface="Arial" pitchFamily="34" charset="0"/>
                <a:ea typeface="Arial" pitchFamily="34" charset="-122"/>
                <a:cs typeface="Arial" pitchFamily="34" charset="-120"/>
              </a:rPr>
              <a:t>Серое и белое вещество: структура и функции
</a:t>
            </a:r>
            <a:endParaRPr lang="en-US" sz="2231" dirty="0"/>
          </a:p>
        </p:txBody>
      </p:sp>
      <p:sp>
        <p:nvSpPr>
          <p:cNvPr id="12" name="Text 5"/>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10</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828193" y="1434361"/>
            <a:ext cx="444937" cy="508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4831483" y="1413452"/>
            <a:ext cx="559500" cy="559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98225" y="397625"/>
            <a:ext cx="6619800" cy="387900"/>
          </a:xfrm>
          <a:prstGeom prst="rect">
            <a:avLst/>
          </a:prstGeom>
          <a:noFill/>
          <a:ln/>
        </p:spPr>
        <p:txBody>
          <a:bodyPr wrap="square" lIns="0" tIns="0" rIns="0" bIns="0" rtlCol="0" anchor="t"/>
          <a:lstStyle/>
          <a:p>
            <a:pPr algn="l" indent="0" marL="0">
              <a:lnSpc>
                <a:spcPct val="90000"/>
              </a:lnSpc>
              <a:buNone/>
            </a:pPr>
            <a:r>
              <a:rPr lang="en-US" sz="1695" b="1" dirty="0">
                <a:solidFill>
                  <a:srgbClr val="180939"/>
                </a:solidFill>
                <a:latin typeface="Arial" pitchFamily="34" charset="0"/>
                <a:ea typeface="Arial" pitchFamily="34" charset="-122"/>
                <a:cs typeface="Arial" pitchFamily="34" charset="-120"/>
              </a:rPr>
              <a:t>Вегетативная нервная система: симпатический и парасимпатический отделы
</a:t>
            </a:r>
            <a:endParaRPr lang="en-US" sz="1695" dirty="0"/>
          </a:p>
        </p:txBody>
      </p:sp>
      <p:sp>
        <p:nvSpPr>
          <p:cNvPr id="10" name="Text 1"/>
          <p:cNvSpPr txBox="1"/>
          <p:nvPr/>
        </p:nvSpPr>
        <p:spPr>
          <a:xfrm>
            <a:off x="619675" y="2210425"/>
            <a:ext cx="3442500" cy="1933200"/>
          </a:xfrm>
          <a:prstGeom prst="rect">
            <a:avLst/>
          </a:prstGeom>
          <a:noFill/>
          <a:ln/>
        </p:spPr>
        <p:txBody>
          <a:bodyPr wrap="square" lIns="0" tIns="0" rIns="0" bIns="0" rtlCol="0" anchor="t"/>
          <a:lstStyle/>
          <a:p>
            <a:pPr algn="l" indent="0" marL="0">
              <a:lnSpc>
                <a:spcPct val="90000"/>
              </a:lnSpc>
              <a:buNone/>
            </a:pPr>
            <a:r>
              <a:rPr lang="en-US" sz="1500" b="1" dirty="0">
                <a:solidFill>
                  <a:srgbClr val="180939"/>
                </a:solidFill>
                <a:latin typeface="Arial" pitchFamily="34" charset="0"/>
                <a:ea typeface="Arial" pitchFamily="34" charset="-122"/>
                <a:cs typeface="Arial" pitchFamily="34" charset="-120"/>
              </a:rPr>
              <a:t>Симпатический отдел
</a:t>
            </a:r>
            <a:pPr algn="l" indent="0" marL="0">
              <a:lnSpc>
                <a:spcPct val="9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200" dirty="0">
                <a:solidFill>
                  <a:srgbClr val="180939"/>
                </a:solidFill>
                <a:latin typeface="Arial" pitchFamily="34" charset="0"/>
                <a:ea typeface="Arial" pitchFamily="34" charset="-122"/>
                <a:cs typeface="Arial" pitchFamily="34" charset="-120"/>
              </a:rPr>
              <a:t>Симпатический отдел помогает быстро реагировать на опасность: сердце бьётся чаще, дыхание ускоряется, давление повышается, а мышцы получают больше энергии для активных действий в сложной ситуации.
</a:t>
            </a:r>
            <a:endParaRPr lang="en-US" sz="1500" dirty="0"/>
          </a:p>
        </p:txBody>
      </p:sp>
      <p:sp>
        <p:nvSpPr>
          <p:cNvPr id="11" name="Text 2"/>
          <p:cNvSpPr txBox="1"/>
          <p:nvPr/>
        </p:nvSpPr>
        <p:spPr>
          <a:xfrm>
            <a:off x="4710245" y="2210425"/>
            <a:ext cx="3402600" cy="1933200"/>
          </a:xfrm>
          <a:prstGeom prst="rect">
            <a:avLst/>
          </a:prstGeom>
          <a:noFill/>
          <a:ln/>
        </p:spPr>
        <p:txBody>
          <a:bodyPr wrap="square" lIns="0" tIns="0" rIns="0" bIns="0" rtlCol="0" anchor="t"/>
          <a:lstStyle/>
          <a:p>
            <a:pPr algn="l" indent="0" marL="0">
              <a:lnSpc>
                <a:spcPct val="90000"/>
              </a:lnSpc>
              <a:buNone/>
            </a:pPr>
            <a:r>
              <a:rPr lang="en-US" sz="1500" b="1" dirty="0">
                <a:solidFill>
                  <a:srgbClr val="180939"/>
                </a:solidFill>
                <a:latin typeface="Arial" pitchFamily="34" charset="0"/>
                <a:ea typeface="Arial" pitchFamily="34" charset="-122"/>
                <a:cs typeface="Arial" pitchFamily="34" charset="-120"/>
              </a:rPr>
              <a:t>Парасимпатический отдел
</a:t>
            </a:r>
            <a:pPr algn="l" indent="0" marL="0">
              <a:lnSpc>
                <a:spcPct val="9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200" dirty="0">
                <a:solidFill>
                  <a:srgbClr val="180939"/>
                </a:solidFill>
                <a:latin typeface="Arial" pitchFamily="34" charset="0"/>
                <a:ea typeface="Arial" pitchFamily="34" charset="-122"/>
                <a:cs typeface="Arial" pitchFamily="34" charset="-120"/>
              </a:rPr>
              <a:t>Парасимпатический отдел включается во время отдыха: замедляет пульс, поддерживает восстановление сил, усиливает пищеварение и помогает организму экономно расходовать ресурсы после нагрузки и мягко успокаивая тело.
</a:t>
            </a:r>
            <a:endParaRPr lang="en-US" sz="1500" dirty="0"/>
          </a:p>
        </p:txBody>
      </p:sp>
      <p:sp>
        <p:nvSpPr>
          <p:cNvPr id="12" name="Text 3"/>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11</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88856" y="1754181"/>
            <a:ext cx="7954527" cy="233396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98425" y="397625"/>
            <a:ext cx="6621600" cy="941796"/>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Пять звеньев рефлекса
</a:t>
            </a:r>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1200" dirty="0">
                <a:solidFill>
                  <a:srgbClr val="FFFFFF"/>
                </a:solidFill>
                <a:latin typeface="Arial" pitchFamily="34" charset="0"/>
                <a:ea typeface="Arial" pitchFamily="34" charset="-122"/>
                <a:cs typeface="Arial" pitchFamily="34" charset="-120"/>
              </a:rPr>
              <a:t>Сигнал проходит по рефлекторной дуге автоматически и позволяет организму быстро ответить на раздражение без участия сознания.
</a:t>
            </a:r>
            <a:endParaRPr lang="en-US" sz="2800" dirty="0"/>
          </a:p>
        </p:txBody>
      </p:sp>
      <p:sp>
        <p:nvSpPr>
          <p:cNvPr id="6" name="Text 1"/>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12</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91275" y="397625"/>
            <a:ext cx="6628800" cy="387900"/>
          </a:xfrm>
          <a:prstGeom prst="rect">
            <a:avLst/>
          </a:prstGeom>
          <a:noFill/>
          <a:ln/>
        </p:spPr>
        <p:txBody>
          <a:bodyPr wrap="square" lIns="0" tIns="0" rIns="0" bIns="0" rtlCol="0" anchor="t"/>
          <a:lstStyle/>
          <a:p>
            <a:pPr algn="l" indent="0" marL="0">
              <a:lnSpc>
                <a:spcPct val="90000"/>
              </a:lnSpc>
              <a:buNone/>
            </a:pPr>
            <a:r>
              <a:rPr lang="en-US" sz="1870" b="1" dirty="0">
                <a:solidFill>
                  <a:srgbClr val="180939"/>
                </a:solidFill>
                <a:latin typeface="Arial" pitchFamily="34" charset="0"/>
                <a:ea typeface="Arial" pitchFamily="34" charset="-122"/>
                <a:cs typeface="Arial" pitchFamily="34" charset="-120"/>
              </a:rPr>
              <a:t>Роль головного и спинного мозга в организме человека
</a:t>
            </a:r>
            <a:endParaRPr lang="en-US" sz="1870" dirty="0"/>
          </a:p>
        </p:txBody>
      </p:sp>
      <p:sp>
        <p:nvSpPr>
          <p:cNvPr id="8" name="Text 1"/>
          <p:cNvSpPr txBox="1"/>
          <p:nvPr/>
        </p:nvSpPr>
        <p:spPr>
          <a:xfrm>
            <a:off x="587335" y="1972579"/>
            <a:ext cx="2019600" cy="2509583"/>
          </a:xfrm>
          <a:prstGeom prst="rect">
            <a:avLst/>
          </a:prstGeom>
          <a:noFill/>
          <a:ln/>
        </p:spPr>
        <p:txBody>
          <a:bodyPr wrap="square" lIns="0" tIns="0" rIns="0" bIns="0" rtlCol="0" anchor="t"/>
          <a:lstStyle/>
          <a:p>
            <a:pPr algn="l" indent="0" marL="0">
              <a:lnSpc>
                <a:spcPct val="9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1050" dirty="0">
                <a:solidFill>
                  <a:srgbClr val="000000"/>
                </a:solidFill>
                <a:latin typeface="Arial" pitchFamily="34" charset="0"/>
                <a:ea typeface="Arial" pitchFamily="34" charset="-122"/>
                <a:cs typeface="Arial" pitchFamily="34" charset="-120"/>
              </a:rPr>
              <a:t>Большие полушария обрабатывают информацию из органов чувств и помогают человеку думать, говорить, запоминать, планировать действия и осознанно управлять поведением в повседневных и учебных ситуациях ежедневно.
</a:t>
            </a:r>
            <a:endParaRPr lang="en-US" sz="200" dirty="0"/>
          </a:p>
        </p:txBody>
      </p:sp>
      <p:sp>
        <p:nvSpPr>
          <p:cNvPr id="9" name="Text 2"/>
          <p:cNvSpPr txBox="1"/>
          <p:nvPr/>
        </p:nvSpPr>
        <p:spPr>
          <a:xfrm>
            <a:off x="3231992" y="1972583"/>
            <a:ext cx="2019639" cy="2509493"/>
          </a:xfrm>
          <a:prstGeom prst="rect">
            <a:avLst/>
          </a:prstGeom>
          <a:noFill/>
          <a:ln/>
        </p:spPr>
        <p:txBody>
          <a:bodyPr wrap="square" lIns="0" tIns="0" rIns="0" bIns="0" rtlCol="0" anchor="t"/>
          <a:lstStyle/>
          <a:p>
            <a:pPr algn="l" indent="0" marL="0">
              <a:lnSpc>
                <a:spcPct val="9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1050" dirty="0">
                <a:solidFill>
                  <a:srgbClr val="000000"/>
                </a:solidFill>
                <a:latin typeface="Arial" pitchFamily="34" charset="0"/>
                <a:ea typeface="Arial" pitchFamily="34" charset="-122"/>
                <a:cs typeface="Arial" pitchFamily="34" charset="-120"/>
              </a:rPr>
              <a:t>Спинной мозг проводит нервные импульсы между головным мозгом и телом, а ещё участвует в простых рефлексах, например помогает быстро отдёрнуть руку при внезапном прикосновении к горячему предмету.
</a:t>
            </a:r>
            <a:endParaRPr lang="en-US" sz="200" dirty="0"/>
          </a:p>
        </p:txBody>
      </p:sp>
      <p:sp>
        <p:nvSpPr>
          <p:cNvPr id="10" name="Text 3"/>
          <p:cNvSpPr txBox="1"/>
          <p:nvPr/>
        </p:nvSpPr>
        <p:spPr>
          <a:xfrm>
            <a:off x="5877982" y="1972583"/>
            <a:ext cx="2019639" cy="2509493"/>
          </a:xfrm>
          <a:prstGeom prst="rect">
            <a:avLst/>
          </a:prstGeom>
          <a:noFill/>
          <a:ln/>
        </p:spPr>
        <p:txBody>
          <a:bodyPr wrap="square" lIns="0" tIns="0" rIns="0" bIns="0" rtlCol="0" anchor="t"/>
          <a:lstStyle/>
          <a:p>
            <a:pPr algn="l" indent="0" marL="0">
              <a:lnSpc>
                <a:spcPct val="9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1050" dirty="0">
                <a:solidFill>
                  <a:srgbClr val="000000"/>
                </a:solidFill>
                <a:latin typeface="Arial" pitchFamily="34" charset="0"/>
                <a:ea typeface="Arial" pitchFamily="34" charset="-122"/>
                <a:cs typeface="Arial" pitchFamily="34" charset="-120"/>
              </a:rPr>
              <a:t>Оба отдела работают вместе: мозг принимает решения, спинной мозг передаёт команды, а тело выполняет движения, поддерживая равновесие, координацию и защитные реакции в нужный момент точно.
</a:t>
            </a:r>
            <a:endParaRPr lang="en-US" sz="200" dirty="0"/>
          </a:p>
        </p:txBody>
      </p:sp>
      <p:sp>
        <p:nvSpPr>
          <p:cNvPr id="11" name="Text 4"/>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13</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94730" y="1410754"/>
            <a:ext cx="421500" cy="421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700264" y="1410754"/>
            <a:ext cx="368813" cy="421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777623" y="1410754"/>
            <a:ext cx="421500" cy="421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6881230" y="1410754"/>
            <a:ext cx="421500" cy="4215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sp>
        <p:nvSpPr>
          <p:cNvPr id="12" name="Text 0"/>
          <p:cNvSpPr txBox="1"/>
          <p:nvPr/>
        </p:nvSpPr>
        <p:spPr>
          <a:xfrm>
            <a:off x="390650" y="397625"/>
            <a:ext cx="6629400" cy="387900"/>
          </a:xfrm>
          <a:prstGeom prst="rect">
            <a:avLst/>
          </a:prstGeom>
          <a:noFill/>
          <a:ln/>
        </p:spPr>
        <p:txBody>
          <a:bodyPr wrap="square" lIns="0" tIns="0" rIns="0" bIns="0" rtlCol="0" anchor="t"/>
          <a:lstStyle/>
          <a:p>
            <a:pPr algn="l" indent="0" marL="0">
              <a:lnSpc>
                <a:spcPct val="90000"/>
              </a:lnSpc>
              <a:buNone/>
            </a:pPr>
            <a:r>
              <a:rPr lang="en-US" sz="1695" b="1" dirty="0">
                <a:solidFill>
                  <a:srgbClr val="180939"/>
                </a:solidFill>
                <a:latin typeface="Arial" pitchFamily="34" charset="0"/>
                <a:ea typeface="Arial" pitchFamily="34" charset="-122"/>
                <a:cs typeface="Arial" pitchFamily="34" charset="-120"/>
              </a:rPr>
              <a:t>Заболевания нервной системы: распространённые примеры и симптомы
</a:t>
            </a:r>
            <a:endParaRPr lang="en-US" sz="1695" dirty="0"/>
          </a:p>
        </p:txBody>
      </p:sp>
      <p:sp>
        <p:nvSpPr>
          <p:cNvPr id="13" name="Text 1"/>
          <p:cNvSpPr txBox="1"/>
          <p:nvPr/>
        </p:nvSpPr>
        <p:spPr>
          <a:xfrm>
            <a:off x="583625" y="1935900"/>
            <a:ext cx="1619100" cy="1791900"/>
          </a:xfrm>
          <a:prstGeom prst="rect">
            <a:avLst/>
          </a:prstGeom>
          <a:noFill/>
          <a:ln/>
        </p:spPr>
        <p:txBody>
          <a:bodyPr wrap="square" lIns="0" tIns="0" rIns="0" bIns="0" rtlCol="0" anchor="t"/>
          <a:lstStyle/>
          <a:p>
            <a:pPr algn="l" indent="0" marL="0">
              <a:lnSpc>
                <a:spcPct val="90000"/>
              </a:lnSpc>
              <a:buNone/>
            </a:pPr>
            <a:r>
              <a:rPr lang="en-US" sz="1500" b="1" dirty="0">
                <a:solidFill>
                  <a:srgbClr val="180939"/>
                </a:solidFill>
                <a:latin typeface="Arial" pitchFamily="34" charset="0"/>
                <a:ea typeface="Arial" pitchFamily="34" charset="-122"/>
                <a:cs typeface="Arial" pitchFamily="34" charset="-120"/>
              </a:rPr>
              <a:t>Инсульт
</a:t>
            </a:r>
            <a:pPr algn="l" indent="0" marL="0">
              <a:lnSpc>
                <a:spcPct val="9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200" dirty="0">
                <a:solidFill>
                  <a:srgbClr val="180939"/>
                </a:solidFill>
                <a:latin typeface="Arial" pitchFamily="34" charset="0"/>
                <a:ea typeface="Arial" pitchFamily="34" charset="-122"/>
                <a:cs typeface="Arial" pitchFamily="34" charset="-120"/>
              </a:rPr>
              <a:t>Инсульт возникает, когда кровоснабжение участка мозга резко нарушается. У человека могут появиться слабость в руке или ноге, перекос лица, трудности речи и внезапная потеря координации.
</a:t>
            </a:r>
            <a:endParaRPr lang="en-US" sz="1500" dirty="0"/>
          </a:p>
        </p:txBody>
      </p:sp>
      <p:sp>
        <p:nvSpPr>
          <p:cNvPr id="14" name="Text 2"/>
          <p:cNvSpPr txBox="1"/>
          <p:nvPr/>
        </p:nvSpPr>
        <p:spPr>
          <a:xfrm>
            <a:off x="2662815" y="1935900"/>
            <a:ext cx="1619100" cy="1791900"/>
          </a:xfrm>
          <a:prstGeom prst="rect">
            <a:avLst/>
          </a:prstGeom>
          <a:noFill/>
          <a:ln/>
        </p:spPr>
        <p:txBody>
          <a:bodyPr wrap="square" lIns="0" tIns="0" rIns="0" bIns="0" rtlCol="0" anchor="t"/>
          <a:lstStyle/>
          <a:p>
            <a:pPr algn="l" indent="0" marL="0">
              <a:lnSpc>
                <a:spcPct val="90000"/>
              </a:lnSpc>
              <a:buNone/>
            </a:pPr>
            <a:r>
              <a:rPr lang="en-US" sz="1367" b="1" dirty="0">
                <a:solidFill>
                  <a:srgbClr val="180939"/>
                </a:solidFill>
                <a:latin typeface="Arial" pitchFamily="34" charset="0"/>
                <a:ea typeface="Arial" pitchFamily="34" charset="-122"/>
                <a:cs typeface="Arial" pitchFamily="34" charset="-120"/>
              </a:rPr>
              <a:t>Эпилепсия
</a:t>
            </a:r>
            <a:pPr algn="l" indent="0" marL="0">
              <a:lnSpc>
                <a:spcPct val="90000"/>
              </a:lnSpc>
              <a:buNone/>
            </a:pPr>
            <a:r>
              <a:rPr lang="en-US" sz="456"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093" dirty="0">
                <a:solidFill>
                  <a:srgbClr val="180939"/>
                </a:solidFill>
                <a:latin typeface="Arial" pitchFamily="34" charset="0"/>
                <a:ea typeface="Arial" pitchFamily="34" charset="-122"/>
                <a:cs typeface="Arial" pitchFamily="34" charset="-120"/>
              </a:rPr>
              <a:t>При эпилепсии в мозге возникают приступы, которые сопровождаются судорогами, кратковременной потерей сознания и необычным поведением. Помощь врача нужна для подбора лечения и безопасности во время приступов.
</a:t>
            </a:r>
            <a:endParaRPr lang="en-US" sz="1367" dirty="0"/>
          </a:p>
        </p:txBody>
      </p:sp>
      <p:sp>
        <p:nvSpPr>
          <p:cNvPr id="15" name="Text 3"/>
          <p:cNvSpPr txBox="1"/>
          <p:nvPr/>
        </p:nvSpPr>
        <p:spPr>
          <a:xfrm>
            <a:off x="4766518" y="1935900"/>
            <a:ext cx="1619100" cy="1791900"/>
          </a:xfrm>
          <a:prstGeom prst="rect">
            <a:avLst/>
          </a:prstGeom>
          <a:noFill/>
          <a:ln/>
        </p:spPr>
        <p:txBody>
          <a:bodyPr wrap="square" lIns="0" tIns="0" rIns="0" bIns="0" rtlCol="0" anchor="t"/>
          <a:lstStyle/>
          <a:p>
            <a:pPr algn="l" indent="0" marL="0">
              <a:lnSpc>
                <a:spcPct val="90000"/>
              </a:lnSpc>
              <a:buNone/>
            </a:pPr>
            <a:r>
              <a:rPr lang="en-US" sz="1491" b="1" dirty="0">
                <a:solidFill>
                  <a:srgbClr val="180939"/>
                </a:solidFill>
                <a:latin typeface="Arial" pitchFamily="34" charset="0"/>
                <a:ea typeface="Arial" pitchFamily="34" charset="-122"/>
                <a:cs typeface="Arial" pitchFamily="34" charset="-120"/>
              </a:rPr>
              <a:t>Менингит
</a:t>
            </a:r>
            <a:pPr algn="l" indent="0" marL="0">
              <a:lnSpc>
                <a:spcPct val="90000"/>
              </a:lnSpc>
              <a:buNone/>
            </a:pPr>
            <a:r>
              <a:rPr lang="en-US" sz="497"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193" dirty="0">
                <a:solidFill>
                  <a:srgbClr val="180939"/>
                </a:solidFill>
                <a:latin typeface="Arial" pitchFamily="34" charset="0"/>
                <a:ea typeface="Arial" pitchFamily="34" charset="-122"/>
                <a:cs typeface="Arial" pitchFamily="34" charset="-120"/>
              </a:rPr>
              <a:t>Менингит — воспаление оболочек мозга и спинного мозга, чаще связанное с инфекцией. Обычно он проявляется сильной головной болью, высокой температурой, рвотой и светобоязнью, и требует лечения.
</a:t>
            </a:r>
            <a:endParaRPr lang="en-US" sz="1491" dirty="0"/>
          </a:p>
        </p:txBody>
      </p:sp>
      <p:sp>
        <p:nvSpPr>
          <p:cNvPr id="16" name="Text 4"/>
          <p:cNvSpPr txBox="1"/>
          <p:nvPr/>
        </p:nvSpPr>
        <p:spPr>
          <a:xfrm>
            <a:off x="6870125" y="1935900"/>
            <a:ext cx="1619100" cy="1791900"/>
          </a:xfrm>
          <a:prstGeom prst="rect">
            <a:avLst/>
          </a:prstGeom>
          <a:noFill/>
          <a:ln/>
        </p:spPr>
        <p:txBody>
          <a:bodyPr wrap="square" lIns="0" tIns="0" rIns="0" bIns="0" rtlCol="0" anchor="t"/>
          <a:lstStyle/>
          <a:p>
            <a:pPr algn="l" indent="0" marL="0">
              <a:lnSpc>
                <a:spcPct val="90000"/>
              </a:lnSpc>
              <a:buNone/>
            </a:pPr>
            <a:r>
              <a:rPr lang="en-US" sz="1239" b="1" dirty="0">
                <a:solidFill>
                  <a:srgbClr val="180939"/>
                </a:solidFill>
                <a:latin typeface="Arial" pitchFamily="34" charset="0"/>
                <a:ea typeface="Arial" pitchFamily="34" charset="-122"/>
                <a:cs typeface="Arial" pitchFamily="34" charset="-120"/>
              </a:rPr>
              <a:t>Тревожные признаки
</a:t>
            </a:r>
            <a:pPr algn="l" indent="0" marL="0">
              <a:lnSpc>
                <a:spcPct val="90000"/>
              </a:lnSpc>
              <a:buNone/>
            </a:pPr>
            <a:r>
              <a:rPr lang="en-US" sz="413"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991" dirty="0">
                <a:solidFill>
                  <a:srgbClr val="180939"/>
                </a:solidFill>
                <a:latin typeface="Arial" pitchFamily="34" charset="0"/>
                <a:ea typeface="Arial" pitchFamily="34" charset="-122"/>
                <a:cs typeface="Arial" pitchFamily="34" charset="-120"/>
              </a:rPr>
              <a:t>Травмы, инфекции и наследственная предрасположенность повышают риск болезней нервной системы. Настораживают нарушения чувствительности, повторяющиеся судороги, ухудшение памяти и трудности при движении даже при обычной нагрузке.
</a:t>
            </a:r>
            <a:endParaRPr lang="en-US" sz="1239" dirty="0"/>
          </a:p>
        </p:txBody>
      </p:sp>
      <p:sp>
        <p:nvSpPr>
          <p:cNvPr id="17" name="Text 5"/>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14</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96650" y="399850"/>
            <a:ext cx="6617100" cy="387900"/>
          </a:xfrm>
          <a:prstGeom prst="rect">
            <a:avLst/>
          </a:prstGeom>
          <a:noFill/>
          <a:ln/>
        </p:spPr>
        <p:txBody>
          <a:bodyPr wrap="square" lIns="0" tIns="0" rIns="0" bIns="0" rtlCol="0" anchor="t"/>
          <a:lstStyle/>
          <a:p>
            <a:pPr algn="l" indent="0" marL="0">
              <a:lnSpc>
                <a:spcPct val="90000"/>
              </a:lnSpc>
              <a:buNone/>
            </a:pPr>
            <a:r>
              <a:rPr lang="en-US" sz="2010" b="1" dirty="0">
                <a:solidFill>
                  <a:srgbClr val="FFFFFF"/>
                </a:solidFill>
                <a:latin typeface="Arial" pitchFamily="34" charset="0"/>
                <a:ea typeface="Arial" pitchFamily="34" charset="-122"/>
                <a:cs typeface="Arial" pitchFamily="34" charset="-120"/>
              </a:rPr>
              <a:t>Факторы, влияющие на здоровье нервной системы
</a:t>
            </a:r>
            <a:endParaRPr lang="en-US" sz="2010" dirty="0"/>
          </a:p>
        </p:txBody>
      </p:sp>
      <p:sp>
        <p:nvSpPr>
          <p:cNvPr id="9" name="Text 1"/>
          <p:cNvSpPr txBox="1"/>
          <p:nvPr/>
        </p:nvSpPr>
        <p:spPr>
          <a:xfrm>
            <a:off x="535600" y="1377171"/>
            <a:ext cx="2957109" cy="1247919"/>
          </a:xfrm>
          <a:prstGeom prst="rect">
            <a:avLst/>
          </a:prstGeom>
          <a:noFill/>
          <a:ln/>
        </p:spPr>
        <p:txBody>
          <a:bodyPr wrap="square" lIns="0" tIns="0" rIns="0" bIns="0" rtlCol="0" anchor="t"/>
          <a:lstStyle/>
          <a:p>
            <a:pPr algn="l" indent="0" marL="0">
              <a:lnSpc>
                <a:spcPct val="9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1050" dirty="0">
                <a:solidFill>
                  <a:srgbClr val="000000"/>
                </a:solidFill>
                <a:latin typeface="Arial" pitchFamily="34" charset="0"/>
                <a:ea typeface="Arial" pitchFamily="34" charset="-122"/>
                <a:cs typeface="Arial" pitchFamily="34" charset="-120"/>
              </a:rPr>
              <a:t>Хронический стресс постоянно держит организм в напряжении, мешает восстановлению нервных клеток и ухудшает концентрацию. Если нагрузка не снижается, человек быстрее устаёт и хуже запоминает материал.
</a:t>
            </a:r>
            <a:endParaRPr lang="en-US" sz="200" dirty="0"/>
          </a:p>
        </p:txBody>
      </p:sp>
      <p:sp>
        <p:nvSpPr>
          <p:cNvPr id="10" name="Text 2"/>
          <p:cNvSpPr txBox="1"/>
          <p:nvPr/>
        </p:nvSpPr>
        <p:spPr>
          <a:xfrm>
            <a:off x="4043299" y="1377171"/>
            <a:ext cx="2957109" cy="1247919"/>
          </a:xfrm>
          <a:prstGeom prst="rect">
            <a:avLst/>
          </a:prstGeom>
          <a:noFill/>
          <a:ln/>
        </p:spPr>
        <p:txBody>
          <a:bodyPr wrap="square" lIns="0" tIns="0" rIns="0" bIns="0" rtlCol="0" anchor="t"/>
          <a:lstStyle/>
          <a:p>
            <a:pPr algn="l" indent="0" marL="0">
              <a:lnSpc>
                <a:spcPct val="90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1050" dirty="0">
                <a:solidFill>
                  <a:srgbClr val="FFFFFF"/>
                </a:solidFill>
                <a:latin typeface="Arial" pitchFamily="34" charset="0"/>
                <a:ea typeface="Arial" pitchFamily="34" charset="-122"/>
                <a:cs typeface="Arial" pitchFamily="34" charset="-120"/>
              </a:rPr>
              <a:t>Недостаток сна особенно заметен у подростков: снижаются внимание, скорость реакции и способность учиться. Во время сна мозг обрабатывает информацию, поэтому регулярный режим очень важен для каждого.
</a:t>
            </a:r>
            <a:endParaRPr lang="en-US" sz="200" dirty="0"/>
          </a:p>
        </p:txBody>
      </p:sp>
      <p:sp>
        <p:nvSpPr>
          <p:cNvPr id="11" name="Text 3"/>
          <p:cNvSpPr txBox="1"/>
          <p:nvPr/>
        </p:nvSpPr>
        <p:spPr>
          <a:xfrm>
            <a:off x="1357595" y="3263629"/>
            <a:ext cx="2957109" cy="1247919"/>
          </a:xfrm>
          <a:prstGeom prst="rect">
            <a:avLst/>
          </a:prstGeom>
          <a:noFill/>
          <a:ln/>
        </p:spPr>
        <p:txBody>
          <a:bodyPr wrap="square" lIns="0" tIns="0" rIns="0" bIns="0" rtlCol="0" anchor="t"/>
          <a:lstStyle/>
          <a:p>
            <a:pPr algn="l" indent="0" marL="0">
              <a:lnSpc>
                <a:spcPct val="90000"/>
              </a:lnSpc>
              <a:buNone/>
            </a:pPr>
            <a:r>
              <a:rPr lang="en-US" sz="200"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1050" dirty="0">
                <a:solidFill>
                  <a:srgbClr val="FFFFFF"/>
                </a:solidFill>
                <a:latin typeface="Arial" pitchFamily="34" charset="0"/>
                <a:ea typeface="Arial" pitchFamily="34" charset="-122"/>
                <a:cs typeface="Arial" pitchFamily="34" charset="-120"/>
              </a:rPr>
              <a:t>Курение, алкоголь и наркотики повреждают нервные клетки и нарушают передачу сигналов между ними. Эти привычки могут вызывать зависимость, ухудшать память, координацию и общее самочувствие сильно.
</a:t>
            </a:r>
            <a:endParaRPr lang="en-US" sz="200" dirty="0"/>
          </a:p>
        </p:txBody>
      </p:sp>
      <p:sp>
        <p:nvSpPr>
          <p:cNvPr id="12" name="Text 4"/>
          <p:cNvSpPr txBox="1"/>
          <p:nvPr/>
        </p:nvSpPr>
        <p:spPr>
          <a:xfrm>
            <a:off x="4851007" y="3263629"/>
            <a:ext cx="2957109" cy="1247919"/>
          </a:xfrm>
          <a:prstGeom prst="rect">
            <a:avLst/>
          </a:prstGeom>
          <a:noFill/>
          <a:ln/>
        </p:spPr>
        <p:txBody>
          <a:bodyPr wrap="square" lIns="0" tIns="0" rIns="0" bIns="0" rtlCol="0" anchor="t"/>
          <a:lstStyle/>
          <a:p>
            <a:pPr algn="l" indent="0" marL="0">
              <a:lnSpc>
                <a:spcPct val="9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1050" dirty="0">
                <a:solidFill>
                  <a:srgbClr val="000000"/>
                </a:solidFill>
                <a:latin typeface="Arial" pitchFamily="34" charset="0"/>
                <a:ea typeface="Arial" pitchFamily="34" charset="-122"/>
                <a:cs typeface="Arial" pitchFamily="34" charset="-120"/>
              </a:rPr>
              <a:t>Сбалансированное питание, закаливание и регулярная физическая активность поддерживают здоровье нервной системы. Особенно полезны витамины группы B, магний, достаточное количество воды и свежий воздух каждый день.
</a:t>
            </a:r>
            <a:endParaRPr lang="en-US" sz="200" dirty="0"/>
          </a:p>
        </p:txBody>
      </p:sp>
      <p:sp>
        <p:nvSpPr>
          <p:cNvPr id="13" name="Text 5"/>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15</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697732" y="1375239"/>
            <a:ext cx="325505" cy="260404"/>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3575552" y="1360772"/>
            <a:ext cx="325505" cy="289338"/>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6480600" y="1341433"/>
            <a:ext cx="205010" cy="328016"/>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0" y="0"/>
            <a:ext cx="9144000" cy="5143500"/>
          </a:xfrm>
          <a:prstGeom prst="rect">
            <a:avLst/>
          </a:prstGeom>
        </p:spPr>
      </p:pic>
      <p:pic>
        <p:nvPicPr>
          <p:cNvPr id="13" name="Image 11" descr="preencoded.png">    </p:cNvPr>
          <p:cNvPicPr>
            <a:picLocks noChangeAspect="1"/>
          </p:cNvPicPr>
          <p:nvPr/>
        </p:nvPicPr>
        <p:blipFill>
          <a:blip r:embed="rId12"/>
          <a:stretch>
            <a:fillRect/>
          </a:stretch>
        </p:blipFill>
        <p:spPr>
          <a:xfrm>
            <a:off x="697732" y="3110528"/>
            <a:ext cx="325505" cy="325505"/>
          </a:xfrm>
          <a:prstGeom prst="rect">
            <a:avLst/>
          </a:prstGeom>
        </p:spPr>
      </p:pic>
      <p:pic>
        <p:nvPicPr>
          <p:cNvPr id="14" name="Image 12" descr="preencoded.png">    </p:cNvPr>
          <p:cNvPicPr>
            <a:picLocks noChangeAspect="1"/>
          </p:cNvPicPr>
          <p:nvPr/>
        </p:nvPicPr>
        <p:blipFill>
          <a:blip r:embed="rId13"/>
          <a:stretch>
            <a:fillRect/>
          </a:stretch>
        </p:blipFill>
        <p:spPr>
          <a:xfrm>
            <a:off x="0" y="0"/>
            <a:ext cx="9144000" cy="5143500"/>
          </a:xfrm>
          <a:prstGeom prst="rect">
            <a:avLst/>
          </a:prstGeom>
        </p:spPr>
      </p:pic>
      <p:pic>
        <p:nvPicPr>
          <p:cNvPr id="15" name="Image 13" descr="preencoded.png">    </p:cNvPr>
          <p:cNvPicPr>
            <a:picLocks noChangeAspect="1"/>
          </p:cNvPicPr>
          <p:nvPr/>
        </p:nvPicPr>
        <p:blipFill>
          <a:blip r:embed="rId14"/>
          <a:stretch>
            <a:fillRect/>
          </a:stretch>
        </p:blipFill>
        <p:spPr>
          <a:xfrm>
            <a:off x="0" y="0"/>
            <a:ext cx="9144000" cy="5143500"/>
          </a:xfrm>
          <a:prstGeom prst="rect">
            <a:avLst/>
          </a:prstGeom>
        </p:spPr>
      </p:pic>
      <p:pic>
        <p:nvPicPr>
          <p:cNvPr id="16" name="Image 14" descr="preencoded.png">    </p:cNvPr>
          <p:cNvPicPr>
            <a:picLocks noChangeAspect="1"/>
          </p:cNvPicPr>
          <p:nvPr/>
        </p:nvPicPr>
        <p:blipFill>
          <a:blip r:embed="rId15"/>
          <a:stretch>
            <a:fillRect/>
          </a:stretch>
        </p:blipFill>
        <p:spPr>
          <a:xfrm>
            <a:off x="4984496" y="3110528"/>
            <a:ext cx="325505" cy="325505"/>
          </a:xfrm>
          <a:prstGeom prst="rect">
            <a:avLst/>
          </a:prstGeom>
        </p:spPr>
      </p:pic>
      <p:pic>
        <p:nvPicPr>
          <p:cNvPr id="17" name="Image 15" descr="preencoded.png">    </p:cNvPr>
          <p:cNvPicPr>
            <a:picLocks noChangeAspect="1"/>
          </p:cNvPicPr>
          <p:nvPr/>
        </p:nvPicPr>
        <p:blipFill>
          <a:blip r:embed="rId16"/>
          <a:stretch>
            <a:fillRect/>
          </a:stretch>
        </p:blipFill>
        <p:spPr>
          <a:xfrm>
            <a:off x="0" y="0"/>
            <a:ext cx="9144000" cy="5143500"/>
          </a:xfrm>
          <a:prstGeom prst="rect">
            <a:avLst/>
          </a:prstGeom>
        </p:spPr>
      </p:pic>
      <p:sp>
        <p:nvSpPr>
          <p:cNvPr id="18" name="Text 0"/>
          <p:cNvSpPr txBox="1"/>
          <p:nvPr/>
        </p:nvSpPr>
        <p:spPr>
          <a:xfrm>
            <a:off x="395150" y="397625"/>
            <a:ext cx="6623100" cy="387900"/>
          </a:xfrm>
          <a:prstGeom prst="rect">
            <a:avLst/>
          </a:prstGeom>
          <a:noFill/>
          <a:ln/>
        </p:spPr>
        <p:txBody>
          <a:bodyPr wrap="square" lIns="0" tIns="0" rIns="0" bIns="0" rtlCol="0" anchor="t"/>
          <a:lstStyle/>
          <a:p>
            <a:pPr algn="l" indent="0" marL="0">
              <a:lnSpc>
                <a:spcPct val="90000"/>
              </a:lnSpc>
              <a:buNone/>
            </a:pPr>
            <a:r>
              <a:rPr lang="en-US" sz="1879" b="1" dirty="0">
                <a:solidFill>
                  <a:srgbClr val="180939"/>
                </a:solidFill>
                <a:latin typeface="Arial" pitchFamily="34" charset="0"/>
                <a:ea typeface="Arial" pitchFamily="34" charset="-122"/>
                <a:cs typeface="Arial" pitchFamily="34" charset="-120"/>
              </a:rPr>
              <a:t>Практические советы по укреплению нервной системы
</a:t>
            </a:r>
            <a:endParaRPr lang="en-US" sz="1879" dirty="0"/>
          </a:p>
        </p:txBody>
      </p:sp>
      <p:sp>
        <p:nvSpPr>
          <p:cNvPr id="19" name="Text 1"/>
          <p:cNvSpPr txBox="1"/>
          <p:nvPr/>
        </p:nvSpPr>
        <p:spPr>
          <a:xfrm>
            <a:off x="611750" y="1800999"/>
            <a:ext cx="2187600" cy="1007100"/>
          </a:xfrm>
          <a:prstGeom prst="rect">
            <a:avLst/>
          </a:prstGeom>
          <a:noFill/>
          <a:ln/>
        </p:spPr>
        <p:txBody>
          <a:bodyPr wrap="square" lIns="0" tIns="0" rIns="0" bIns="0" rtlCol="0" anchor="t"/>
          <a:lstStyle/>
          <a:p>
            <a:pPr algn="l" indent="0" marL="0">
              <a:lnSpc>
                <a:spcPct val="90000"/>
              </a:lnSpc>
              <a:buNone/>
            </a:pPr>
            <a:r>
              <a:rPr lang="en-US" sz="1270" b="1" dirty="0">
                <a:solidFill>
                  <a:srgbClr val="180939"/>
                </a:solidFill>
                <a:latin typeface="Arial" pitchFamily="34" charset="0"/>
                <a:ea typeface="Arial" pitchFamily="34" charset="-122"/>
                <a:cs typeface="Arial" pitchFamily="34" charset="-120"/>
              </a:rPr>
              <a:t>Полноценный сон
</a:t>
            </a:r>
            <a:pPr algn="l" indent="0" marL="0">
              <a:lnSpc>
                <a:spcPct val="90000"/>
              </a:lnSpc>
              <a:buNone/>
            </a:pPr>
            <a:r>
              <a:rPr lang="en-US" sz="423"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016" dirty="0">
                <a:solidFill>
                  <a:srgbClr val="180939"/>
                </a:solidFill>
                <a:latin typeface="Arial" pitchFamily="34" charset="0"/>
                <a:ea typeface="Arial" pitchFamily="34" charset="-122"/>
                <a:cs typeface="Arial" pitchFamily="34" charset="-120"/>
              </a:rPr>
              <a:t>Полноценный сон помогает нервной системе восстанавливаться после учёбы и эмоций. Подросткам особенно важно спать 8–9 часов, ложиться в одно и то же время и не перегружать вечер гаджетами.
</a:t>
            </a:r>
            <a:endParaRPr lang="en-US" sz="1270" dirty="0"/>
          </a:p>
        </p:txBody>
      </p:sp>
      <p:sp>
        <p:nvSpPr>
          <p:cNvPr id="20" name="Text 2"/>
          <p:cNvSpPr txBox="1"/>
          <p:nvPr/>
        </p:nvSpPr>
        <p:spPr>
          <a:xfrm>
            <a:off x="3491400" y="1800999"/>
            <a:ext cx="2187600" cy="1007100"/>
          </a:xfrm>
          <a:prstGeom prst="rect">
            <a:avLst/>
          </a:prstGeom>
          <a:noFill/>
          <a:ln/>
        </p:spPr>
        <p:txBody>
          <a:bodyPr wrap="square" lIns="0" tIns="0" rIns="0" bIns="0" rtlCol="0" anchor="t"/>
          <a:lstStyle/>
          <a:p>
            <a:pPr algn="l" indent="0" marL="0">
              <a:lnSpc>
                <a:spcPct val="90000"/>
              </a:lnSpc>
              <a:buNone/>
            </a:pPr>
            <a:r>
              <a:rPr lang="en-US" sz="1403" b="1" dirty="0">
                <a:solidFill>
                  <a:srgbClr val="180939"/>
                </a:solidFill>
                <a:latin typeface="Arial" pitchFamily="34" charset="0"/>
                <a:ea typeface="Arial" pitchFamily="34" charset="-122"/>
                <a:cs typeface="Arial" pitchFamily="34" charset="-120"/>
              </a:rPr>
              <a:t>Полезное питание
</a:t>
            </a:r>
            <a:pPr algn="l" indent="0" marL="0">
              <a:lnSpc>
                <a:spcPct val="90000"/>
              </a:lnSpc>
              <a:buNone/>
            </a:pPr>
            <a:r>
              <a:rPr lang="en-US" sz="468"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123" dirty="0">
                <a:solidFill>
                  <a:srgbClr val="180939"/>
                </a:solidFill>
                <a:latin typeface="Arial" pitchFamily="34" charset="0"/>
                <a:ea typeface="Arial" pitchFamily="34" charset="-122"/>
                <a:cs typeface="Arial" pitchFamily="34" charset="-120"/>
              </a:rPr>
              <a:t>В рационе должны быть рыба, орехи, зелень и цельнозерновые продукты. Они дают омега-3, витамины группы B, магний и другие вещества, нужные для работы нейронов ежедневно.
</a:t>
            </a:r>
            <a:endParaRPr lang="en-US" sz="1403" dirty="0"/>
          </a:p>
        </p:txBody>
      </p:sp>
      <p:sp>
        <p:nvSpPr>
          <p:cNvPr id="21" name="Text 3"/>
          <p:cNvSpPr txBox="1"/>
          <p:nvPr/>
        </p:nvSpPr>
        <p:spPr>
          <a:xfrm>
            <a:off x="6304600" y="1800999"/>
            <a:ext cx="2187600" cy="1007100"/>
          </a:xfrm>
          <a:prstGeom prst="rect">
            <a:avLst/>
          </a:prstGeom>
          <a:noFill/>
          <a:ln/>
        </p:spPr>
        <p:txBody>
          <a:bodyPr wrap="square" lIns="0" tIns="0" rIns="0" bIns="0" rtlCol="0" anchor="t"/>
          <a:lstStyle/>
          <a:p>
            <a:pPr algn="l" indent="0" marL="0">
              <a:lnSpc>
                <a:spcPct val="90000"/>
              </a:lnSpc>
              <a:buNone/>
            </a:pPr>
            <a:r>
              <a:rPr lang="en-US" sz="1236" b="1" dirty="0">
                <a:solidFill>
                  <a:srgbClr val="180939"/>
                </a:solidFill>
                <a:latin typeface="Arial" pitchFamily="34" charset="0"/>
                <a:ea typeface="Arial" pitchFamily="34" charset="-122"/>
                <a:cs typeface="Arial" pitchFamily="34" charset="-120"/>
              </a:rPr>
              <a:t>Движение каждый день
</a:t>
            </a:r>
            <a:pPr algn="l" indent="0" marL="0">
              <a:lnSpc>
                <a:spcPct val="90000"/>
              </a:lnSpc>
              <a:buNone/>
            </a:pPr>
            <a:r>
              <a:rPr lang="en-US" sz="412"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989" dirty="0">
                <a:solidFill>
                  <a:srgbClr val="180939"/>
                </a:solidFill>
                <a:latin typeface="Arial" pitchFamily="34" charset="0"/>
                <a:ea typeface="Arial" pitchFamily="34" charset="-122"/>
                <a:cs typeface="Arial" pitchFamily="34" charset="-120"/>
              </a:rPr>
              <a:t>Регулярные прогулки и спорт улучшают кровообращение, помогают снять напряжение и поддерживают хорошую координацию. Даже простая зарядка после уроков полезна, если выполнять её каждый день по утрам.
</a:t>
            </a:r>
            <a:endParaRPr lang="en-US" sz="1236" dirty="0"/>
          </a:p>
        </p:txBody>
      </p:sp>
      <p:sp>
        <p:nvSpPr>
          <p:cNvPr id="22" name="Text 4"/>
          <p:cNvSpPr txBox="1"/>
          <p:nvPr/>
        </p:nvSpPr>
        <p:spPr>
          <a:xfrm>
            <a:off x="611750" y="3570700"/>
            <a:ext cx="3583200" cy="679800"/>
          </a:xfrm>
          <a:prstGeom prst="rect">
            <a:avLst/>
          </a:prstGeom>
          <a:noFill/>
          <a:ln/>
        </p:spPr>
        <p:txBody>
          <a:bodyPr wrap="square" lIns="0" tIns="0" rIns="0" bIns="0" rtlCol="0" anchor="t"/>
          <a:lstStyle/>
          <a:p>
            <a:pPr algn="l" indent="0" marL="0">
              <a:lnSpc>
                <a:spcPct val="90000"/>
              </a:lnSpc>
              <a:buNone/>
            </a:pPr>
            <a:r>
              <a:rPr lang="en-US" sz="1311" b="1" dirty="0">
                <a:solidFill>
                  <a:srgbClr val="180939"/>
                </a:solidFill>
                <a:latin typeface="Arial" pitchFamily="34" charset="0"/>
                <a:ea typeface="Arial" pitchFamily="34" charset="-122"/>
                <a:cs typeface="Arial" pitchFamily="34" charset="-120"/>
              </a:rPr>
              <a:t>Чередование нагрузки и отдыха
</a:t>
            </a:r>
            <a:pPr algn="l" indent="0" marL="0">
              <a:lnSpc>
                <a:spcPct val="90000"/>
              </a:lnSpc>
              <a:buNone/>
            </a:pPr>
            <a:r>
              <a:rPr lang="en-US" sz="437"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049" dirty="0">
                <a:solidFill>
                  <a:srgbClr val="180939"/>
                </a:solidFill>
                <a:latin typeface="Arial" pitchFamily="34" charset="0"/>
                <a:ea typeface="Arial" pitchFamily="34" charset="-122"/>
                <a:cs typeface="Arial" pitchFamily="34" charset="-120"/>
              </a:rPr>
              <a:t>Чередование труда и отдыха не позволяет нервной системе переутомляться. Короткие перерывы во время занятий, смена деятельности и спокойные минуты без шума повышают внимание и работоспособность.
</a:t>
            </a:r>
            <a:endParaRPr lang="en-US" sz="1311" dirty="0"/>
          </a:p>
        </p:txBody>
      </p:sp>
      <p:sp>
        <p:nvSpPr>
          <p:cNvPr id="23" name="Text 5"/>
          <p:cNvSpPr txBox="1"/>
          <p:nvPr/>
        </p:nvSpPr>
        <p:spPr>
          <a:xfrm>
            <a:off x="4886925" y="3570700"/>
            <a:ext cx="3583200" cy="679800"/>
          </a:xfrm>
          <a:prstGeom prst="rect">
            <a:avLst/>
          </a:prstGeom>
          <a:noFill/>
          <a:ln/>
        </p:spPr>
        <p:txBody>
          <a:bodyPr wrap="square" lIns="0" tIns="0" rIns="0" bIns="0" rtlCol="0" anchor="t"/>
          <a:lstStyle/>
          <a:p>
            <a:pPr algn="l" indent="0" marL="0">
              <a:lnSpc>
                <a:spcPct val="90000"/>
              </a:lnSpc>
              <a:buNone/>
            </a:pPr>
            <a:r>
              <a:rPr lang="en-US" sz="1311" b="1" dirty="0">
                <a:solidFill>
                  <a:srgbClr val="180939"/>
                </a:solidFill>
                <a:latin typeface="Arial" pitchFamily="34" charset="0"/>
                <a:ea typeface="Arial" pitchFamily="34" charset="-122"/>
                <a:cs typeface="Arial" pitchFamily="34" charset="-120"/>
              </a:rPr>
              <a:t>Отказ от вредных привычек
</a:t>
            </a:r>
            <a:pPr algn="l" indent="0" marL="0">
              <a:lnSpc>
                <a:spcPct val="90000"/>
              </a:lnSpc>
              <a:buNone/>
            </a:pPr>
            <a:r>
              <a:rPr lang="en-US" sz="437"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049" dirty="0">
                <a:solidFill>
                  <a:srgbClr val="180939"/>
                </a:solidFill>
                <a:latin typeface="Arial" pitchFamily="34" charset="0"/>
                <a:ea typeface="Arial" pitchFamily="34" charset="-122"/>
                <a:cs typeface="Arial" pitchFamily="34" charset="-120"/>
              </a:rPr>
              <a:t>Отказ от вредных привычек и умение справляться со стрессом защищают нервные клетки от лишней нагрузки. Помогают общение с близкими, дыхательные паузы и спокойный распорядок дня.
</a:t>
            </a:r>
            <a:endParaRPr lang="en-US" sz="1311" dirty="0"/>
          </a:p>
        </p:txBody>
      </p:sp>
      <p:sp>
        <p:nvSpPr>
          <p:cNvPr id="24" name="Text 6"/>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16</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98225" y="1355252"/>
            <a:ext cx="2592300" cy="2113838"/>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191523" y="1355252"/>
            <a:ext cx="2592300" cy="2113838"/>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5964703" y="1355252"/>
            <a:ext cx="2592300" cy="2113838"/>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390650" y="397625"/>
            <a:ext cx="6629400" cy="387900"/>
          </a:xfrm>
          <a:prstGeom prst="rect">
            <a:avLst/>
          </a:prstGeom>
          <a:noFill/>
          <a:ln/>
        </p:spPr>
        <p:txBody>
          <a:bodyPr wrap="square" lIns="0" tIns="0" rIns="0" bIns="0" rtlCol="0" anchor="t"/>
          <a:lstStyle/>
          <a:p>
            <a:pPr algn="l" indent="0" marL="0">
              <a:lnSpc>
                <a:spcPct val="90000"/>
              </a:lnSpc>
              <a:buNone/>
            </a:pPr>
            <a:r>
              <a:rPr lang="en-US" sz="1695" b="1" dirty="0">
                <a:solidFill>
                  <a:srgbClr val="180939"/>
                </a:solidFill>
                <a:latin typeface="Arial" pitchFamily="34" charset="0"/>
                <a:ea typeface="Arial" pitchFamily="34" charset="-122"/>
                <a:cs typeface="Arial" pitchFamily="34" charset="-120"/>
              </a:rPr>
              <a:t>Экспериментальные исследования в изучении нервной системы
</a:t>
            </a:r>
            <a:endParaRPr lang="en-US" sz="1695" dirty="0"/>
          </a:p>
        </p:txBody>
      </p:sp>
      <p:sp>
        <p:nvSpPr>
          <p:cNvPr id="11" name="Text 1"/>
          <p:cNvSpPr txBox="1"/>
          <p:nvPr/>
        </p:nvSpPr>
        <p:spPr>
          <a:xfrm>
            <a:off x="611750" y="3242474"/>
            <a:ext cx="2158200" cy="872400"/>
          </a:xfrm>
          <a:prstGeom prst="rect">
            <a:avLst/>
          </a:prstGeom>
          <a:noFill/>
          <a:ln/>
        </p:spPr>
        <p:txBody>
          <a:bodyPr wrap="square" lIns="0" tIns="0" rIns="0" bIns="0" rtlCol="0" anchor="t"/>
          <a:lstStyle/>
          <a:p>
            <a:pPr algn="l" indent="0" marL="0">
              <a:lnSpc>
                <a:spcPct val="90000"/>
              </a:lnSpc>
              <a:buNone/>
            </a:pPr>
            <a:r>
              <a:rPr lang="en-US" sz="894" b="1" dirty="0">
                <a:solidFill>
                  <a:srgbClr val="180939"/>
                </a:solidFill>
                <a:latin typeface="Arial" pitchFamily="34" charset="0"/>
                <a:ea typeface="Arial" pitchFamily="34" charset="-122"/>
                <a:cs typeface="Arial" pitchFamily="34" charset="-120"/>
              </a:rPr>
              <a:t>Лягушка и короткий путь рефлекса
</a:t>
            </a:r>
            <a:pPr algn="l" indent="0" marL="0">
              <a:lnSpc>
                <a:spcPct val="90000"/>
              </a:lnSpc>
              <a:buNone/>
            </a:pPr>
            <a:r>
              <a:rPr lang="en-US" sz="298"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715" dirty="0">
                <a:solidFill>
                  <a:srgbClr val="180939"/>
                </a:solidFill>
                <a:latin typeface="Arial" pitchFamily="34" charset="0"/>
                <a:ea typeface="Arial" pitchFamily="34" charset="-122"/>
                <a:cs typeface="Arial" pitchFamily="34" charset="-120"/>
              </a:rPr>
              <a:t>В школьной лаборатории лягушке осторожно раздражают спинной мозг, и лапка сокращается даже без участия головного мозга. Такой опыт помогает увидеть, что рефлекс может работать по собственной цепочке. На столе это выглядит как мгновенный ответ живой системы на прикосновение. Именно поэтому защитная реакция начинается быстрее, чем человек успевает осознать опасность.
</a:t>
            </a:r>
            <a:endParaRPr lang="en-US" sz="894" dirty="0"/>
          </a:p>
        </p:txBody>
      </p:sp>
      <p:sp>
        <p:nvSpPr>
          <p:cNvPr id="12" name="Text 2"/>
          <p:cNvSpPr txBox="1"/>
          <p:nvPr/>
        </p:nvSpPr>
        <p:spPr>
          <a:xfrm>
            <a:off x="3432325" y="3242474"/>
            <a:ext cx="2158200" cy="872400"/>
          </a:xfrm>
          <a:prstGeom prst="rect">
            <a:avLst/>
          </a:prstGeom>
          <a:noFill/>
          <a:ln/>
        </p:spPr>
        <p:txBody>
          <a:bodyPr wrap="square" lIns="0" tIns="0" rIns="0" bIns="0" rtlCol="0" anchor="t"/>
          <a:lstStyle/>
          <a:p>
            <a:pPr algn="l" indent="0" marL="0">
              <a:lnSpc>
                <a:spcPct val="90000"/>
              </a:lnSpc>
              <a:buNone/>
            </a:pPr>
            <a:r>
              <a:rPr lang="en-US" sz="877" b="1" dirty="0">
                <a:solidFill>
                  <a:srgbClr val="180939"/>
                </a:solidFill>
                <a:latin typeface="Arial" pitchFamily="34" charset="0"/>
                <a:ea typeface="Arial" pitchFamily="34" charset="-122"/>
                <a:cs typeface="Arial" pitchFamily="34" charset="-120"/>
              </a:rPr>
              <a:t>Как исследуют нейроны в лаборатории
</a:t>
            </a:r>
            <a:pPr algn="l" indent="0" marL="0">
              <a:lnSpc>
                <a:spcPct val="90000"/>
              </a:lnSpc>
              <a:buNone/>
            </a:pPr>
            <a:r>
              <a:rPr lang="en-US" sz="292"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702" dirty="0">
                <a:solidFill>
                  <a:srgbClr val="180939"/>
                </a:solidFill>
                <a:latin typeface="Arial" pitchFamily="34" charset="0"/>
                <a:ea typeface="Arial" pitchFamily="34" charset="-122"/>
                <a:cs typeface="Arial" pitchFamily="34" charset="-120"/>
              </a:rPr>
              <a:t>Чтобы понять, как работают нервные клетки, учёные используют электростимуляцию, препараты и наблюдение за поведением животных. В микроскоп видно, как меняются связи между нейронами и как по-разному реагируют ткани на одинаковый сигнал. Такие опыты помогают связывать строение клетки с её функцией.
</a:t>
            </a:r>
            <a:endParaRPr lang="en-US" sz="877" dirty="0"/>
          </a:p>
        </p:txBody>
      </p:sp>
      <p:sp>
        <p:nvSpPr>
          <p:cNvPr id="13" name="Text 3"/>
          <p:cNvSpPr txBox="1"/>
          <p:nvPr/>
        </p:nvSpPr>
        <p:spPr>
          <a:xfrm>
            <a:off x="6186450" y="3242474"/>
            <a:ext cx="2158200" cy="872400"/>
          </a:xfrm>
          <a:prstGeom prst="rect">
            <a:avLst/>
          </a:prstGeom>
          <a:noFill/>
          <a:ln/>
        </p:spPr>
        <p:txBody>
          <a:bodyPr wrap="square" lIns="0" tIns="0" rIns="0" bIns="0" rtlCol="0" anchor="t"/>
          <a:lstStyle/>
          <a:p>
            <a:pPr algn="l" indent="0" marL="0">
              <a:lnSpc>
                <a:spcPct val="90000"/>
              </a:lnSpc>
              <a:buNone/>
            </a:pPr>
            <a:r>
              <a:rPr lang="en-US" sz="986" b="1" dirty="0">
                <a:solidFill>
                  <a:srgbClr val="180939"/>
                </a:solidFill>
                <a:latin typeface="Arial" pitchFamily="34" charset="0"/>
                <a:ea typeface="Arial" pitchFamily="34" charset="-122"/>
                <a:cs typeface="Arial" pitchFamily="34" charset="-120"/>
              </a:rPr>
              <a:t>Новые технологии для мозга
</a:t>
            </a:r>
            <a:pPr algn="l" indent="0" marL="0">
              <a:lnSpc>
                <a:spcPct val="90000"/>
              </a:lnSpc>
              <a:buNone/>
            </a:pPr>
            <a:r>
              <a:rPr lang="en-US" sz="329"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789" dirty="0">
                <a:solidFill>
                  <a:srgbClr val="180939"/>
                </a:solidFill>
                <a:latin typeface="Arial" pitchFamily="34" charset="0"/>
                <a:ea typeface="Arial" pitchFamily="34" charset="-122"/>
                <a:cs typeface="Arial" pitchFamily="34" charset="-120"/>
              </a:rPr>
              <a:t>Современные нейроимпланты уже помогают людям слышать, а устройства для глубокой стимуляции мозга уменьшают симптомы некоторых заболеваний. Исследователи также проверяют, как нервная ткань восстанавливается после повреждений. Эти разработки показывают, что медицина становится всё точнее и бережнее.
</a:t>
            </a:r>
            <a:endParaRPr lang="en-US" sz="986" dirty="0"/>
          </a:p>
        </p:txBody>
      </p:sp>
      <p:sp>
        <p:nvSpPr>
          <p:cNvPr id="14" name="Text 4"/>
          <p:cNvSpPr txBox="1"/>
          <p:nvPr/>
        </p:nvSpPr>
        <p:spPr>
          <a:xfrm>
            <a:off x="390650" y="397625"/>
            <a:ext cx="6629400" cy="387900"/>
          </a:xfrm>
          <a:prstGeom prst="rect">
            <a:avLst/>
          </a:prstGeom>
          <a:noFill/>
          <a:ln/>
        </p:spPr>
        <p:txBody>
          <a:bodyPr wrap="square" lIns="0" tIns="0" rIns="0" bIns="0" rtlCol="0" anchor="t"/>
          <a:lstStyle/>
          <a:p>
            <a:pPr algn="l" indent="0" marL="0">
              <a:lnSpc>
                <a:spcPct val="90000"/>
              </a:lnSpc>
              <a:buNone/>
            </a:pPr>
            <a:r>
              <a:rPr lang="en-US" sz="1695" b="1" dirty="0">
                <a:solidFill>
                  <a:srgbClr val="180939"/>
                </a:solidFill>
                <a:latin typeface="Arial" pitchFamily="34" charset="0"/>
                <a:ea typeface="Arial" pitchFamily="34" charset="-122"/>
                <a:cs typeface="Arial" pitchFamily="34" charset="-120"/>
              </a:rPr>
              <a:t>Экспериментальные исследования в изучении нервной системы
</a:t>
            </a:r>
            <a:endParaRPr lang="en-US" sz="1695" dirty="0"/>
          </a:p>
        </p:txBody>
      </p:sp>
      <p:sp>
        <p:nvSpPr>
          <p:cNvPr id="15" name="Text 5"/>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17</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35600" y="1945520"/>
            <a:ext cx="1664921" cy="2301421"/>
          </a:xfrm>
          <a:prstGeom prst="rect">
            <a:avLst/>
          </a:prstGeom>
          <a:noFill/>
          <a:ln/>
        </p:spPr>
        <p:txBody>
          <a:bodyPr wrap="square" lIns="0" tIns="0" rIns="0" bIns="0" rtlCol="0" anchor="t"/>
          <a:lstStyle/>
          <a:p>
            <a:pPr algn="l" indent="0" marL="0">
              <a:lnSpc>
                <a:spcPct val="9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1050" dirty="0">
                <a:solidFill>
                  <a:srgbClr val="000000"/>
                </a:solidFill>
                <a:latin typeface="Arial" pitchFamily="34" charset="0"/>
                <a:ea typeface="Arial" pitchFamily="34" charset="-122"/>
                <a:cs typeface="Arial" pitchFamily="34" charset="-120"/>
              </a:rPr>
              <a:t>После травм и инсультов человек может потерять движение или чувствительность в отдельной части тела. Чем сильнее повреждены нервные пути, тем труднее вернуть прежнюю активность полностью.
</a:t>
            </a:r>
            <a:endParaRPr lang="en-US" sz="300" dirty="0"/>
          </a:p>
        </p:txBody>
      </p:sp>
      <p:sp>
        <p:nvSpPr>
          <p:cNvPr id="8" name="Text 1"/>
          <p:cNvSpPr txBox="1"/>
          <p:nvPr/>
        </p:nvSpPr>
        <p:spPr>
          <a:xfrm>
            <a:off x="2681930" y="1945521"/>
            <a:ext cx="1664921" cy="2301420"/>
          </a:xfrm>
          <a:prstGeom prst="rect">
            <a:avLst/>
          </a:prstGeom>
          <a:noFill/>
          <a:ln/>
        </p:spPr>
        <p:txBody>
          <a:bodyPr wrap="square" lIns="0" tIns="0" rIns="0" bIns="0" rtlCol="0" anchor="t"/>
          <a:lstStyle/>
          <a:p>
            <a:pPr algn="l" indent="0" marL="0">
              <a:lnSpc>
                <a:spcPct val="9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1050" dirty="0">
                <a:solidFill>
                  <a:srgbClr val="000000"/>
                </a:solidFill>
                <a:latin typeface="Arial" pitchFamily="34" charset="0"/>
                <a:ea typeface="Arial" pitchFamily="34" charset="-122"/>
                <a:cs typeface="Arial" pitchFamily="34" charset="-120"/>
              </a:rPr>
              <a:t>Если страдают участки мозга, отвечающие за речь и память, появляются трудности с подбором слов, запоминанием и пониманием обращённой речи. Такие изменения особенно заметны после тяжёлых заболеваний.
</a:t>
            </a:r>
            <a:endParaRPr lang="en-US" sz="300" dirty="0"/>
          </a:p>
        </p:txBody>
      </p:sp>
      <p:sp>
        <p:nvSpPr>
          <p:cNvPr id="9" name="Text 2"/>
          <p:cNvSpPr txBox="1"/>
          <p:nvPr/>
        </p:nvSpPr>
        <p:spPr>
          <a:xfrm>
            <a:off x="4795180" y="1945520"/>
            <a:ext cx="1664921" cy="2301421"/>
          </a:xfrm>
          <a:prstGeom prst="rect">
            <a:avLst/>
          </a:prstGeom>
          <a:noFill/>
          <a:ln/>
        </p:spPr>
        <p:txBody>
          <a:bodyPr wrap="square" lIns="0" tIns="0" rIns="0" bIns="0" rtlCol="0" anchor="t"/>
          <a:lstStyle/>
          <a:p>
            <a:pPr algn="l" indent="0" marL="0">
              <a:lnSpc>
                <a:spcPct val="9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1050" dirty="0">
                <a:solidFill>
                  <a:srgbClr val="000000"/>
                </a:solidFill>
                <a:latin typeface="Arial" pitchFamily="34" charset="0"/>
                <a:ea typeface="Arial" pitchFamily="34" charset="-122"/>
                <a:cs typeface="Arial" pitchFamily="34" charset="-120"/>
              </a:rPr>
              <a:t>Некоторые болезни вызывают повторяющиеся судороги, быструю утомляемость и необходимость постоянного наблюдения врача. При хронических нарушениях важно не откладывать помощь, чтобы не терять время на восстановление.
</a:t>
            </a:r>
            <a:endParaRPr lang="en-US" sz="300" dirty="0"/>
          </a:p>
        </p:txBody>
      </p:sp>
      <p:sp>
        <p:nvSpPr>
          <p:cNvPr id="10" name="Text 3"/>
          <p:cNvSpPr txBox="1"/>
          <p:nvPr/>
        </p:nvSpPr>
        <p:spPr>
          <a:xfrm>
            <a:off x="6923360" y="1945520"/>
            <a:ext cx="1664921" cy="2301421"/>
          </a:xfrm>
          <a:prstGeom prst="rect">
            <a:avLst/>
          </a:prstGeom>
          <a:noFill/>
          <a:ln/>
        </p:spPr>
        <p:txBody>
          <a:bodyPr wrap="square" lIns="0" tIns="0" rIns="0" bIns="0" rtlCol="0" anchor="t"/>
          <a:lstStyle/>
          <a:p>
            <a:pPr algn="l" indent="0" marL="0">
              <a:lnSpc>
                <a:spcPct val="9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90000"/>
              </a:lnSpc>
              <a:buNone/>
            </a:pPr>
            <a:r>
              <a:rPr lang="en-US" sz="1050" dirty="0">
                <a:solidFill>
                  <a:srgbClr val="000000"/>
                </a:solidFill>
                <a:latin typeface="Arial" pitchFamily="34" charset="0"/>
                <a:ea typeface="Arial" pitchFamily="34" charset="-122"/>
                <a:cs typeface="Arial" pitchFamily="34" charset="-120"/>
              </a:rPr>
              <a:t>Реабилитация может включать упражнения, логопедическую помощь, лекарства и тренировку привычных движений. Восстановление часто идёт медленно, но мозг способен частично перестраивать связи и учиться заново постепенно.
</a:t>
            </a:r>
            <a:endParaRPr lang="en-US" sz="300" dirty="0"/>
          </a:p>
        </p:txBody>
      </p:sp>
      <p:sp>
        <p:nvSpPr>
          <p:cNvPr id="11" name="Text 4"/>
          <p:cNvSpPr txBox="1"/>
          <p:nvPr/>
        </p:nvSpPr>
        <p:spPr>
          <a:xfrm>
            <a:off x="395300" y="399850"/>
            <a:ext cx="6618600" cy="387900"/>
          </a:xfrm>
          <a:prstGeom prst="rect">
            <a:avLst/>
          </a:prstGeom>
          <a:noFill/>
          <a:ln/>
        </p:spPr>
        <p:txBody>
          <a:bodyPr wrap="square" lIns="0" tIns="0" rIns="0" bIns="0" rtlCol="0" anchor="t"/>
          <a:lstStyle/>
          <a:p>
            <a:pPr algn="l" indent="0" marL="0">
              <a:lnSpc>
                <a:spcPct val="90000"/>
              </a:lnSpc>
              <a:buNone/>
            </a:pPr>
            <a:r>
              <a:rPr lang="en-US" sz="1695" b="1" dirty="0">
                <a:solidFill>
                  <a:srgbClr val="180939"/>
                </a:solidFill>
                <a:latin typeface="Arial" pitchFamily="34" charset="0"/>
                <a:ea typeface="Arial" pitchFamily="34" charset="-122"/>
                <a:cs typeface="Arial" pitchFamily="34" charset="-120"/>
              </a:rPr>
              <a:t>Последствия повреждений нервной системы: примеры и восстановление
</a:t>
            </a:r>
            <a:endParaRPr lang="en-US" sz="1695" dirty="0"/>
          </a:p>
        </p:txBody>
      </p:sp>
      <p:sp>
        <p:nvSpPr>
          <p:cNvPr id="12" name="Text 5"/>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18</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83900" y="1331574"/>
            <a:ext cx="2698200" cy="216330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216300" y="1331999"/>
            <a:ext cx="2698200" cy="2163303"/>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6035375" y="1332609"/>
            <a:ext cx="2713200" cy="2162081"/>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499119" y="3701543"/>
            <a:ext cx="2465363" cy="481837"/>
          </a:xfrm>
          <a:prstGeom prst="rect">
            <a:avLst/>
          </a:prstGeom>
          <a:noFill/>
          <a:ln/>
        </p:spPr>
        <p:txBody>
          <a:bodyPr wrap="square" lIns="0" tIns="0" rIns="0" bIns="0" rtlCol="0" anchor="t"/>
          <a:lstStyle/>
          <a:p>
            <a:pPr algn="l" indent="0" marL="0">
              <a:lnSpc>
                <a:spcPct val="90000"/>
              </a:lnSpc>
              <a:buNone/>
            </a:pPr>
            <a:r>
              <a:rPr lang="en-US" sz="790" b="1" dirty="0">
                <a:solidFill>
                  <a:srgbClr val="FFFFFF"/>
                </a:solidFill>
                <a:latin typeface="Arial" pitchFamily="34" charset="0"/>
                <a:ea typeface="Arial" pitchFamily="34" charset="-122"/>
                <a:cs typeface="Arial" pitchFamily="34" charset="-120"/>
              </a:rPr>
              <a:t>Имплант, который возвращает звук
</a:t>
            </a:r>
            <a:pPr algn="l" indent="0" marL="0">
              <a:lnSpc>
                <a:spcPct val="90000"/>
              </a:lnSpc>
              <a:buNone/>
            </a:pPr>
            <a:r>
              <a:rPr lang="en-US" sz="263"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632" dirty="0">
                <a:solidFill>
                  <a:srgbClr val="FFFFFF"/>
                </a:solidFill>
                <a:latin typeface="Arial" pitchFamily="34" charset="0"/>
                <a:ea typeface="Arial" pitchFamily="34" charset="-122"/>
                <a:cs typeface="Arial" pitchFamily="34" charset="-120"/>
              </a:rPr>
              <a:t>Кохлеарные импланты помогают людям с тяжёлой потерей слуха воспринимать звуки, когда обычные слуховые аппараты уже не справляются. Устройство преобразует звук в электрические сигналы и передаёт их в слуховой нерв. Для пациента это может стать началом новой привычки слышать мир.
</a:t>
            </a:r>
            <a:endParaRPr lang="en-US" sz="790" dirty="0"/>
          </a:p>
        </p:txBody>
      </p:sp>
      <p:sp>
        <p:nvSpPr>
          <p:cNvPr id="11" name="Text 1"/>
          <p:cNvSpPr txBox="1"/>
          <p:nvPr/>
        </p:nvSpPr>
        <p:spPr>
          <a:xfrm>
            <a:off x="3347224" y="3701543"/>
            <a:ext cx="2436788" cy="481837"/>
          </a:xfrm>
          <a:prstGeom prst="rect">
            <a:avLst/>
          </a:prstGeom>
          <a:noFill/>
          <a:ln/>
        </p:spPr>
        <p:txBody>
          <a:bodyPr wrap="square" lIns="0" tIns="0" rIns="0" bIns="0" rtlCol="0" anchor="t"/>
          <a:lstStyle/>
          <a:p>
            <a:pPr algn="l" indent="0" marL="0">
              <a:lnSpc>
                <a:spcPct val="90000"/>
              </a:lnSpc>
              <a:buNone/>
            </a:pPr>
            <a:r>
              <a:rPr lang="en-US" sz="782" b="1" dirty="0">
                <a:solidFill>
                  <a:srgbClr val="FFFFFF"/>
                </a:solidFill>
                <a:latin typeface="Arial" pitchFamily="34" charset="0"/>
                <a:ea typeface="Arial" pitchFamily="34" charset="-122"/>
                <a:cs typeface="Arial" pitchFamily="34" charset="-120"/>
              </a:rPr>
              <a:t>Стимуляция мозга при болезни Паркинсона
</a:t>
            </a:r>
            <a:pPr algn="l" indent="0" marL="0">
              <a:lnSpc>
                <a:spcPct val="90000"/>
              </a:lnSpc>
              <a:buNone/>
            </a:pPr>
            <a:r>
              <a:rPr lang="en-US" sz="261"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626" dirty="0">
                <a:solidFill>
                  <a:srgbClr val="FFFFFF"/>
                </a:solidFill>
                <a:latin typeface="Arial" pitchFamily="34" charset="0"/>
                <a:ea typeface="Arial" pitchFamily="34" charset="-122"/>
                <a:cs typeface="Arial" pitchFamily="34" charset="-120"/>
              </a:rPr>
              <a:t>При болезни Паркинсона врачи иногда используют глубокую стимуляцию мозга: тонкие электроды помогают уменьшить дрожание и скованность движений. Метод не устраняет причину болезни, но заметно облегчает повседневную жизнь. Это важный пример того, как техника поддерживает работу нервной системы.
</a:t>
            </a:r>
            <a:endParaRPr lang="en-US" sz="782" dirty="0"/>
          </a:p>
        </p:txBody>
      </p:sp>
      <p:sp>
        <p:nvSpPr>
          <p:cNvPr id="12" name="Text 2"/>
          <p:cNvSpPr txBox="1"/>
          <p:nvPr/>
        </p:nvSpPr>
        <p:spPr>
          <a:xfrm>
            <a:off x="6179810" y="3701543"/>
            <a:ext cx="2436788" cy="481837"/>
          </a:xfrm>
          <a:prstGeom prst="rect">
            <a:avLst/>
          </a:prstGeom>
          <a:noFill/>
          <a:ln/>
        </p:spPr>
        <p:txBody>
          <a:bodyPr wrap="square" lIns="0" tIns="0" rIns="0" bIns="0" rtlCol="0" anchor="t"/>
          <a:lstStyle/>
          <a:p>
            <a:pPr algn="l" indent="0" marL="0">
              <a:lnSpc>
                <a:spcPct val="90000"/>
              </a:lnSpc>
              <a:buNone/>
            </a:pPr>
            <a:r>
              <a:rPr lang="en-US" sz="747" b="1" dirty="0">
                <a:solidFill>
                  <a:srgbClr val="FFFFFF"/>
                </a:solidFill>
                <a:latin typeface="Arial" pitchFamily="34" charset="0"/>
                <a:ea typeface="Arial" pitchFamily="34" charset="-122"/>
                <a:cs typeface="Arial" pitchFamily="34" charset="-120"/>
              </a:rPr>
              <a:t>Искусственный интеллект и персональная помощь
</a:t>
            </a:r>
            <a:pPr algn="l" indent="0" marL="0">
              <a:lnSpc>
                <a:spcPct val="90000"/>
              </a:lnSpc>
              <a:buNone/>
            </a:pPr>
            <a:r>
              <a:rPr lang="en-US" sz="249"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598" dirty="0">
                <a:solidFill>
                  <a:srgbClr val="FFFFFF"/>
                </a:solidFill>
                <a:latin typeface="Arial" pitchFamily="34" charset="0"/>
                <a:ea typeface="Arial" pitchFamily="34" charset="-122"/>
                <a:cs typeface="Arial" pitchFamily="34" charset="-120"/>
              </a:rPr>
              <a:t>Алгоритмы искусственного интеллекта уже помогают анализировать снимки, сигналы и данные наблюдений быстрее человека. В будущем такие системы смогут подсказывать более точный диагноз и подбирать реабилитацию под конкретного пациента. Это делает лечение более индивидуальным и бережным.
</a:t>
            </a:r>
            <a:endParaRPr lang="en-US" sz="747" dirty="0"/>
          </a:p>
        </p:txBody>
      </p:sp>
      <p:sp>
        <p:nvSpPr>
          <p:cNvPr id="13" name="Text 3"/>
          <p:cNvSpPr txBox="1"/>
          <p:nvPr/>
        </p:nvSpPr>
        <p:spPr>
          <a:xfrm>
            <a:off x="7968815" y="4482077"/>
            <a:ext cx="792900" cy="554100"/>
          </a:xfrm>
          <a:prstGeom prst="rect">
            <a:avLst/>
          </a:prstGeom>
          <a:noFill/>
          <a:ln/>
        </p:spPr>
        <p:txBody>
          <a:bodyPr wrap="square" lIns="0" tIns="0" rIns="0" bIns="0" rtlCol="0" anchor="t"/>
          <a:lstStyle/>
          <a:p>
            <a:pPr algn="r" indent="0" marL="0">
              <a:lnSpc>
                <a:spcPct val="100000"/>
              </a:lnSpc>
              <a:buNone/>
            </a:pPr>
            <a:r>
              <a:rPr lang="en-US" sz="1800" b="1" dirty="0">
                <a:solidFill>
                  <a:srgbClr val="FFFFFF"/>
                </a:solidFill>
                <a:latin typeface="Arial" pitchFamily="34" charset="0"/>
                <a:ea typeface="Arial" pitchFamily="34" charset="-122"/>
                <a:cs typeface="Arial" pitchFamily="34" charset="-120"/>
              </a:rPr>
              <a:t>19</a:t>
            </a:r>
            <a:endParaRPr lang="en-US" sz="1800" dirty="0"/>
          </a:p>
        </p:txBody>
      </p:sp>
      <p:sp>
        <p:nvSpPr>
          <p:cNvPr id="14" name="Text 4"/>
          <p:cNvSpPr txBox="1"/>
          <p:nvPr/>
        </p:nvSpPr>
        <p:spPr>
          <a:xfrm>
            <a:off x="425668" y="397625"/>
            <a:ext cx="6617700" cy="387900"/>
          </a:xfrm>
          <a:prstGeom prst="rect">
            <a:avLst/>
          </a:prstGeom>
          <a:noFill/>
          <a:ln/>
        </p:spPr>
        <p:txBody>
          <a:bodyPr wrap="square" lIns="0" tIns="0" rIns="0" bIns="0" rtlCol="0" anchor="t"/>
          <a:lstStyle/>
          <a:p>
            <a:pPr algn="l" indent="0" marL="0">
              <a:lnSpc>
                <a:spcPct val="90000"/>
              </a:lnSpc>
              <a:buNone/>
            </a:pPr>
            <a:r>
              <a:rPr lang="en-US" sz="1903" b="1" dirty="0">
                <a:solidFill>
                  <a:srgbClr val="FFFFFF"/>
                </a:solidFill>
                <a:latin typeface="Arial" pitchFamily="34" charset="0"/>
                <a:ea typeface="Arial" pitchFamily="34" charset="-122"/>
                <a:cs typeface="Arial" pitchFamily="34" charset="-120"/>
              </a:rPr>
              <a:t>Открытия и инновации в современной невробиологии
</a:t>
            </a:r>
            <a:endParaRPr lang="en-US" sz="1903"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16280" y="483941"/>
            <a:ext cx="8031600" cy="160004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1242536" y="2216005"/>
            <a:ext cx="3566100" cy="2038200"/>
          </a:xfrm>
          <a:prstGeom prst="rect">
            <a:avLst/>
          </a:prstGeom>
          <a:noFill/>
          <a:ln/>
        </p:spPr>
        <p:txBody>
          <a:bodyPr wrap="square" lIns="0" tIns="0" rIns="0" bIns="0" rtlCol="0" anchor="b"/>
          <a:lstStyle/>
          <a:p>
            <a:pPr algn="l" indent="0" marL="0">
              <a:lnSpc>
                <a:spcPct val="90000"/>
              </a:lnSpc>
              <a:buNone/>
            </a:pPr>
            <a:r>
              <a:rPr lang="en-US" sz="3171" b="1" dirty="0">
                <a:solidFill>
                  <a:srgbClr val="FFFFFF"/>
                </a:solidFill>
                <a:latin typeface="Arial" pitchFamily="34" charset="0"/>
                <a:ea typeface="Arial" pitchFamily="34" charset="-122"/>
                <a:cs typeface="Arial" pitchFamily="34" charset="-120"/>
              </a:rPr>
              <a:t>Значение здоровой нервной системы и перспективы развития
</a:t>
            </a:r>
            <a:endParaRPr lang="en-US" sz="3171" dirty="0"/>
          </a:p>
        </p:txBody>
      </p:sp>
      <p:sp>
        <p:nvSpPr>
          <p:cNvPr id="7" name="Text 1"/>
          <p:cNvSpPr txBox="1"/>
          <p:nvPr/>
        </p:nvSpPr>
        <p:spPr>
          <a:xfrm>
            <a:off x="5327650" y="2724316"/>
            <a:ext cx="3456300" cy="1529700"/>
          </a:xfrm>
          <a:prstGeom prst="rect">
            <a:avLst/>
          </a:prstGeom>
          <a:noFill/>
          <a:ln/>
        </p:spPr>
        <p:txBody>
          <a:bodyPr wrap="square" lIns="0" tIns="0" rIns="0" bIns="0" rtlCol="0" anchor="b"/>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Здоровая нервная система помогает человеку думать, двигаться, чувствовать и учиться без лишних трудностей. Чем внимательнее мы относимся к сну, питанию и режиму дня, тем надёжнее работает весь организм.
</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2026-05-09T16:44:05Z</dcterms:created>
  <dcterms:modified xsi:type="dcterms:W3CDTF">2026-05-09T16:44:05Z</dcterms:modified>
</cp:coreProperties>
</file>