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64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культура после 1945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после 1945 года изменилась быстрее, чем когда-либо.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 эпоху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искусство, медиа и повседневность начали меняться в одном ритме.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считать культурной тенденцией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изменение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тенденция — это не случайная мода, а устойчивое направление изменений, которое повторяется в разных странах и жанрах искусства, постепенно меняя привычки создателей и аудитории.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особенно заметны массовость, политизация и международный обмен. Эти процессы связали искусство с телевизором, рынком, протестами и ростом интереса к зарубежным влияниям.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её распознать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Тенденции видны через темы произведений, художественные формы, состав зрителей и каналы распространения. Поэтому важно учитывать не только содержание, но и то, как культура доходит до людей.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искусств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тенденция может проявляться по-разному в литературе, кино, музыке или архитектуре, но сохраняет общий вектор. Именно это делает возможным сравнение культурных процессов между странами.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Научно-техническая революция и медиа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в центре дома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1960-м годам телевидение стало главным домашним экраном в США и Западной Европе. Оно объединило новости, развлечения и рекламу в одном канале повседневного опыта.
</a:t>
            </a:r>
            <a:endParaRPr lang="en-US" sz="2207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тиражирование образов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и массовая полиграфия продолжали задавать общий темп культуры. Журналы, афиши и рекламные кампании быстро распространяли новые образы, моду и привычки потребления.
</a:t>
            </a:r>
            <a:endParaRPr lang="en-US" sz="2207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вместо расписания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1980-м видеокассеты и спутниковое вещание расширили выбор зрителя. Появилась возможность смотреть программы и фильмы не только по сетке вещания, но и по своему расписанию.
</a:t>
            </a:r>
            <a:endParaRPr lang="en-US" sz="2207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культурное поле
</a:t>
            </a:r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постепенно создали единое информационное пространство, где новости, реклама и популярная культура усиливали друг друга. Это ускорило смену вкусов и сделало культурные тренды по-настоящему международными.
</a:t>
            </a:r>
            <a:endParaRPr lang="en-US" sz="218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технология сокращала путь от создания культурного продукта до его массового потребления.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устойчивое ускорение медиасреды: от телевидения и радио к цифровым носителям и первым интернет-практикам.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смена медиасреды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темы
</a:t>
            </a:r>
            <a:endParaRPr lang="en-US" sz="14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2076575" y="759350"/>
            <a:ext cx="14134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культура и индустрии развлечений
</a:t>
            </a:r>
            <a:endParaRPr lang="en-US" sz="5000" dirty="0"/>
          </a:p>
        </p:txBody>
      </p:sp>
      <p:sp>
        <p:nvSpPr>
          <p:cNvPr id="12" name="Text 2"/>
          <p:cNvSpPr txBox="1"/>
          <p:nvPr/>
        </p:nvSpPr>
        <p:spPr>
          <a:xfrm>
            <a:off x="5738601" y="2121038"/>
            <a:ext cx="85689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аудитория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Поп-музыка, журналы, комиксы и блокбастеры сделали культуру повседневной частью жизни миллионов людей. Впервые массовая аудитория стала не исключением, а основой культурного рынка.
</a:t>
            </a:r>
            <a:endParaRPr lang="en-US" sz="1841" dirty="0"/>
          </a:p>
        </p:txBody>
      </p:sp>
      <p:sp>
        <p:nvSpPr>
          <p:cNvPr id="13" name="Text 3"/>
          <p:cNvSpPr txBox="1"/>
          <p:nvPr/>
        </p:nvSpPr>
        <p:spPr>
          <a:xfrm>
            <a:off x="4096450" y="3721555"/>
            <a:ext cx="85689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1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индустрий развлечений создало новые профессии: продюсеров, рекламщиков, дизайнеров, специалистов по медиа. Культура всё чаще существовала как система производства, продвижения и продажи.
</a:t>
            </a:r>
            <a:endParaRPr lang="en-US" sz="1743" dirty="0"/>
          </a:p>
        </p:txBody>
      </p:sp>
      <p:sp>
        <p:nvSpPr>
          <p:cNvPr id="14" name="Text 4"/>
          <p:cNvSpPr txBox="1"/>
          <p:nvPr/>
        </p:nvSpPr>
        <p:spPr>
          <a:xfrm>
            <a:off x="5727900" y="5342114"/>
            <a:ext cx="85689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рынка
</a:t>
            </a:r>
            <a:pPr algn="l" indent="0" marL="0">
              <a:lnSpc>
                <a:spcPct val="100000"/>
              </a:lnSpc>
              <a:buNone/>
            </a:pPr>
            <a:r>
              <a:rPr lang="en-US" sz="1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имела и обратную сторону: успех начал зависеть от тиража, рейтинга и узнаваемости. Это усилило стандартизацию вкусов и сократило пространство для сложных форм.
</a:t>
            </a:r>
            <a:endParaRPr lang="en-US" sz="1892" dirty="0"/>
          </a:p>
        </p:txBody>
      </p:sp>
      <p:sp>
        <p:nvSpPr>
          <p:cNvPr id="15" name="Text 5"/>
          <p:cNvSpPr txBox="1"/>
          <p:nvPr/>
        </p:nvSpPr>
        <p:spPr>
          <a:xfrm>
            <a:off x="4096450" y="6975932"/>
            <a:ext cx="85689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покупка
</a:t>
            </a:r>
            <a:pPr algn="l" indent="0" marL="0">
              <a:lnSpc>
                <a:spcPct val="100000"/>
              </a:lnSpc>
              <a:buNone/>
            </a:pPr>
            <a:r>
              <a:rPr lang="en-US" sz="1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Потребитель перестал быть только зрителем. Он покупал записи, журналы, билеты, сувениры и бренды, а значит, участвовал в культурном процессе через постоянный выбор и спрос.
</a:t>
            </a:r>
            <a:endParaRPr lang="en-US" sz="1992" dirty="0"/>
          </a:p>
        </p:txBody>
      </p:sp>
      <p:sp>
        <p:nvSpPr>
          <p:cNvPr id="16" name="Text 6"/>
          <p:cNvSpPr txBox="1"/>
          <p:nvPr/>
        </p:nvSpPr>
        <p:spPr>
          <a:xfrm>
            <a:off x="5727900" y="8574625"/>
            <a:ext cx="86691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правила игры
</a:t>
            </a:r>
            <a:pPr algn="l" indent="0" marL="0">
              <a:lnSpc>
                <a:spcPct val="100000"/>
              </a:lnSpc>
              <a:buNone/>
            </a:pPr>
            <a:r>
              <a:rPr lang="en-US" sz="1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культура не уничтожила искусство, но изменила его условия. Художнику, музыканту и режиссёру пришлось учитывать не только замысел, но и правила современной медийной экономики.
</a:t>
            </a:r>
            <a:endParaRPr lang="en-US" sz="18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товар становится образом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Энди Уорхол превратил банку супа и портрет звезды в художественный образ, показав, что повседневный товар может стать символом эпохи. Поп-арт нарочно стирал границу между витриной магазина и музеем.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Комикс в галерее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Рой Лихтенштейн использовал технику, похожую на печатный комикс: крупные точки, резкий контур, эффект воспроизведения. Его работы напоминали, что массовая визуальная культура уже сама стала языком искусства.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как приём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литературе и музыке похожий приём выражался через цитаты, узнаваемые клише и игру с массовыми символами. Художник не отказывался от популярной культуры, а использовал её как материал для переосмысления.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как диалог с массовой культурой
</a:t>
            </a:r>
            <a:endParaRPr lang="en-US" sz="5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риски массовой культуры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053185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для многих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культура сделала искусство и информацию доступнее для людей разных возрастов и социальных групп. Благодаря этому росла культурная грамотность и расширялся круг тех, кто участвовал в общем культурном разговоре.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5272576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досуга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аудитории поддержало новые формы досуга: кино, музыка, журналы, телепередачи и фестивали стали привычной частью жизни. Культура перестала быть привилегией узких элит.
</a:t>
            </a:r>
            <a:endParaRPr lang="en-US" sz="2700" dirty="0"/>
          </a:p>
        </p:txBody>
      </p:sp>
      <p:sp>
        <p:nvSpPr>
          <p:cNvPr id="12" name="Text 4"/>
          <p:cNvSpPr txBox="1"/>
          <p:nvPr/>
        </p:nvSpPr>
        <p:spPr>
          <a:xfrm>
            <a:off x="9497508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Коммерческий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успех всё чаще измерялся продажами, рейтингами и рекламным эффектом. Из-за этого сложные произведения нередко уступали место более простым и легко узнаваемым форматам.
</a:t>
            </a:r>
            <a:endParaRPr lang="en-US" sz="2700" dirty="0"/>
          </a:p>
        </p:txBody>
      </p:sp>
      <p:sp>
        <p:nvSpPr>
          <p:cNvPr id="13" name="Text 5"/>
          <p:cNvSpPr txBox="1"/>
          <p:nvPr/>
        </p:nvSpPr>
        <p:spPr>
          <a:xfrm>
            <a:off x="13722492" y="3588250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унификации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медиарынки усилили влияние англоязычных продуктов и унифицировали многие привычки потребления. В конце XX века вопрос о балансе между доступностью и качеством стал особенно острым.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и постмодернизм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1945–1950-е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стремился разорвать с прошлым и найти новый художественный язык. Для него были важны эксперимент, поиск формы и вера в обновляющую силу искусства.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1980-е постмодернистская логика становится заметнее в литературе, архитектуре и кино. Цитата, ирония и игра с готовыми формами превращаются в отдельный художественный метод.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1960–1970-е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1960–1970-е усиливается сомнение в единственном центре и единой истине. Искусство начинает свободнее соединять разные стили, жанры и культурные уровни.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1990-м смешение кодов, открытые финалы и многослойность воспринимаются как норма. Произведение всё чаще предлагает не ответ, а пространство для интерпретации.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искусства: игра цитат и стилей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 как лабиринт
</a:t>
            </a:r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Умберто Эко строил романы как интеллектуальные лабиринты, где читатель узнаёт следы средневековой культуры, массовой литературы и детектива. Сюжет становится не просто историей, а разговором с уже существующими текстами.
</a:t>
            </a:r>
            <a:endParaRPr lang="en-US" sz="2084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с цитатами
</a:t>
            </a:r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архитектуре Вентури и Филип Джонсон отказались от строгой однозначности модернизма. Их проекты нередко обращались к историческим формам, иронии и декоративным деталям, напоминая, что здание тоже может «цитировать» прошлое.
</a:t>
            </a:r>
            <a:endParaRPr lang="en-US" sz="1999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как игра 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кино постмодернистская логика проявилась в нелинейном монтаже, игре с жанрами и намеренных отсылках к другим фильмам. Зритель должен не только следить за сюжетом, но и распознавать культурные коды.
</a:t>
            </a:r>
            <a:endParaRPr lang="en-US" sz="2207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 самом себе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литературе Итало Кальвино показывал, что текст может быть одновременно лёгким, философским и саморефлексивным. Постмодернистское произведение не скрывает свою «сделанность», а делает её частью художественного эффекта.
</a:t>
            </a:r>
            <a:endParaRPr lang="en-US" sz="210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239" y="3234319"/>
            <a:ext cx="689072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51824"/>
            <a:ext cx="753300" cy="602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5825" y="6636899"/>
            <a:ext cx="753300" cy="6026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изменения культурной карты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центры силы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независимые государства Азии и Африки вывели на первый план собственные истории, мифы и языки. Это изменило привычную культурную карту мира, где долго доминировали европейские центры.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независимости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 художники всё чаще обращались к опыту колониализма, освобождения и поиска национальной идентичности. Локальный сюжет становился понятным читателю и зрителю далеко за пределами страны.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сюжеты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городов, миграция и смешение традиций породили новые темы: жизнь мегаполиса, конфликт поколений, память о прошлом. Культура стала точнее отражать повседневную реальность быстро меняющегося общества.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слышимость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переводы, фестивали и премии сделали слышимыми прежде периферийные голоса. В результате мировая культура стала не только шире, но и заметно многоголосее.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литературные центры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авторы и региональные центры, которые вывели локальный опыт на мировую сцену.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XX века литературный авторитет распределился шире: заметными стали новые региональные школы и межкультурные формы письма.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процесс второй половины XX века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культура стала политическим пространством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инструмент соперничества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2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холодной войны художественные выставки, фестивали, гастроли и кинопрокат становились способом показать привлекательность собственной модели общества. Культура работала как мягкая сила и идеологический аргумент.
</a:t>
            </a:r>
            <a:endParaRPr lang="en-US" sz="2818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социальные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за гражданские права и феминизм изменили представление о том, кто может быть героем культуры. В центр внимания вошли опыт меньшинств, дискриминация и вопросы идентичности.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повестки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Протесты 1960-х расширили границы допустимых тем. В искусстве и медиа всё чаще говорили о войне, свободе, неравенстве и праве личности на собственный голос.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Политизация не свела искусство к лозунгу: напротив, она сделала его острее и ближе к реальности. Художественный язык стал отвечать на актуальные общественные конфликты.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протеста и прав человека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053185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протеста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Боба Дилана стали голосом поколения, которое отвергало войну и социальную несправедливость. В них важны не только тексты, но и сама интонация личной ответственности.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5272576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протест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Студенческие движения использовали плакаты, листовки и уличные акции как часть визуального языка протеста. Графика должна была быть предельно ясной, эмоциональной и легко узнаваемой.
</a:t>
            </a:r>
            <a:endParaRPr lang="en-US" sz="2700" dirty="0"/>
          </a:p>
        </p:txBody>
      </p:sp>
      <p:sp>
        <p:nvSpPr>
          <p:cNvPr id="12" name="Text 4"/>
          <p:cNvSpPr txBox="1"/>
          <p:nvPr/>
        </p:nvSpPr>
        <p:spPr>
          <a:xfrm>
            <a:off x="9497508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против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Антивоенное кино показывало не героические лозунги, а последствия конфликта для обычных людей. Благодаря этому зритель видел войну как моральную и человеческую проблему.
</a:t>
            </a:r>
            <a:endParaRPr lang="en-US" sz="2700" dirty="0"/>
          </a:p>
        </p:txBody>
      </p:sp>
      <p:sp>
        <p:nvSpPr>
          <p:cNvPr id="13" name="Text 5"/>
          <p:cNvSpPr txBox="1"/>
          <p:nvPr/>
        </p:nvSpPr>
        <p:spPr>
          <a:xfrm>
            <a:off x="13722492" y="3588250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и права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документалистика обращалась к реальным свидетельствам о неравенстве, правах женщин и положении меньшинств. Документальный формат усиливал доверие и превращал экран в общественную трибуну.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обновления кинематографа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333375" y="491872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1940-е — неореализм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Итальянский неореализм показал жизнь послевоенного общества без прикрас: бедность, разрушения, повседневный труд. Реальные улицы и непрофессиональные актёры усилили ощущение подлинности.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5080625" y="7674725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1950–1960-е — новая волна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1950–1960-е годы французская новая волна предложила свободу монтажа, съёмку на улицах и личный взгляд режиссёра. Кино стало более экспериментальным и самостоятельным.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1775" y="5963550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1960–1970-е — авторские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Японское и польское кино развивали сложные темы памяти, вины, выбора и перемен в обществе. Авторы сочетали национальный контекст с универсальными вопросами эпохи.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11871125" y="4185824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1980–1990-е — новое кино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1980–1990-м усилились фильмы о городе, молодёжи и моральной неопределённости. Кино всё чаще соединяло зрелищность с социальным анализом и психологической глубиной.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в искусстве и архитектуре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441600" y="250400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Поп-арт и повседневность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Поп-арт сделал предметом искусства образы массового потребления: упаковку, рекламу, комиксы, знаменитостей. Он показал, что повседневность сама стала частью культурного языка.
</a:t>
            </a:r>
            <a:endParaRPr lang="en-US" sz="2321" dirty="0"/>
          </a:p>
        </p:txBody>
      </p:sp>
      <p:sp>
        <p:nvSpPr>
          <p:cNvPr id="9" name="Text 2"/>
          <p:cNvSpPr txBox="1"/>
          <p:nvPr/>
        </p:nvSpPr>
        <p:spPr>
          <a:xfrm>
            <a:off x="1441600" y="59888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как событие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Перформанс и другие формы процесса вывели искусство за пределы картины и скульптуры. Жест художника, действие и реакция зрителя превратились в часть произведения.
</a:t>
            </a:r>
            <a:endParaRPr lang="en-US" sz="2321" dirty="0"/>
          </a:p>
        </p:txBody>
      </p:sp>
      <p:sp>
        <p:nvSpPr>
          <p:cNvPr id="10" name="Text 3"/>
          <p:cNvSpPr txBox="1"/>
          <p:nvPr/>
        </p:nvSpPr>
        <p:spPr>
          <a:xfrm>
            <a:off x="12126550" y="42967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роль идеи
</a:t>
            </a:r>
            <a:pPr algn="l" indent="0" marL="0">
              <a:lnSpc>
                <a:spcPct val="100000"/>
              </a:lnSpc>
              <a:buNone/>
            </a:pPr>
            <a:r>
              <a:rPr lang="en-US" sz="2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Концептуализм сместил акцент с внешнего вида произведения на идею, которая за ним стоит. Важным стало не только «что изображено», но и «как это осмыслено».
</a:t>
            </a:r>
            <a:endParaRPr lang="en-US" sz="2293" dirty="0"/>
          </a:p>
        </p:txBody>
      </p:sp>
      <p:sp>
        <p:nvSpPr>
          <p:cNvPr id="11" name="Text 4"/>
          <p:cNvSpPr txBox="1"/>
          <p:nvPr/>
        </p:nvSpPr>
        <p:spPr>
          <a:xfrm>
            <a:off x="12126550" y="7764375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функции к цитате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архитектуре укрепились модернистские принципы функциональности, стекла и бетона, а затем пришла постмодернистская игра с историческими цитатами. Здание стало не только полезным, но и смысловым высказыванием.
</a:t>
            </a:r>
            <a:endParaRPr lang="en-US" sz="2049" dirty="0"/>
          </a:p>
        </p:txBody>
      </p:sp>
      <p:sp>
        <p:nvSpPr>
          <p:cNvPr id="12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9274" y="2406849"/>
            <a:ext cx="427500" cy="42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9274" y="3976724"/>
            <a:ext cx="427500" cy="42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5992" y="5546599"/>
            <a:ext cx="374063" cy="42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9274" y="7116474"/>
            <a:ext cx="427500" cy="42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82974" y="8724059"/>
            <a:ext cx="440100" cy="35208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 часть молодёжной культуры
</a:t>
            </a:r>
            <a:endParaRPr lang="en-US" sz="5000" dirty="0"/>
          </a:p>
        </p:txBody>
      </p:sp>
      <p:sp>
        <p:nvSpPr>
          <p:cNvPr id="14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15" name="Text 2"/>
          <p:cNvSpPr txBox="1"/>
          <p:nvPr/>
        </p:nvSpPr>
        <p:spPr>
          <a:xfrm>
            <a:off x="2956950" y="213437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 как язык поколения
</a:t>
            </a:r>
            <a:pPr algn="l" indent="0" marL="0">
              <a:lnSpc>
                <a:spcPct val="9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Рок-н-ролл, а затем рок стали языком молодёжной свободы и вызова традициям. Эти жанры объединяли поколение, которое искало собственный стиль и собственный голос.
</a:t>
            </a:r>
            <a:endParaRPr lang="en-US" sz="2696" dirty="0"/>
          </a:p>
        </p:txBody>
      </p:sp>
      <p:sp>
        <p:nvSpPr>
          <p:cNvPr id="16" name="Text 3"/>
          <p:cNvSpPr txBox="1"/>
          <p:nvPr/>
        </p:nvSpPr>
        <p:spPr>
          <a:xfrm>
            <a:off x="2956950" y="3704250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хиты
</a:t>
            </a:r>
            <a:pPr algn="l" indent="0" marL="0">
              <a:lnSpc>
                <a:spcPct val="9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 и диско сделали музыку частью массового досуга и танцевальной культуры. Хиты быстро распространялись через радио, телевидение и мировые чарты.
</a:t>
            </a:r>
            <a:endParaRPr lang="en-US" sz="2696" dirty="0"/>
          </a:p>
        </p:txBody>
      </p:sp>
      <p:sp>
        <p:nvSpPr>
          <p:cNvPr id="17" name="Text 4"/>
          <p:cNvSpPr txBox="1"/>
          <p:nvPr/>
        </p:nvSpPr>
        <p:spPr>
          <a:xfrm>
            <a:off x="2956950" y="527412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 и энергия
</a:t>
            </a:r>
            <a:pPr algn="l" indent="0" marL="0">
              <a:lnSpc>
                <a:spcPct val="9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Панк выразил недоверие к официальным нормам и показал ценность резкости, простоты и прямого высказывания. Он стал не только музыкальным жанром, но и культурной позицией.
</a:t>
            </a:r>
            <a:endParaRPr lang="en-US" sz="2696" dirty="0"/>
          </a:p>
        </p:txBody>
      </p:sp>
      <p:sp>
        <p:nvSpPr>
          <p:cNvPr id="18" name="Text 5"/>
          <p:cNvSpPr txBox="1"/>
          <p:nvPr/>
        </p:nvSpPr>
        <p:spPr>
          <a:xfrm>
            <a:off x="2956950" y="6844000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городские сцены
</a:t>
            </a:r>
            <a:pPr algn="l" indent="0" marL="0">
              <a:lnSpc>
                <a:spcPct val="9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Хип-хоп и электронная музыка расширили границы жанров и создали новые городские сцены. Музыка всё больше связывалась с клубами, улицей и технологией звука.
</a:t>
            </a:r>
            <a:endParaRPr lang="en-US" sz="2696" dirty="0"/>
          </a:p>
        </p:txBody>
      </p:sp>
      <p:sp>
        <p:nvSpPr>
          <p:cNvPr id="19" name="Text 6"/>
          <p:cNvSpPr txBox="1"/>
          <p:nvPr/>
        </p:nvSpPr>
        <p:spPr>
          <a:xfrm>
            <a:off x="2956950" y="841387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звёзды
</a:t>
            </a:r>
            <a:pPr algn="l" indent="0" marL="0">
              <a:lnSpc>
                <a:spcPct val="9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Фестивали, стадионные концерты и музыкальные телеканалы превратили исполнителей в транснациональные символы. Популярная песня могла за короткое время стать мировой.
</a:t>
            </a:r>
            <a:endParaRPr lang="en-US" sz="26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направление культурных изменений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разные искусства по-своему отходили от единого канона и усиливали экспериментальность.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культурного обмена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и площадки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фестивали, биеннале и книжные ярмарки сделали культурный обмен регулярным и заметным. Они помогали быстро узнавать новые имена и художественные направления.
</a:t>
            </a:r>
            <a:endParaRPr lang="en-US" sz="2207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через перевод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литературы и совместные кинопроекты ускорили движение сюжетов, образов и идей между странами. Локальное произведение всё чаще получало мировую аудиторию.
</a:t>
            </a:r>
            <a:endParaRPr lang="en-US" sz="2207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культурные рынки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превратили музыку, кино и телевидение в большие международные рынки. Это усилило стандартизацию, но и повысило доступность культурных продуктов.
</a:t>
            </a:r>
            <a:endParaRPr lang="en-US" sz="2207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Гибридность 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традиции не исчезли: они нередко становились основой гибридных форм, где национальное сочеталось с глобальным. Так культура сохраняла разнообразие в условиях единого информационного пространства.
</a:t>
            </a:r>
            <a:endParaRPr lang="en-US" sz="220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итоги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XX века культура стала быстрее распространяться, острее реагировать на общественные конфликты и свободнее соединять разные традиции. Именно это разнообразие и сделало эпоху переломной.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2026-07-26T14:29:42Z</dcterms:created>
  <dcterms:modified xsi:type="dcterms:W3CDTF">2026-07-26T14:29:42Z</dcterms:modified>
</cp:coreProperties>
</file>