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image" Target="../media/image-15-14.png"/><Relationship Id="rId15" Type="http://schemas.openxmlformats.org/officeDocument/2006/relationships/image" Target="../media/image-15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находки на территории России: что они рассказывают о происхождении человека
</a:t>
            </a:r>
            <a:endParaRPr lang="en-US" sz="2925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Археология каменного века раскрывает историю наших древнейших предков.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Палеолит: время становления человека и культуры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охватывает почти всю историю человечества: от первых каменных орудий до конца ледниковой эпохи. Именно тогда формировались современный человек, труд, речь, социальные связи и способы жизни в суровой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палеолитических стоянок
</a:t>
            </a:r>
            <a:endParaRPr lang="en-US" sz="2862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982825" y="1266143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археологи находят рубила, скребла, острия и пластины. По их форме и способу изготовления можно судить о мастерстве людей и назначении труда на стоянке.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982825" y="103942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орудия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2825" y="4333949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Подвески, бусины, фигурки и орнаменты указывают не только на бытовые навыки, но и на символическое мышление, обмен и развитие культурных традиций.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982825" y="4107236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искусство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982825" y="3566995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ямы, кости крупной добычи и другие элементы конструкции позволяют восстановить планировку стоянки и способы защиты от холода, ветра и осадков.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982825" y="3340282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 укрытия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82825" y="2800041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и угли показывают, где готовили пищу, согревались и проводили длительное время. Они также помогают определить границы жилищ и хозяйственных зон.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982825" y="2573329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огня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1982825" y="2033087"/>
            <a:ext cx="6559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животных помогают понять, на кого охотились древние люди и как менялся рацион в разные сезоны. Иногда на костях сохраняются следы разделки и обработки.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982825" y="1806375"/>
            <a:ext cx="6559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пищи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Костёнки как один из главных центров изучения раннего Homo sapiens
</a:t>
            </a:r>
            <a:endParaRPr lang="en-US" sz="2153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Костёнковско-Борщёвский район на Дону объединяет множество стоянок верхнего палеолита. Его материалы позволяют проследить жизнь людей на протяжении десятков тысяч лет и сравнить разные этапы заселения территории.
</a:t>
            </a:r>
            <a:endParaRPr lang="en-US" sz="814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археологический район
</a:t>
            </a:r>
            <a:endParaRPr lang="en-US" sz="887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Костёнки особенно важны для изучения раннего Homo sapiens в Восточной Европе. Этот памятник помогает понять, как люди расселялись, охотились и организовывали пространство стоянки.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науки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найдены кремнёвые орудия, украшения, кости охотничьих животных и предметы искусства. Такой набор свидетельствует о развитом хозяйстве и сложной духовной жизни.
</a:t>
            </a:r>
            <a:endParaRPr lang="en-US" sz="922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вещевой комплекс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самых ярких особенностей памятника стали остатки построек из костей мамонта. Они показывают, насколько изобретательно люди приспосабливались к холодному климату и дефициту древесины.
</a:t>
            </a:r>
            <a:endParaRPr lang="en-US" sz="920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из костей мамонта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памятники палеолита России и их биологическое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регионы России сохранили памятники, важные для изучения раннего заселения Евразии, взаимодействия древних популяций и адаптации человека к разным природным условиям.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ценны памятники, где сочетаются древность, хорошая сохранность и антропологические или генетические данные.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археологических исследований палеолита России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палеолита и ключевые этапы развития человека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хронологии палеолита по данным археологии
</a:t>
            </a:r>
            <a:endParaRPr lang="en-US" sz="1198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увидеть, насколько длительным был палеолит и как постепенно менялись технологии, образ жизни и расселение людей на территории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позднему палеолиту, тем заметнее рост культурной сложности и разнообразия памятников.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палеолит и неандертальцы на территории России
</a:t>
            </a:r>
            <a:endParaRPr lang="en-US" sz="2268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198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среднего палеолита характерны скребла, острия и нуклеусы. Эти орудия показывают, что люди умели получать острые рабочие края и приспосабливать технику к разным задачам.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35662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Мустьерская культура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51980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успешно жили в условиях сурового климата, охотились на крупных животных и использовали огонь. Это говорит о высокой приспособляемости и практических навыках.
</a:t>
            </a:r>
            <a:endParaRPr lang="en-US" sz="1268" dirty="0"/>
          </a:p>
        </p:txBody>
      </p:sp>
      <p:sp>
        <p:nvSpPr>
          <p:cNvPr id="14" name="Text 5"/>
          <p:cNvSpPr txBox="1"/>
          <p:nvPr/>
        </p:nvSpPr>
        <p:spPr>
          <a:xfrm>
            <a:off x="635662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холоду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03350" y="1762675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Крыма, Северного Кавказа и других районов Восточной Европы связывают со стоянками неандертальцев. Они подтверждают широкое расселение древних групп по разнообразным ландшафтам.
</a:t>
            </a:r>
            <a:endParaRPr lang="en-US" sz="1125" dirty="0"/>
          </a:p>
        </p:txBody>
      </p:sp>
      <p:sp>
        <p:nvSpPr>
          <p:cNvPr id="16" name="Text 7"/>
          <p:cNvSpPr txBox="1"/>
          <p:nvPr/>
        </p:nvSpPr>
        <p:spPr>
          <a:xfrm>
            <a:off x="4919208" y="1325120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Неандертальские стоянки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4803350" y="3571700"/>
            <a:ext cx="3825300" cy="7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среднего палеолита помогает понять, как разные человеческие группы изменялись под влиянием среды, какие поведенческие стратегии были успешными и почему одни линии исчезли, а другие продолжились.
</a:t>
            </a:r>
            <a:endParaRPr lang="en-US" sz="1136" dirty="0"/>
          </a:p>
        </p:txBody>
      </p:sp>
      <p:sp>
        <p:nvSpPr>
          <p:cNvPr id="18" name="Text 9"/>
          <p:cNvSpPr txBox="1"/>
          <p:nvPr/>
        </p:nvSpPr>
        <p:spPr>
          <a:xfrm>
            <a:off x="4919208" y="3134145"/>
            <a:ext cx="3551400" cy="28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археологи и биологи восстанавливают картину жизни древних людей
</a:t>
            </a:r>
            <a:endParaRPr lang="en-US" sz="1793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полевых и лабораторных исследований позволяет связать отдельные находки с образом жизни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686" y="946950"/>
            <a:ext cx="3183828" cy="374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400" y="360000"/>
            <a:ext cx="84267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и разнообразие древних человеческих групп
</a:t>
            </a:r>
            <a:endParaRPr lang="en-US" sz="2095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840425" y="12943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Денисова пещера на Алтае сохранила многослойную историю заселения. В одном месте археологи получили редкую возможность сравнивать следы разных древних групп в едином стратиграфическом контексте.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40425" y="10676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памятник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840425" y="41620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изделия, украшения и каменные микролиты показывают высокий уровень мастерства и разнообразие занятий. Эти находки дополняют генетические данные и делают картину жизни гораздо полнее.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40425" y="39353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культура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840425" y="22502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слоях пещеры обнаружены остатки денисовцев, неандертальцев и Homo sapiens. Это делает памятник ключевым для понимания того, как разные человеческие линии сосуществовали и сменяли друг друга.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840425" y="20235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нескольких популяций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3840425" y="3206125"/>
            <a:ext cx="48183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был получен материал, позволивший выделить денисовцев как отдельную древнюю популяцию. Такой результат стал важным шагом для биологии и антропологии.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840425" y="2979414"/>
            <a:ext cx="48183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открытие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1888336"/>
            <a:ext cx="4843800" cy="23079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находок и то, что они сообщают о жизни древних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археологическим данным палеолитических стоянок России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категории находок дополняют друг друга и позволяют восстановить не только технологии, но и питание, ритуалы, пространство стоянки и способы адаптации к среде.
</a:t>
            </a:r>
            <a:endParaRPr lang="en-US" sz="1285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разнообразнее набор находок, тем точнее можно восстановить повседневную жизнь и поведение древнего населения.
</a:t>
            </a:r>
            <a:endParaRPr lang="en-US" sz="139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находки встречаются чаще всего на палеолитических стоянках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палеолитических памятников России; данные о частоте носят схематический характер.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находок зависит от условий сохранности, но именно каменные артефакты чаще всего формируют основу археологической реконструкции.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каменных орудий связано с их прочностью и массовым использованием; редкие украшения и искусство дополняют картину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Сунгирь как пример сложного поведения людей позднего палеолита
</a:t>
            </a:r>
            <a:endParaRPr lang="en-US" sz="195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9000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Сунгиря отличаются необычно большим количеством инвентаря и тщательной планировкой. Такое оформление показывает, что ритуал захоронения уже имел важное социальное значение и требовал значительных усилий всей группы.
</a:t>
            </a:r>
            <a:endParaRPr lang="en-US" sz="1195" dirty="0"/>
          </a:p>
        </p:txBody>
      </p:sp>
      <p:sp>
        <p:nvSpPr>
          <p:cNvPr id="12" name="Text 3"/>
          <p:cNvSpPr txBox="1"/>
          <p:nvPr/>
        </p:nvSpPr>
        <p:spPr>
          <a:xfrm>
            <a:off x="44902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захоронения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863022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Сунгирские находки позволяют говорить о сложной структуре позднепалеолитической группы, где существовали выраженные представления о статусе, памяти и коллективной идентичности. Это важный шаг к пониманию ранней социальной эволюции человека.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6863051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2593297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интерес вызывают захоронения детей, сопровождавшиеся копьями, бусинами и украшениями. Это свидетельствует о том, что ритуальная ценность человека не зависела только от возраста и связана с символическими нормами сообщества.
</a:t>
            </a:r>
            <a:endParaRPr lang="en-US" sz="1146" dirty="0"/>
          </a:p>
        </p:txBody>
      </p:sp>
      <p:sp>
        <p:nvSpPr>
          <p:cNvPr id="16" name="Text 7"/>
          <p:cNvSpPr txBox="1"/>
          <p:nvPr/>
        </p:nvSpPr>
        <p:spPr>
          <a:xfrm>
            <a:off x="2593326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погребения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728159" y="2989400"/>
            <a:ext cx="1823700" cy="16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бусин и другие предметы из бивня мамонта демонстрируют высокое мастерство обработки материала. Их изготовление требовало времени, навыков и, вероятно, устойчивых традиций передачи ремесленных знаний.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4728189" y="2346513"/>
            <a:ext cx="18237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Изделия из бивня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600" y="2451183"/>
            <a:ext cx="8426700" cy="23206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Палеолитическое искусство и его биологическое значение
</a:t>
            </a:r>
            <a:endParaRPr lang="en-US" sz="2265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80125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Украшения, орнаменты и фигурки показывают, что древние люди умели создавать условные образы и вкладывать в них смысл. Для биологии это важный признак развития высших когнитивных функций.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4801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Символическое мышление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901025" y="1423384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 и знаков отражают важные для выживания представления о мире: добычу, опасность, сезонность и пространство. Через них можно понять, как человек осмыслял природную среду.
</a:t>
            </a:r>
            <a:endParaRPr lang="en-US" sz="887" dirty="0"/>
          </a:p>
        </p:txBody>
      </p:sp>
      <p:sp>
        <p:nvSpPr>
          <p:cNvPr id="14" name="Text 5"/>
          <p:cNvSpPr txBox="1"/>
          <p:nvPr/>
        </p:nvSpPr>
        <p:spPr>
          <a:xfrm>
            <a:off x="6901025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среде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7659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произведения палеолитического искусства выполнены на костяных и каменных предметах, поэтому эстетическая и практическая функции часто сочетались. Это говорит о тесной связи труда и культуры.
</a:t>
            </a:r>
            <a:endParaRPr lang="en-US" sz="829" dirty="0"/>
          </a:p>
        </p:txBody>
      </p:sp>
      <p:sp>
        <p:nvSpPr>
          <p:cNvPr id="16" name="Text 7"/>
          <p:cNvSpPr txBox="1"/>
          <p:nvPr/>
        </p:nvSpPr>
        <p:spPr>
          <a:xfrm>
            <a:off x="47659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ремеслом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623050" y="1416575"/>
            <a:ext cx="1785900" cy="8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 орнаментом могли обозначать принадлежность к группе, возраст, статус или особый ритуальный контекст. Искусство в таком случае становилось способом передачи информации без слов.
</a:t>
            </a:r>
            <a:endParaRPr lang="en-US" sz="922" dirty="0"/>
          </a:p>
        </p:txBody>
      </p:sp>
      <p:sp>
        <p:nvSpPr>
          <p:cNvPr id="18" name="Text 9"/>
          <p:cNvSpPr txBox="1"/>
          <p:nvPr/>
        </p:nvSpPr>
        <p:spPr>
          <a:xfrm>
            <a:off x="2623050" y="1119750"/>
            <a:ext cx="1785900" cy="2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коммуникация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219566"/>
            <a:ext cx="4843800" cy="164546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главных палеолитических центров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памятники распределяются по разным природным зонам, что помогает увидеть масштабы расселения древних людей и разнообразие их адаптаций.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центры тяготеют к югу и горным районам, где дольше сохранялись условия для жизни и охоты. Это отражает влияние климата и рельефа на расселение людей.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палеолитическим памятникам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ледниковой эпохи и адаптация человека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218275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Похолодания требовали от людей особой выносливости и гибкости поведения. Поселения становились более мобильными, а выбор мест стоянок всё чаще зависел от наличия воды, укрытий и охотничьих ресурсов.
</a:t>
            </a:r>
            <a:endParaRPr lang="en-US" sz="1136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периоды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давали тепло, свет и возможность готовить пищу, а остатки жилищ показывают, как люди защищались от ветра и холода. Огонь стал одним из главных факторов адаптации.
</a:t>
            </a:r>
            <a:endParaRPr lang="en-US" sz="13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 жилища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941200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мамонта, северного оленя, бизона и шерстистого носорога подтверждают охоту в тундростепных ландшафтах. Такие ресурсы обеспечивали пищу, сырьё для орудий и материал для строительства.
</a:t>
            </a:r>
            <a:endParaRPr lang="en-US" sz="1144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на крупную фауну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218251"/>
            <a:ext cx="3784800" cy="7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Шкуры животных, мех и костяные иглы помогали создавать более тёплую одежду. Это было не просто бытовым удобством, а важным условием выживания в суровом климате ледниковой эпохи.
</a:t>
            </a:r>
            <a:endParaRPr lang="en-US" sz="1283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защита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климатических изменений и расселения древних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реконструкция по данным палеоклимата и археологических памятников Евразии.
</a:t>
            </a:r>
            <a:endParaRPr lang="en-US" sz="1187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устойчивыми оставались зоны с ресурсами и укрытиями: речные долины, южные степи и районы с разнообразной добычей.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суровее климат, тем уже зоны расселения; при смягчении условий расширялись маршруты миграций и число стоянок.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1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археологической находки к научному выводу о жизни древнего человека
</a:t>
            </a:r>
            <a:endParaRPr lang="en-US" sz="1731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полевых и лабораторных исследований археологического материала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375925"/>
            <a:ext cx="360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66950" y="1652981"/>
            <a:ext cx="315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палеолита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224475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метод позволяет определять возраст органических остатков и уточнять хронологию стоянок. Он особенно важен там, где нужно сравнить разные слои и установить последовательность заселения.
</a:t>
            </a:r>
            <a:endParaRPr lang="en-US" sz="1228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Радиоуглеродный анализ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в костях и зубах раскрывают особенности питания, сезонные перемещения и использование разных природных зон. Это позволяет точнее понимать, как древние люди приспосабливались к среде.
</a:t>
            </a:r>
            <a:endParaRPr lang="en-US" sz="1201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Изотопный анализ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94750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Трёхмерное сканирование сохраняет форму хрупких предметов, костей и украшений без риска повреждения. Цифровые модели удобны для сравнения, обучения и повторной проверки научных выводов.
</a:t>
            </a:r>
            <a:endParaRPr lang="en-US" sz="1198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3D-сканирование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224550"/>
            <a:ext cx="40026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древней ДНК помогает выявлять родство популяций и прослеживать связи между неандертальцами, денисовцами и Homo sapiens. Благодаря ему палеолит изучается не только по вещам, но и по наследственности.
</a:t>
            </a:r>
            <a:endParaRPr lang="en-US" sz="1139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ДНК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11054" y="1127325"/>
            <a:ext cx="3175893" cy="3430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5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палеолитических памятников и значение музейных коллекций
</a:t>
            </a:r>
            <a:endParaRPr lang="en-US" sz="2268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05000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слои легко разрушаются эрозией, строительством и распашкой земель. Поэтому даже небольшое вмешательство может навсегда уничтожить данные о жизни древних людей и нарушить научную ценность памятника.
</a:t>
            </a:r>
            <a:endParaRPr lang="en-US" sz="878" dirty="0"/>
          </a:p>
        </p:txBody>
      </p:sp>
      <p:sp>
        <p:nvSpPr>
          <p:cNvPr id="13" name="Text 3"/>
          <p:cNvSpPr txBox="1"/>
          <p:nvPr/>
        </p:nvSpPr>
        <p:spPr>
          <a:xfrm>
            <a:off x="552700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стоянок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505000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обеспечивают защиту находок от разрушения, создают условия для длительного хранения и делают их доступными для исследователей и посетителей. Так прошлое становится частью общественной памяти.
</a:t>
            </a:r>
            <a:endParaRPr lang="en-US" sz="978" dirty="0"/>
          </a:p>
        </p:txBody>
      </p:sp>
      <p:sp>
        <p:nvSpPr>
          <p:cNvPr id="15" name="Text 5"/>
          <p:cNvSpPr txBox="1"/>
          <p:nvPr/>
        </p:nvSpPr>
        <p:spPr>
          <a:xfrm>
            <a:off x="552700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Музейное хранение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129793" y="1776500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Своевременная фиксация культурного слоя, правильная консервация и строгая документация помогают сохранить информацию до лабораторного изучения. Для археологии важен не только предмет, но и его контекст.
</a:t>
            </a:r>
            <a:endParaRPr lang="en-US" sz="938" dirty="0"/>
          </a:p>
        </p:txBody>
      </p:sp>
      <p:sp>
        <p:nvSpPr>
          <p:cNvPr id="17" name="Text 7"/>
          <p:cNvSpPr txBox="1"/>
          <p:nvPr/>
        </p:nvSpPr>
        <p:spPr>
          <a:xfrm>
            <a:off x="3177493" y="1298120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контроль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3129793" y="3541125"/>
            <a:ext cx="2277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позволяют возвращаться к старым находкам с новыми методами анализа. Именно поэтому сохранённые материалы продолжают давать знания спустя десятилетия после раскопок и расширяют историческую картину.
</a:t>
            </a:r>
            <a:endParaRPr lang="en-US" sz="968" dirty="0"/>
          </a:p>
        </p:txBody>
      </p:sp>
      <p:sp>
        <p:nvSpPr>
          <p:cNvPr id="19" name="Text 9"/>
          <p:cNvSpPr txBox="1"/>
          <p:nvPr/>
        </p:nvSpPr>
        <p:spPr>
          <a:xfrm>
            <a:off x="3177493" y="3062745"/>
            <a:ext cx="2181300" cy="3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преемственность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 России: ключ к истории человека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Палеолитические находки России показывают, как люди заселяли Евразию, приспосабливались к климату и формировали культуру. Костёнки, Сунгирь и Денисова пещера делают эту историю по-настоящему всемирной.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2026-06-01T19:16:22Z</dcterms:created>
  <dcterms:modified xsi:type="dcterms:W3CDTF">2026-06-01T19:16:22Z</dcterms:modified>
</cp:coreProperties>
</file>