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image" Target="../media/image-11-13.png"/><Relationship Id="rId14" Type="http://schemas.openxmlformats.org/officeDocument/2006/relationships/image" Target="../media/image-11-14.png"/><Relationship Id="rId15" Type="http://schemas.openxmlformats.org/officeDocument/2006/relationships/image" Target="../media/image-11-15.png"/><Relationship Id="rId16" Type="http://schemas.openxmlformats.org/officeDocument/2006/relationships/image" Target="../media/image-11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Сергеевич Тургенев: писатель, который показал Россию XIX века
</a:t>
            </a:r>
            <a:endParaRPr lang="en-US" sz="3326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о природе, людях, любви и сложных переменах эпохи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и Россия XIX века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жил в эпоху больших перемен: спор о крепостном праве, новые идеи и рост интереса к внутреннему миру человека сделали его книги особенно важными.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9200" y="397625"/>
            <a:ext cx="6620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 семья писателя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78005" y="1646575"/>
            <a:ext cx="15897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1818 — рождение в Орле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Тургенев родился в дворянской семье и с ранних лет оказался в мире усадебной культуры.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2532265" y="1646575"/>
            <a:ext cx="15897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в Спасском-Лутовинове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Будущий писатель много времени проводил в семейном имении, где наблюдал жизнь природы и крестьян.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481565" y="1646575"/>
            <a:ext cx="15897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среда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Строгий характер матери, Варвары Петровны, сильно влиял на мальчика и его впечатления от дома.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6453015" y="1646575"/>
            <a:ext cx="15897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литературные наблюдения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жизненные впечатления позже стали основой для образов людей, усадьбы и деревни в его прозе.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300" y="1075209"/>
            <a:ext cx="8400600" cy="15094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8803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Усадьба и природа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Спасское-Лутовиново Тургенев помнил как родной мир, где рядом существовали дом, сад, поля и тихая деревенская жизнь. Здесь он особенно остро чувствовал красоту русской природы.
</a:t>
            </a:r>
            <a:endParaRPr lang="en-US" sz="1500" dirty="0"/>
          </a:p>
        </p:txBody>
      </p:sp>
      <p:sp>
        <p:nvSpPr>
          <p:cNvPr id="7" name="Text 1"/>
          <p:cNvSpPr txBox="1"/>
          <p:nvPr/>
        </p:nvSpPr>
        <p:spPr>
          <a:xfrm>
            <a:off x="4896052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художественных образов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Впечатления от усадьбы часто возвращались в его рассказах и повестях. Тихие аллеи, старый дом и крестьянский быт помогали ему создавать живые и узнаваемые сцены.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95400" y="399850"/>
            <a:ext cx="66183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Спасское-Лутовиново — главный мир Тургенева
</a:t>
            </a:r>
            <a:endParaRPr lang="en-US" sz="2138" dirty="0"/>
          </a:p>
        </p:txBody>
      </p:sp>
      <p:sp>
        <p:nvSpPr>
          <p:cNvPr id="9" name="Text 3"/>
          <p:cNvSpPr txBox="1"/>
          <p:nvPr/>
        </p:nvSpPr>
        <p:spPr>
          <a:xfrm>
            <a:off x="7968815" y="4482077"/>
            <a:ext cx="792956" cy="5539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6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первые шаги в литературе
</a:t>
            </a:r>
            <a:endParaRPr lang="en-US" sz="2469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учился в Москве, Петербурге и Берлине, поэтому хорошо знал русскую и европейскую культуру. Это расширило его кругозор и помогло точнее видеть жизнь.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изучал философию, языки и литературу, а затем начал писать стихи. Однако со временем понял, что именно проза лучше передаёт характеры и столкновения людей.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ранний литературный опыт помог выработать ясный стиль. В дальнейшем он стал одним из самых образованных и точных русских писателей XIX века.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датам первых публикаций произведений И. С. Тургенева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7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произведения Тургенева и годы их появления
</a:t>
            </a:r>
            <a:endParaRPr lang="en-US" sz="1879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произведения показывают, как менялись темы и масштаб тургеневской прозы.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ранних рассказов о жизни народа Тургенев пришёл к романам о важных общественных спорах.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«Записки охотника» и тема крепостного права
</a:t>
            </a:r>
            <a:endParaRPr lang="en-US" sz="2261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«Записках охотника» крестьяне впервые звучат как самостоятельные и яркие личности, а не просто фон помещичьей жизни. Тургенев внимательно показывает их ум, достоинство и наблюдательность.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17051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вызвал большой отклик у читателей, потому что заставлял по-новому взглянуть на жизнь деревни. Книга стала важной частью разговора о крепостном праве.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7308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публикации таких произведений интерес к судьбе крестьян усилился. Это помогло сделать общественную проблему видимой для широкого круга людей.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883" y="1171575"/>
            <a:ext cx="3678909" cy="37521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73320" y="129027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глухонемого Герасима и собаки Муму показывает, как тяжело человеку, который не может защитить себя от чужой воли. Рассказ вызывает сильное сочувствие к герою.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73320" y="268473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делает особенно заметной жестокость крепостного порядка. Простая и трогательная история помогает читателю понять, почему это произведение так сильно действует даже сегодня.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95550" y="399850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9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«Муму»: рассказ о беззащитности и жестокости
</a:t>
            </a:r>
            <a:endParaRPr lang="en-US" sz="2196" dirty="0"/>
          </a:p>
        </p:txBody>
      </p:sp>
      <p:sp>
        <p:nvSpPr>
          <p:cNvPr id="9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560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вышел в 1862 году и сразу стал одним из самых обсуждаемых произведений Тургенева.
</a:t>
            </a:r>
            <a:endParaRPr lang="en-US" sz="300" dirty="0"/>
          </a:p>
        </p:txBody>
      </p:sp>
      <p:sp>
        <p:nvSpPr>
          <p:cNvPr id="8" name="Text 1"/>
          <p:cNvSpPr txBox="1"/>
          <p:nvPr/>
        </p:nvSpPr>
        <p:spPr>
          <a:xfrm>
            <a:off x="2681930" y="1945521"/>
            <a:ext cx="1664921" cy="23014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Евгений Базаров выражает взгляды нового поколения: он не принимает старые авторитеты и спорит с привычными представлениями.
</a:t>
            </a:r>
            <a:endParaRPr lang="en-US" sz="300" dirty="0"/>
          </a:p>
        </p:txBody>
      </p:sp>
      <p:sp>
        <p:nvSpPr>
          <p:cNvPr id="9" name="Text 2"/>
          <p:cNvSpPr txBox="1"/>
          <p:nvPr/>
        </p:nvSpPr>
        <p:spPr>
          <a:xfrm>
            <a:off x="479518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в романе строится не только на личных разногласиях, но и на столкновении разных взглядов на жизнь, долг и чувства.
</a:t>
            </a:r>
            <a:endParaRPr lang="en-US" sz="300" dirty="0"/>
          </a:p>
        </p:txBody>
      </p:sp>
      <p:sp>
        <p:nvSpPr>
          <p:cNvPr id="10" name="Text 3"/>
          <p:cNvSpPr txBox="1"/>
          <p:nvPr/>
        </p:nvSpPr>
        <p:spPr>
          <a:xfrm>
            <a:off x="692336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книга стала символом спора между «отцами» и «детьми», который понятен и современному читателю.
</a:t>
            </a:r>
            <a:endParaRPr lang="en-US" sz="300" dirty="0"/>
          </a:p>
        </p:txBody>
      </p:sp>
      <p:sp>
        <p:nvSpPr>
          <p:cNvPr id="11" name="Text 4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«Отцы и дети»: спор поколений
</a:t>
            </a:r>
            <a:endParaRPr lang="en-US" sz="2800" dirty="0"/>
          </a:p>
        </p:txBody>
      </p:sp>
      <p:sp>
        <p:nvSpPr>
          <p:cNvPr id="12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843311"/>
            <a:ext cx="4724400" cy="159101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создавал героев, через которых раскрывались характер, чувство и нравственный выбор.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И. С. Тургенева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героев помогает увидеть, какие человеческие качества особенно интересовали писателя.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1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Тургенева и их литературные роли
</a:t>
            </a:r>
            <a:endParaRPr lang="en-US" sz="2518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978" y="1341433"/>
            <a:ext cx="287014" cy="3280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75552" y="1342688"/>
            <a:ext cx="325505" cy="32550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420352" y="1342689"/>
            <a:ext cx="325505" cy="32550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97732" y="3110528"/>
            <a:ext cx="325505" cy="325505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4984496" y="3110528"/>
            <a:ext cx="325505" cy="325505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395150" y="397625"/>
            <a:ext cx="6623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и русская природа
</a:t>
            </a:r>
            <a:endParaRPr lang="en-US" sz="2800" dirty="0"/>
          </a:p>
        </p:txBody>
      </p:sp>
      <p:sp>
        <p:nvSpPr>
          <p:cNvPr id="19" name="Text 1"/>
          <p:cNvSpPr txBox="1"/>
          <p:nvPr/>
        </p:nvSpPr>
        <p:spPr>
          <a:xfrm>
            <a:off x="611750" y="1800999"/>
            <a:ext cx="2187600" cy="10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3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и поле
</a:t>
            </a:r>
            <a:pPr algn="l" indent="0" marL="0">
              <a:lnSpc>
                <a:spcPct val="90000"/>
              </a:lnSpc>
              <a:buNone/>
            </a:pPr>
            <a:r>
              <a:rPr lang="en-US" sz="47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4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у Тургенева помогает почувствовать пространство России. Леса и поля не просто описаны подробно, а как будто подсказывают настроение героев и смысл происходящего.
</a:t>
            </a:r>
            <a:endParaRPr lang="en-US" sz="1436" dirty="0"/>
          </a:p>
        </p:txBody>
      </p:sp>
      <p:sp>
        <p:nvSpPr>
          <p:cNvPr id="20" name="Text 2"/>
          <p:cNvSpPr txBox="1"/>
          <p:nvPr/>
        </p:nvSpPr>
        <p:spPr>
          <a:xfrm>
            <a:off x="3491400" y="1800999"/>
            <a:ext cx="2187600" cy="10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7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Закат и свет
</a:t>
            </a:r>
            <a:pPr algn="l" indent="0" marL="0">
              <a:lnSpc>
                <a:spcPct val="90000"/>
              </a:lnSpc>
              <a:buNone/>
            </a:pPr>
            <a:r>
              <a:rPr lang="en-US" sz="45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9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света у Тургенева часто совпадает с внутренним состоянием человека. Тихий вечер, мягкий закат или утреннее сияние делают сцену особенно тонкой и запоминающейся.
</a:t>
            </a:r>
            <a:endParaRPr lang="en-US" sz="1373" dirty="0"/>
          </a:p>
        </p:txBody>
      </p:sp>
      <p:sp>
        <p:nvSpPr>
          <p:cNvPr id="21" name="Text 3"/>
          <p:cNvSpPr txBox="1"/>
          <p:nvPr/>
        </p:nvSpPr>
        <p:spPr>
          <a:xfrm>
            <a:off x="6304600" y="1800999"/>
            <a:ext cx="2187600" cy="10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3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движение
</a:t>
            </a:r>
            <a:pPr algn="l" indent="0" marL="0">
              <a:lnSpc>
                <a:spcPct val="90000"/>
              </a:lnSpc>
              <a:buNone/>
            </a:pPr>
            <a:r>
              <a:rPr lang="en-US" sz="47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4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Птицы, ветер и движение травы создают ощущение живой природы. Такие детали делают картины у писателя не статичными, а полными дыхания и перемен.
</a:t>
            </a:r>
            <a:endParaRPr lang="en-US" sz="1436" dirty="0"/>
          </a:p>
        </p:txBody>
      </p:sp>
      <p:sp>
        <p:nvSpPr>
          <p:cNvPr id="22" name="Text 4"/>
          <p:cNvSpPr txBox="1"/>
          <p:nvPr/>
        </p:nvSpPr>
        <p:spPr>
          <a:xfrm>
            <a:off x="611750" y="3570700"/>
            <a:ext cx="3583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2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и осень
</a:t>
            </a:r>
            <a:pPr algn="l" indent="0" marL="0">
              <a:lnSpc>
                <a:spcPct val="90000"/>
              </a:lnSpc>
              <a:buNone/>
            </a:pPr>
            <a:r>
              <a:rPr lang="en-US" sz="44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Весенняя свежесть и осенняя грусть помогают Тургеневу передавать надежду, ожидание или прощание. Природа у него часто звучит как отражение человеческих чувств.
</a:t>
            </a:r>
            <a:endParaRPr lang="en-US" sz="1320" dirty="0"/>
          </a:p>
        </p:txBody>
      </p:sp>
      <p:sp>
        <p:nvSpPr>
          <p:cNvPr id="23" name="Text 5"/>
          <p:cNvSpPr txBox="1"/>
          <p:nvPr/>
        </p:nvSpPr>
        <p:spPr>
          <a:xfrm>
            <a:off x="4886925" y="3570700"/>
            <a:ext cx="3583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1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Музыкальность фразы
</a:t>
            </a:r>
            <a:pPr algn="l" indent="0" marL="0">
              <a:lnSpc>
                <a:spcPct val="90000"/>
              </a:lnSpc>
              <a:buNone/>
            </a:pPr>
            <a:r>
              <a:rPr lang="en-US" sz="43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4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пишет плавно и точно, поэтому его пейзажи читаются почти как мелодия. Краткие, выразительные детали создают особую мягкость и ясность повествования.
</a:t>
            </a:r>
            <a:endParaRPr lang="en-US" sz="1311" dirty="0"/>
          </a:p>
        </p:txBody>
      </p:sp>
      <p:sp>
        <p:nvSpPr>
          <p:cNvPr id="24" name="Text 6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 тургеневский рассказ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Тургенев ведёт читателя от внешней детали к внутреннему выбору героя.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и Европа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11204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много лет жил во Франции и Германии, поэтому хорошо знал европейскую литературную среду. Это помогало ему сравнивать разные культурные традиции и точнее показывать русскую жизнь.
</a:t>
            </a:r>
            <a:endParaRPr lang="en-US" sz="400" dirty="0"/>
          </a:p>
        </p:txBody>
      </p:sp>
      <p:sp>
        <p:nvSpPr>
          <p:cNvPr id="9" name="Text 3"/>
          <p:cNvSpPr txBox="1"/>
          <p:nvPr/>
        </p:nvSpPr>
        <p:spPr>
          <a:xfrm>
            <a:off x="3229377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свободно читал на иностранных языках и общался с писателями и критиками за рубежом. Благодаря этому его произведения стали понятны не только русским, но и европейским читателям.
</a:t>
            </a:r>
            <a:endParaRPr lang="en-US" sz="400" dirty="0"/>
          </a:p>
        </p:txBody>
      </p:sp>
      <p:sp>
        <p:nvSpPr>
          <p:cNvPr id="10" name="Text 4"/>
          <p:cNvSpPr txBox="1"/>
          <p:nvPr/>
        </p:nvSpPr>
        <p:spPr>
          <a:xfrm>
            <a:off x="5847550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помогал создавать образ России как страны с живыми характерами, сложными спорами и сильными чувствами. Его книги стали мостом между русской и европейской культурой.
</a:t>
            </a:r>
            <a:endParaRPr lang="en-US" sz="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05384" y="1245327"/>
            <a:ext cx="2676501" cy="3564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2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писателя: внешность и характер
</a:t>
            </a:r>
            <a:endParaRPr lang="en-US" sz="2524" dirty="0"/>
          </a:p>
        </p:txBody>
      </p:sp>
      <p:sp>
        <p:nvSpPr>
          <p:cNvPr id="8" name="Text 1"/>
          <p:cNvSpPr txBox="1"/>
          <p:nvPr/>
        </p:nvSpPr>
        <p:spPr>
          <a:xfrm>
            <a:off x="535600" y="1943435"/>
            <a:ext cx="2094273" cy="25386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Современники замечали в Тургеневе высокий рост, представительную внешность и спокойную манеру держаться. Он говорил негромко и внимательно слушал собеседника, не стараясь произвести шумное впечатление.
</a:t>
            </a:r>
            <a:endParaRPr lang="en-US" sz="1050" dirty="0"/>
          </a:p>
        </p:txBody>
      </p:sp>
      <p:sp>
        <p:nvSpPr>
          <p:cNvPr id="9" name="Text 2"/>
          <p:cNvSpPr txBox="1"/>
          <p:nvPr/>
        </p:nvSpPr>
        <p:spPr>
          <a:xfrm>
            <a:off x="5839518" y="1943435"/>
            <a:ext cx="2094300" cy="25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характере соединялись образованность, мягкая ирония и деликатность. Именно поэтому он казался человеком сдержанным, но очень наблюдательным, а в прозе умел точно замечать движение души.
</a:t>
            </a:r>
            <a:endParaRPr lang="en-US" sz="1050" dirty="0"/>
          </a:p>
        </p:txBody>
      </p:sp>
      <p:sp>
        <p:nvSpPr>
          <p:cNvPr id="10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Содержательный обзор произведений И. С. Тургенева; диаграмма носит обобщающий характер.
</a:t>
            </a:r>
            <a:endParaRPr lang="en-US" sz="92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1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произведений Тургенева
</a:t>
            </a:r>
            <a:endParaRPr lang="en-US" sz="2510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текстах писателя личные переживания героев связаны с историческими переменами эпохи.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заметные темы образуют единый круг: чувства человека у Тургенева почти всегда проверяются жизнью и нравственным выбором.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6650" y="399850"/>
            <a:ext cx="6617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Тургенева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535600" y="1377171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умеет говорить просто о сложном. Его фразы обычно ясные и стройные, поэтому читателю легко следить и за сюжетом, и за чувствами героев.
</a:t>
            </a:r>
            <a:endParaRPr lang="en-US" sz="200" dirty="0"/>
          </a:p>
        </p:txBody>
      </p:sp>
      <p:sp>
        <p:nvSpPr>
          <p:cNvPr id="10" name="Text 2"/>
          <p:cNvSpPr txBox="1"/>
          <p:nvPr/>
        </p:nvSpPr>
        <p:spPr>
          <a:xfrm>
            <a:off x="4043299" y="1377171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прозе много точных деталей: жест, взгляд, пауза, движение в природе. Эти мелочи не случайны, а помогают понять характер человека без длинных объяснений.
</a:t>
            </a:r>
            <a:endParaRPr lang="en-US" sz="200" dirty="0"/>
          </a:p>
        </p:txBody>
      </p:sp>
      <p:sp>
        <p:nvSpPr>
          <p:cNvPr id="11" name="Text 3"/>
          <p:cNvSpPr txBox="1"/>
          <p:nvPr/>
        </p:nvSpPr>
        <p:spPr>
          <a:xfrm>
            <a:off x="1357595" y="3263629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Диалоги у Тургенева звучат естественно и по-разному у каждого героя. Через речь сразу заметны возраст, воспитание, настроение и отношение к собеседнику.
</a:t>
            </a:r>
            <a:endParaRPr lang="en-US" sz="200" dirty="0"/>
          </a:p>
        </p:txBody>
      </p:sp>
      <p:sp>
        <p:nvSpPr>
          <p:cNvPr id="12" name="Text 4"/>
          <p:cNvSpPr txBox="1"/>
          <p:nvPr/>
        </p:nvSpPr>
        <p:spPr>
          <a:xfrm>
            <a:off x="4851007" y="3263629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язык часто называют «чистым» и музыкальным. В школьном анализе это особенно удобно: можно видеть, как слова создают тон рассказа и образ героя.
</a:t>
            </a:r>
            <a:endParaRPr lang="en-US" sz="200" dirty="0"/>
          </a:p>
        </p:txBody>
      </p:sp>
      <p:sp>
        <p:nvSpPr>
          <p:cNvPr id="13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375" y="1876454"/>
            <a:ext cx="5506500" cy="14980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2901" y="4055250"/>
            <a:ext cx="30621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факты показывают главные ориентиры: народная тема, конфликт взглядов и связь писателя с эпохой больших перемен.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2908" y="99129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и основные произведения И. С. Тургенева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98425" y="397625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Тургеневе в школьном курсе
</a:t>
            </a:r>
            <a:endParaRPr lang="en-US" sz="1985" dirty="0"/>
          </a:p>
        </p:txBody>
      </p:sp>
      <p:sp>
        <p:nvSpPr>
          <p:cNvPr id="9" name="Text 3"/>
          <p:cNvSpPr txBox="1"/>
          <p:nvPr/>
        </p:nvSpPr>
        <p:spPr>
          <a:xfrm>
            <a:off x="6640402" y="1457473"/>
            <a:ext cx="1916856" cy="23525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опорные факты помогают связать биографию писателя с его произведениями.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883" y="1171575"/>
            <a:ext cx="3678909" cy="37521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73320" y="129027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умер в 1883 году во Франции, но был похоронен в Петербурге. Это подчёркивает, насколько тесно его жизнь и творчество были связаны с Россией.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73320" y="268473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его имя носят музеи, улицы, школы и библиотеки. Особенно известны Орёл и Спасское-Лутовиново — места, где память о писателе бережно сохраняется.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95550" y="399850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8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годы и память о писателе
</a:t>
            </a:r>
            <a:endParaRPr lang="en-US" sz="2784" dirty="0"/>
          </a:p>
        </p:txBody>
      </p:sp>
      <p:sp>
        <p:nvSpPr>
          <p:cNvPr id="9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730" y="1410754"/>
            <a:ext cx="421500" cy="42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62820" y="1444024"/>
            <a:ext cx="443700" cy="3549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77623" y="1410754"/>
            <a:ext cx="421500" cy="42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70130" y="1424304"/>
            <a:ext cx="443700" cy="394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Тургенев важен сегодня
</a:t>
            </a:r>
            <a:endParaRPr lang="en-US" sz="2800" dirty="0"/>
          </a:p>
        </p:txBody>
      </p:sp>
      <p:sp>
        <p:nvSpPr>
          <p:cNvPr id="13" name="Text 1"/>
          <p:cNvSpPr txBox="1"/>
          <p:nvPr/>
        </p:nvSpPr>
        <p:spPr>
          <a:xfrm>
            <a:off x="58362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о совести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книгах Тургенева герои часто делают трудный моральный выбор. Поэтому его произведения помогают школьникам размышлять о честности, ответственности и уважении к человеку.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266281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общества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показывает, как меняется мир вокруг людей и как это влияет на семьи, друзей и целые поколения. Через его тексты легче понять XIX век.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4766518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к природе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Пейзажи у писателя учат замечать красоту обыденного мира. Природа у него не случайна: она помогает понять настроение и внутреннее состояние героя.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687012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чтение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Тургенева входят в программу не случайно. Они развивают вдумчивое чтение, учат видеть подтекст и показывают, как литература говорит о жизни честно и тонко.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6280" y="483941"/>
            <a:ext cx="8031600" cy="16000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42536" y="2216005"/>
            <a:ext cx="3566100" cy="203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Тургенев: писатель, которого стоит перечитывать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5327650" y="2724316"/>
            <a:ext cx="3456300" cy="152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показал Россию XIX века через судьбы живых людей, ясный язык и тонкое чувство природы. Его книги помогают понимать прошлое и лучше разбираться в человеческих поступках.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2026-05-19T07:25:09Z</dcterms:created>
  <dcterms:modified xsi:type="dcterms:W3CDTF">2026-05-19T07:25:09Z</dcterms:modified>
</cp:coreProperties>
</file>