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объединения Италии и Германии
</a:t>
            </a:r>
            <a:pPr algn="l" indent="0" marL="0">
              <a:lnSpc>
                <a:spcPct val="90000"/>
              </a:lnSpc>
              <a:buNone/>
            </a:pPr>
            <a:r>
              <a:rPr lang="en-US" sz="18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и Германии сформировало современные национальные государства в Европе.
</a:t>
            </a:r>
            <a:endParaRPr lang="en-US" sz="395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Наполеона: раздробленность и надежды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Италия и Германия были разделены на множество мелких княжеств. После наполеоновских войн новые идеи национализма начали пробуждать стремление к единству и свободе среди народов.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Италии и Германии в начале XIX 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состояла из таких территорий, как Пьемонт-Сардиния, Венеция, Тоскана и другие. Каждое государство имело свои законы и валюту, что затрудняло объединение и развитие общего рынка.
</a:t>
            </a:r>
            <a:endParaRPr lang="en-US" sz="959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государства: пестрая мозаика
</a:t>
            </a:r>
            <a:endParaRPr lang="en-US" sz="1267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Германии располагались Пруссия, Бавария, Саксония и множество мелких княжеств. Отсутствие единой власти ослабляло обороноспособность и мешало сформировать общую национальную идентичность.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княжества и города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политическое устройство препятствовало экономическому развитию и объединению народов. Независимые государства не могли противостоять внешним угрозам и эффективно сотрудничать друг с другом.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раздробленности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национализма и патриотизма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национальные идеи распространялись через тайные общества, такие как карбонарии, которые боролись за независимость и объединение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студенческие организации, известные как буршеншафты, поддерживали идею единой нации, а литературные кружки формировали национальное сознание через творчество.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символы играли важную роль, объединяя людей вокруг общей истории и культуры, укрепляя чувство национального единства в обеих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2" y="1026125"/>
            <a:ext cx="2009466" cy="2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617" y="1026125"/>
            <a:ext cx="2009466" cy="249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9842" y="1026125"/>
            <a:ext cx="2009466" cy="2497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5067" y="1026125"/>
            <a:ext cx="2009466" cy="2497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личности объединения
</a:t>
            </a:r>
            <a:endParaRPr lang="en-US" sz="2600" dirty="0"/>
          </a:p>
        </p:txBody>
      </p:sp>
      <p:sp>
        <p:nvSpPr>
          <p:cNvPr id="1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39767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Мадзини был лидером движения «Молодая Италия», которое пропагандировало идеи национального освобождения и независимости от иностранных властей.
</a:t>
            </a:r>
            <a:endParaRPr lang="en-US" sz="695" dirty="0"/>
          </a:p>
        </p:txBody>
      </p:sp>
      <p:sp>
        <p:nvSpPr>
          <p:cNvPr id="18" name="Text 3"/>
          <p:cNvSpPr txBox="1"/>
          <p:nvPr/>
        </p:nvSpPr>
        <p:spPr>
          <a:xfrm>
            <a:off x="397676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Мадзини — вдохновитель единства
</a:t>
            </a:r>
            <a:endParaRPr lang="en-US" sz="760" dirty="0"/>
          </a:p>
        </p:txBody>
      </p:sp>
      <p:sp>
        <p:nvSpPr>
          <p:cNvPr id="19" name="Text 4"/>
          <p:cNvSpPr txBox="1"/>
          <p:nvPr/>
        </p:nvSpPr>
        <p:spPr>
          <a:xfrm>
            <a:off x="2602900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Пьемонт-Сардинии, Кавур умело строил союзы и проводил реформы, чтобы укрепить позиции Италии в борьбе за объединение.
</a:t>
            </a:r>
            <a:endParaRPr lang="en-US" sz="751" dirty="0"/>
          </a:p>
        </p:txBody>
      </p:sp>
      <p:sp>
        <p:nvSpPr>
          <p:cNvPr id="20" name="Text 5"/>
          <p:cNvSpPr txBox="1"/>
          <p:nvPr/>
        </p:nvSpPr>
        <p:spPr>
          <a:xfrm>
            <a:off x="260290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 — мастер дипломатии
</a:t>
            </a:r>
            <a:endParaRPr lang="en-US" sz="760" dirty="0"/>
          </a:p>
        </p:txBody>
      </p:sp>
      <p:sp>
        <p:nvSpPr>
          <p:cNvPr id="21" name="Text 6"/>
          <p:cNvSpPr txBox="1"/>
          <p:nvPr/>
        </p:nvSpPr>
        <p:spPr>
          <a:xfrm>
            <a:off x="480812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Гарибальди возглавил поход «Тысячи» добровольцев, благодаря которому были освобождены многие южные регионы Италии и продвинут процесс объединения.
</a:t>
            </a:r>
            <a:endParaRPr lang="en-US" sz="695" dirty="0"/>
          </a:p>
        </p:txBody>
      </p:sp>
      <p:sp>
        <p:nvSpPr>
          <p:cNvPr id="22" name="Text 7"/>
          <p:cNvSpPr txBox="1"/>
          <p:nvPr/>
        </p:nvSpPr>
        <p:spPr>
          <a:xfrm>
            <a:off x="4808125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Гарибальди — военный вождь
</a:t>
            </a:r>
            <a:endParaRPr lang="en-US" sz="760" dirty="0"/>
          </a:p>
        </p:txBody>
      </p:sp>
      <p:sp>
        <p:nvSpPr>
          <p:cNvPr id="23" name="Text 8"/>
          <p:cNvSpPr txBox="1"/>
          <p:nvPr/>
        </p:nvSpPr>
        <p:spPr>
          <a:xfrm>
            <a:off x="7013349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Пруссии, Бисмарк использовал дипломатию и военную силу, чтобы объединить немецкие государства под прусским господством.
</a:t>
            </a:r>
            <a:endParaRPr lang="en-US" sz="739" dirty="0"/>
          </a:p>
        </p:txBody>
      </p:sp>
      <p:sp>
        <p:nvSpPr>
          <p:cNvPr id="24" name="Text 9"/>
          <p:cNvSpPr txBox="1"/>
          <p:nvPr/>
        </p:nvSpPr>
        <p:spPr>
          <a:xfrm>
            <a:off x="701335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— архитектор Германии
</a:t>
            </a:r>
            <a:endParaRPr lang="en-US" sz="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объединению Италии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1858 году Камилло Кавур заключил союз с Францией, что стало основой для войны против Австрии в 1859 году и присоединения Ломбардии к Пьемонту.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Францией и война с Австрией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 году Гарибальди и его отряд из тысячи добровольцев освободили Сицилию и Южную Италию, что значительно продвинуло идею национального единства.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'Тысячи' Гарибальди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Виктор Эммануил II был объявлен королём нового Итальянского королевства, ознаменовав важный этап в объединении страны.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Итальянского королевства
</a:t>
            </a:r>
            <a:endParaRPr lang="en-US" sz="12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завершения объединения Италии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1866: Присоединение Венеции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 Австрией Италия получила Венецию, расширив территорию своей новой монархии.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Ватиканом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остался независимым государством, но разногласия с правительством Италии продолжались вплоть до XX 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1861: Создание Итальянского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Объявлено объединённое государство с Виктором Эммануилом II во главе, объединившее большинство регионов на Апеннинах.
</a:t>
            </a:r>
            <a:endParaRPr lang="en-US" sz="1194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1870: Взятие Рима и его статус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войска покинули Рим, город стал частью Италии и будущей столицей объединённого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союз: путь к объединению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борьба за лидерство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и революции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 образовался после Венского конгресса и включал 39 государств. Главными соперниками были Пруссия и Австрия, каждая из которых стремилась усилить своё влияние.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инициировала создание Таможенного союза и проводила реформы, что ускорило экономическую интеграцию. Революция 1848 года и войны за освобождение также повлияли на подъём национального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Бисмарка в объединении Германии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реформировал армию, укрепляя военную силу Пруссии для решения задач объединения.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выстраивал сложные дипломатические союзы и использовал провокации для вовлечения соседей в конфликты в пользу Пруссии.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Бисмарк эффективно сочетал дипломатию и военную мощь, что позволило объединить большинство немецких земель под прусским руководством.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Австро-прусская война 1866 года — ключевые события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Пруссией и Австрией вспыхнул из-за контроля над германскими территориями и союзами, продолжался семь недель.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завершении войны Пруссия создала Северогерманский союз, а Австрия была исключена из германских дел, усилив позиции Пруссии.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сражения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одержала ряд побед, включая битву при Кёниггреце, демонстрируя стратегическое и технологическое преимущество.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и завершение объединения Германии
</a:t>
            </a:r>
            <a:endParaRPr lang="en-US" sz="2509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 испанский престол разожгл Франко-прусскую войну в 1870 году, обострив состязание между Францией и Пруссией, которые стремились укрепить своё влияние в Европе.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быстро мобилизовала армию и достигла решающей победы в битве при Седане, где французская армия была окружена и разгромлена, что значительно подорвало силы Франции.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Наполеона III стал символом поражения Франции, что позволило Пруссии усилить свои позиции и ускорить процесс объединения германских земель под её контролем.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1871 году на фоне победы была провозглашена Германская империя — объединённое национальное государство во главе с Вильгельмом I, что завершило сложный процесс объединения Германии.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 года в Версальском дворце состоялась церемония провозглашения Германской империи, что стало историческим событием объединения множества немецких государств.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империи встал Вильгельм I, король Пруссии. К новому государству вошли 22 монархии, три свободных города и территории Эльзаса и Лотарингии, что резко повысило силу Германии.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Германской империи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объединения Италии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способствовало активному развитию промышленности и строительству железных дорог, что улучшило коммуникации и способствовало экономическому подъёму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внутренних таможенных барьеров и введение единой валюты помогли унифицировать экономическую систему, повысив стабильность и взаимосвязь регионов.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остающиеся социальные проблемы на юге и разрыв в развитии между севером и югом сдерживали полноценное национальное единство и рост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3-я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величине промышленная держава в мире к концу XIX века, продемонстрировавшая впечатляющий экономический рост и военную мощь.
</a:t>
            </a:r>
            <a:endParaRPr lang="en-US" sz="171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Германия стала третьей промышленной сверхдержавой, укрепив свою экономику и армию, что обеспечило ей лидирующие позиции в Европе.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справочник по истории Германии, 2020
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политическую карту Европы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двух стран существенно усилило их политическую мощь, что изменило баланс сил в Европе. Ослабление Австрии и Франции открывало путь к изменению границ и союзов.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Пруссии и Италии
</a:t>
            </a:r>
            <a:endParaRPr lang="en-US" sz="1036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Эльзаса и Лотарингии к Германии и интеграция итальянских территорий значительно преобразовали карту Европы, создавая новые государственные образования и изменяя границы.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 и территорий
</a:t>
            </a:r>
            <a:endParaRPr lang="en-US" sz="1034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Ватикана временно сократились после объединения Италии, что вызвало долгосрочный конфликт с Папой. Этот спор влиял на внутреннюю и международную политику региона.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папской области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после объединения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национального самосознания ощущался в обеих странах, формируя чувство единства и общей идентичности среди населения Италии и Германии.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облегчило перемещение людей и товаров, усиливая экономические связи и ускоряя урбанизацию, особенно в промышленных центрах.
</a:t>
            </a:r>
            <a:endParaRPr lang="en-US" sz="1173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учреждения, в том числе школы и университеты, активно расширялись, способствуя распространению национальных идей и культурного развития.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возрастала: всё больше людей переезжали в города, что меняло социальную структуру и стимулировало формирование новых городских сообществ.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культуры и искусства в объединении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писатель Алессандро Манцони в романе «Обручённые» прославлял патриотизм и единство, укрепляя национальные идеи среди широкой аудитории.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композитор Рихард Вагнер создавал музыкальные произведения, воспевавшие историю и традиции Германии, что способствовало формированию национального самосознания.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играло важную роль в воспитании патриотизма, особенно среди молодёжи, распространяя идеалы национального единства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национальные движения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объединения Италии и Германии вдохновил чешские национальные движения на борьбу за автономию и культурную независимость в составе империй.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национальное движение получило импульс к развитию, стремясь к большей самостоятельности в рамках Австро-Венгерской монархии.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и сербские народы активизировали свои стремления к освобождению и созданию независимых государств, вдохновлённые процессами объединения соседей.
</a:t>
            </a:r>
            <a:endParaRPr lang="en-US" sz="10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86019"/>
            <a:ext cx="4007700" cy="15736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объединения Италии и Германии: таблица сравнений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ключевых событий и последствий объединения двух стран XIX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обеих стран укрепило их политическую и экономическую позицию, способствуя формированию современных национальных государств.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всеобщей истории, 9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двух государств изменило политический ландшафт Европы, стимулировало экономический рост и пробудило национальное сознание, что оказало глубокое влияние на развитие континента в XIX и XX веках.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объединения Италии и Германии для истории Европы
</a:t>
            </a:r>
            <a:endParaRPr lang="en-US" sz="22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2026-05-11T01:47:15Z</dcterms:created>
  <dcterms:modified xsi:type="dcterms:W3CDTF">2026-05-11T01:47:15Z</dcterms:modified>
</cp:coreProperties>
</file>