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image" Target="../media/image-3-8.jpe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572" y="-68580"/>
            <a:ext cx="4570855" cy="5212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планет земной группы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Меркурий, Венера, Земля и Марс: ключевые каменные планеты внутренней Солнечной системы.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1494" y="303610"/>
            <a:ext cx="3384900" cy="3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104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40" y="2212896"/>
            <a:ext cx="3474600" cy="14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«планеты земной группы» выделяет планеты с плотной каменистой структурой. Их исследование с помощью телескопов и космических миссий значительно расширило знания о формировании и эволюции планетных систем.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21500" y="519129"/>
            <a:ext cx="8101200" cy="6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изучения земных планет
</a:t>
            </a:r>
            <a:endParaRPr lang="en-US" sz="2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984" y="1225646"/>
            <a:ext cx="1942505" cy="1957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81074" y="1225646"/>
            <a:ext cx="1942505" cy="1957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0164" y="1225646"/>
            <a:ext cx="1942505" cy="1957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79254" y="1225646"/>
            <a:ext cx="1942505" cy="19578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45827" y="3624755"/>
            <a:ext cx="1714800" cy="7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планета с плотностью 5,43 г/см³, практически без атмосферы и без спутников. Диаметр Меркурия всего 2 440 км, что делает её самой маленькой в группе.
</a:t>
            </a:r>
            <a:endParaRPr lang="en-US" sz="894" dirty="0"/>
          </a:p>
        </p:txBody>
      </p:sp>
      <p:sp>
        <p:nvSpPr>
          <p:cNvPr id="13" name="Text 1"/>
          <p:cNvSpPr txBox="1"/>
          <p:nvPr/>
        </p:nvSpPr>
        <p:spPr>
          <a:xfrm>
            <a:off x="645827" y="3225099"/>
            <a:ext cx="17148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Меркурий – компактный металлосиликатный мир
</a:t>
            </a:r>
            <a:endParaRPr lang="en-US" sz="1171" dirty="0"/>
          </a:p>
        </p:txBody>
      </p:sp>
      <p:sp>
        <p:nvSpPr>
          <p:cNvPr id="14" name="Text 2"/>
          <p:cNvSpPr txBox="1"/>
          <p:nvPr/>
        </p:nvSpPr>
        <p:spPr>
          <a:xfrm>
            <a:off x="2694917" y="3624755"/>
            <a:ext cx="1714800" cy="7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Планета сопоставимых размеров с Землёй, но окружена плотнейшей CO₂-атмосферой и облаками серной кислоты. Атмосферное давление у поверхности в 92 раза превышает земное.
</a:t>
            </a:r>
            <a:endParaRPr lang="en-US" sz="894" dirty="0"/>
          </a:p>
        </p:txBody>
      </p:sp>
      <p:sp>
        <p:nvSpPr>
          <p:cNvPr id="15" name="Text 3"/>
          <p:cNvSpPr txBox="1"/>
          <p:nvPr/>
        </p:nvSpPr>
        <p:spPr>
          <a:xfrm>
            <a:off x="2694917" y="3225099"/>
            <a:ext cx="17148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Венера — «сестра» Земли с экстремальным климатом
</a:t>
            </a:r>
            <a:endParaRPr lang="en-US" sz="1045" dirty="0"/>
          </a:p>
        </p:txBody>
      </p:sp>
      <p:sp>
        <p:nvSpPr>
          <p:cNvPr id="16" name="Text 4"/>
          <p:cNvSpPr txBox="1"/>
          <p:nvPr/>
        </p:nvSpPr>
        <p:spPr>
          <a:xfrm>
            <a:off x="4744007" y="3624755"/>
            <a:ext cx="1714800" cy="7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Обладает активной геологией, стабильной азотно-кислородной атмосферой и жидкой водой. Имеет один крупный спутник — Луну, влияющий на приливы и экосистему.
</a:t>
            </a:r>
            <a:endParaRPr lang="en-US" sz="894" dirty="0"/>
          </a:p>
        </p:txBody>
      </p:sp>
      <p:sp>
        <p:nvSpPr>
          <p:cNvPr id="17" name="Text 5"/>
          <p:cNvSpPr txBox="1"/>
          <p:nvPr/>
        </p:nvSpPr>
        <p:spPr>
          <a:xfrm>
            <a:off x="4744007" y="3225099"/>
            <a:ext cx="17148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— уникальная планета с живой биосферой
</a:t>
            </a:r>
            <a:endParaRPr lang="en-US" sz="1022" dirty="0"/>
          </a:p>
        </p:txBody>
      </p:sp>
      <p:sp>
        <p:nvSpPr>
          <p:cNvPr id="18" name="Text 6"/>
          <p:cNvSpPr txBox="1"/>
          <p:nvPr/>
        </p:nvSpPr>
        <p:spPr>
          <a:xfrm>
            <a:off x="6793135" y="3624755"/>
            <a:ext cx="1714800" cy="7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холодный и маломассивный, с атмосферой из углекислого газа и полярными ледяными шапками. Сейсмические и марсоходные данные свидетельствуют о сложной геологии.
</a:t>
            </a:r>
            <a:endParaRPr lang="en-US" sz="894" dirty="0"/>
          </a:p>
        </p:txBody>
      </p:sp>
      <p:sp>
        <p:nvSpPr>
          <p:cNvPr id="19" name="Text 7"/>
          <p:cNvSpPr txBox="1"/>
          <p:nvPr/>
        </p:nvSpPr>
        <p:spPr>
          <a:xfrm>
            <a:off x="6793135" y="3225099"/>
            <a:ext cx="17148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Марс — красная планета с тонкой атмосферой и следами воды
</a:t>
            </a:r>
            <a:endParaRPr lang="en-US" sz="868" dirty="0"/>
          </a:p>
        </p:txBody>
      </p:sp>
      <p:sp>
        <p:nvSpPr>
          <p:cNvPr id="20" name="Text 8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21" name="Text 9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Характеристики каждой планеты земной группы
</a:t>
            </a:r>
            <a:endParaRPr lang="en-US" sz="2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7610" y="1647777"/>
            <a:ext cx="4187717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массы, радиуса, плотности и спутников планет земной группы.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масса и плотность у Земли; Марс и Меркурий — меньшие по параметрам, спутников мало или нет.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NASA, 2023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параметры планет земной группы
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земные планеты имеют слоистую структуру: металлическое ядро, окружаемое мантийной оболочкой из силикатов, покрытой тонкой твёрдой корой.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Геофизические сведения, полученные с помощью космических миссий, подтверждают общую дифференциацию вещества и вариации геологических процессов.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Земли наружное ядро жидкое, что генерирует магнитное поле, а ядро Марса, по данным, частично затвердевшее, с более слабым полем.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строение планет земной группы
</a:t>
            </a:r>
            <a:endParaRPr lang="en-US" sz="2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984" y="1225646"/>
            <a:ext cx="1942505" cy="1957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81074" y="1225646"/>
            <a:ext cx="1942505" cy="1957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0164" y="1225646"/>
            <a:ext cx="1942505" cy="1957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79254" y="1225646"/>
            <a:ext cx="1942505" cy="1957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1236" y="3662855"/>
            <a:ext cx="1944000" cy="7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малой массы и близости к Солнцу атмосфера отсутствует, вместо неё лёгкая экзосфера с атомами, выбиваемыми солнечным ветром, что делает поверхность уязвимой.
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521494" y="3255579"/>
            <a:ext cx="19536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Меркурий — практически без атмосферы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2580326" y="3662855"/>
            <a:ext cx="1944000" cy="7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Состоящая преимущественно из CO₂ с давлением около 92 атмосфер и температурой до +465°C, атмосфера создаёт экстремальные условия и густые облака серной кислоты.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580326" y="3255579"/>
            <a:ext cx="19440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Венера — плотная атмосфера с мощным парниковым эффектом
</a:t>
            </a:r>
            <a:endParaRPr lang="en-US" sz="1009" dirty="0"/>
          </a:p>
        </p:txBody>
      </p:sp>
      <p:sp>
        <p:nvSpPr>
          <p:cNvPr id="13" name="Text 4"/>
          <p:cNvSpPr txBox="1"/>
          <p:nvPr/>
        </p:nvSpPr>
        <p:spPr>
          <a:xfrm>
            <a:off x="4629414" y="3662855"/>
            <a:ext cx="1944000" cy="7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состоит из 78% азота и 21% кислорода, при умеренном давлении и температуре, подходящей для жизни, с динамическими климатическими системами и водным циклом.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4629415" y="3255579"/>
            <a:ext cx="19440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— сбалансированная азотно-кислородная атмосфера
</a:t>
            </a:r>
            <a:endParaRPr lang="en-US" sz="1025" dirty="0"/>
          </a:p>
        </p:txBody>
      </p:sp>
      <p:sp>
        <p:nvSpPr>
          <p:cNvPr id="15" name="Text 6"/>
          <p:cNvSpPr txBox="1"/>
          <p:nvPr/>
        </p:nvSpPr>
        <p:spPr>
          <a:xfrm>
            <a:off x="6678501" y="3662855"/>
            <a:ext cx="1944000" cy="7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Атмосферное давление составляет около 0,006 земного, с большими суточными перепадами температуры, что влияет на погодные условия и пылевые бури на планете.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6678502" y="3255579"/>
            <a:ext cx="19440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Марс — тонкая и холодная CO₂-атмосфера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7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Атмосферы планет земной группы: различия и особенности
</a:t>
            </a:r>
            <a:endParaRPr lang="en-US" sz="227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Орбитальные характеристики планет земной группы
</a:t>
            </a:r>
            <a:endParaRPr lang="en-US" sz="2597" dirty="0"/>
          </a:p>
        </p:txBody>
      </p:sp>
      <p:sp>
        <p:nvSpPr>
          <p:cNvPr id="10" name="Text 1"/>
          <p:cNvSpPr txBox="1"/>
          <p:nvPr/>
        </p:nvSpPr>
        <p:spPr>
          <a:xfrm>
            <a:off x="1332731" y="3205022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Меркурий — 0,39 а.е.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Ближайшая к Солнцу планета с коротким годом — 88 земных суток, прецессия её орбиты медленная и стабильная.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2696485" y="1468819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Венера — 0,72 а.е.
</a:t>
            </a:r>
            <a:pPr algn="ctr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Орбита почти круглая, период обращения вокруг Солнца составляет 225 дней. Венера демонстрирует уникальное вращение вокруг своей оси.
</a:t>
            </a:r>
            <a:endParaRPr lang="en-US" sz="1348" dirty="0"/>
          </a:p>
        </p:txBody>
      </p:sp>
      <p:sp>
        <p:nvSpPr>
          <p:cNvPr id="12" name="Text 3"/>
          <p:cNvSpPr txBox="1"/>
          <p:nvPr/>
        </p:nvSpPr>
        <p:spPr>
          <a:xfrm>
            <a:off x="4060237" y="3205022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— 1 а.е.
</a:t>
            </a:r>
            <a:pPr algn="ctr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 дом круговой орбиты длиной в 365,25 суток с устойчивой климатической системой и минимальными орбитальными изменениям.
</a:t>
            </a:r>
            <a:endParaRPr lang="en-US" sz="1348" dirty="0"/>
          </a:p>
        </p:txBody>
      </p:sp>
      <p:sp>
        <p:nvSpPr>
          <p:cNvPr id="13" name="Text 4"/>
          <p:cNvSpPr txBox="1"/>
          <p:nvPr/>
        </p:nvSpPr>
        <p:spPr>
          <a:xfrm>
            <a:off x="5423991" y="1468819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Марс — 1,52 а.е.
</a:t>
            </a:r>
            <a:pPr algn="ctr" indent="0" marL="0">
              <a:lnSpc>
                <a:spcPct val="100000"/>
              </a:lnSpc>
              <a:buNone/>
            </a:pPr>
            <a:r>
              <a:rPr lang="en-US" sz="713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Планета с годом продолжительностью 687 суток и стабильной, но слегка эллиптической орбитой, что отражается на климатических циклах.
</a:t>
            </a:r>
            <a:endParaRPr lang="en-US" sz="1247" dirty="0"/>
          </a:p>
        </p:txBody>
      </p:sp>
      <p:sp>
        <p:nvSpPr>
          <p:cNvPr id="14" name="Text 5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10717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1755" y="1226859"/>
            <a:ext cx="2559300" cy="19244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82905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Меркурий пережил интенсивное бомбардирование в прошлом, результатом которого стала поверхность с множеством кратеров различного масштаба, видимых на фотографиях с MESSENGER.
</a:t>
            </a:r>
            <a:endParaRPr lang="en-US" sz="1014" dirty="0"/>
          </a:p>
        </p:txBody>
      </p:sp>
      <p:sp>
        <p:nvSpPr>
          <p:cNvPr id="9" name="Text 1"/>
          <p:cNvSpPr txBox="1"/>
          <p:nvPr/>
        </p:nvSpPr>
        <p:spPr>
          <a:xfrm>
            <a:off x="2082905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Поверхность, покрытая кратерами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46529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колеблется от −173°C ночью до +427°C днём из-за отсутствия атмосферы и близости к Солнцу. Сутки длятся свыше 176 земных суток, затрудняя изучение климатических условий.
</a:t>
            </a:r>
            <a:endParaRPr lang="en-US" sz="1048" dirty="0"/>
          </a:p>
        </p:txBody>
      </p:sp>
      <p:sp>
        <p:nvSpPr>
          <p:cNvPr id="11" name="Text 3"/>
          <p:cNvSpPr txBox="1"/>
          <p:nvPr/>
        </p:nvSpPr>
        <p:spPr>
          <a:xfrm>
            <a:off x="4846529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Экстремальные температурные перепады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Меркурий: суровые условия и поверхность
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10717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1755" y="1226859"/>
            <a:ext cx="2559300" cy="19244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910717" y="3624755"/>
            <a:ext cx="25488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Венера окружена плотной атмосферой, состоящей почти целиком из CO₂, с давлением в 92 раза превышающим земное, создавая условия для мощного парникового эффекта.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1910717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Густая атмосфера и давление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671756" y="3624755"/>
            <a:ext cx="25488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Инфракрасные карты показывают активные вулканические зоны, что свидетельствует о продолжающейся геологической активности и формировании поверхности под толстым слоем облаков.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671756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Вулканическая активность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Венера: жаркий климат и загадки планеты
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Земля: уникальные условия для жизни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32185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Единственная планета с устойчивой жидкой водой на поверхности, создающей благоприятные условия для разнообразных экосистем и биосферы.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044439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Земли сбалансирована из азота и кислорода, поддерживает стабильный дыхательный режим и регуляцию климата через водный цикл.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2185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Ярко выраженное магнитное поле защищает планету от солнечной радиации и космических лучей, сохраняя пригодность для жизни.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44439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одного крупного спутника — Луны — влияет на приливные силы и стабильность оси вращения, что важно для климата и эволюции жизни.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236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0590" y="1226321"/>
            <a:ext cx="2567400" cy="19255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92274" y="1226859"/>
            <a:ext cx="2559300" cy="192447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03424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Марсианская атмосфера преимущественно состоит из углекислого газа с давлением около 6 мбар. На полюсах расположены ледяные шапки, представляющие собой замёрзшую воду и диоксид углерода.
</a:t>
            </a:r>
            <a:endParaRPr lang="en-US" sz="954" dirty="0"/>
          </a:p>
        </p:txBody>
      </p:sp>
      <p:sp>
        <p:nvSpPr>
          <p:cNvPr id="11" name="Text 1"/>
          <p:cNvSpPr txBox="1"/>
          <p:nvPr/>
        </p:nvSpPr>
        <p:spPr>
          <a:xfrm>
            <a:off x="703424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и полярные ледяные шапки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6230671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Марс подробно изучали аппараты Viking, Pathfinder, Opportunity, Curiosity и Perseverance. Они передали снимки каньона Маринер и показали разнообразие ландшафтов и следы прошлой воды.
</a:t>
            </a:r>
            <a:endParaRPr lang="en-US" sz="996" dirty="0"/>
          </a:p>
        </p:txBody>
      </p:sp>
      <p:sp>
        <p:nvSpPr>
          <p:cNvPr id="13" name="Text 3"/>
          <p:cNvSpPr txBox="1"/>
          <p:nvPr/>
        </p:nvSpPr>
        <p:spPr>
          <a:xfrm>
            <a:off x="6230671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при помощи марсоходов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467047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на поверхности колеблется от –153°C до +20°C. Часто происходят масштабные пылевые бури, охватывающие значительные территории планеты и влияющие на видимость.
</a:t>
            </a:r>
            <a:endParaRPr lang="en-US" sz="1056" dirty="0"/>
          </a:p>
        </p:txBody>
      </p:sp>
      <p:sp>
        <p:nvSpPr>
          <p:cNvPr id="15" name="Text 5"/>
          <p:cNvSpPr txBox="1"/>
          <p:nvPr/>
        </p:nvSpPr>
        <p:spPr>
          <a:xfrm>
            <a:off x="3467047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условия и пылевые бури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Марс: климат, поверхность и исследования
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1738493"/>
            <a:ext cx="4356600" cy="21462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03169" y="4157513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астрономический союз и NASA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5234903" y="1784774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Представлена таблица с основными параметрами атмосферы, средней температурой и давлением для каждой планеты земной группы.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34903" y="2872070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Венера характеризуется самым плотным и горячим климатом, Земля — единственная с комфортными для жизни условиями. Меркурий и Марс имеют экстремальные параметры.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1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атмосферы и климата планет земной группы
</a:t>
            </a:r>
            <a:endParaRPr lang="en-US" sz="241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хорошо видны экстремальные температуры Меркурия и Венеры, а также сравнительно умеренный климат Земли и холодный Марс.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подчёркивают жёсткость условий на соседних планетах и уникальность устойчивых температурных режимов Земли.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NASA, ESA, данные по климата на 2023 год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Температурные диапазоны планет земной группы
</a:t>
            </a:r>
            <a:endParaRPr lang="en-US" sz="2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обладает единственным крупным спутником — Луной диаметром 3475 км, влияющей на приливные процессы и обладающей выраженной геологической дифференциацией.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Меркурий и Венера не имеют естественных спутников, что связано с их близостью к Солнцу и возможными динамическими причинами.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Марс имеет два небольших спутника — Фобос и Деймос, вероятно, захваченные астероиды с неправильной формой и слабым гравитационным воздействием.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планет земной группы
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236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50590" y="1226321"/>
            <a:ext cx="2567400" cy="192555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2274" y="1226859"/>
            <a:ext cx="2559300" cy="19244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1236" y="3662855"/>
            <a:ext cx="25593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Поверхность Меркурия покрыта множеством ударных кратеров, как и лунная, что свидетельствует о долгой истории метеоритных воздействий без существенной геологической активности.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31236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Кратерные ландшафты Меркурия и Луны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050588" y="3662855"/>
            <a:ext cx="25593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Марс славится Олимпом — самым высоким вулканом Солнечной системы высотой 26 км, а также системой вулканов Тарсис, формирующих значительную часть марсианского рельефа.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050590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Гиганты вулканов Марса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292274" y="3662855"/>
            <a:ext cx="25593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Венере находятся крупнейшие вулканы, включая гору Максвелла. Её поверхность представлена обширными лавовыми равнинами, образованными в результате длительного вулканизма.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292275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Вулканы и лавовые равнины Венеры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8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Поверхностные структуры: кратеры, вулканы, равнины
</a:t>
            </a:r>
            <a:endParaRPr lang="en-US" sz="248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2185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Жидкая вода существовала практически исключительно на Земле, где сформировалась обширная гидросфера, обеспечивающая жизнь и климатическую стабильность.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246817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Венера утратила воду из-за сильного парникового эффекта и распада молекул под действием солнечного излучения, а следы водяных компонентов обнаружены в виде гидратированных минералов.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289501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Марсе обнаружены ледяные шапки и временные водные потоки, что подтверждает гипотезы о прошлом наличии океанов и возможности древней гидросферы.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на планетах земной группы
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последовательного развития на основе современных исследований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9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формирования и эволюции планет земной группы
</a:t>
            </a:r>
            <a:endParaRPr lang="en-US" sz="239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строения и атмосфер земных планет позволяет выявлять основные закономерности формирования и утраты атмосферных оболочек в ранние эпохи.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орбитальных параметров способствует моделированию эволюции как Солнечной системы, так и планетарных систем вне её.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климатических и геологических особенностей помогает понять процессы парникового эффекта и условия, благоприятные для возникновения жизни.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7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земных планет для теории Солнечной системы
</a:t>
            </a:r>
            <a:endParaRPr lang="en-US" sz="237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2185" y="1753568"/>
            <a:ext cx="2694900" cy="16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достижения космических миссий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6611211" y="519113"/>
            <a:ext cx="2387400" cy="27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1974–1975 — Mariner 10 и первичный обзор Меркурия
</a:t>
            </a:r>
            <a:endParaRPr lang="en-US" sz="1099" dirty="0"/>
          </a:p>
        </p:txBody>
      </p:sp>
      <p:sp>
        <p:nvSpPr>
          <p:cNvPr id="11" name="Text 2"/>
          <p:cNvSpPr txBox="1"/>
          <p:nvPr/>
        </p:nvSpPr>
        <p:spPr>
          <a:xfrm>
            <a:off x="6611211" y="887444"/>
            <a:ext cx="2387400" cy="6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детальные снимки поверхности Меркурия, выявление большого числа кратеров и магнитного поля.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658651" y="1474922"/>
            <a:ext cx="2387400" cy="27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1970–1980 — Советские аппараты «Венера»
</a:t>
            </a:r>
            <a:endParaRPr lang="en-US" sz="1099" dirty="0"/>
          </a:p>
        </p:txBody>
      </p:sp>
      <p:sp>
        <p:nvSpPr>
          <p:cNvPr id="13" name="Text 4"/>
          <p:cNvSpPr txBox="1"/>
          <p:nvPr/>
        </p:nvSpPr>
        <p:spPr>
          <a:xfrm>
            <a:off x="3658651" y="1843253"/>
            <a:ext cx="2387400" cy="6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Серия успешных посадок и изучений атмосферы Венеры, получение данных о её составе и условиях на поверхности.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611211" y="2435017"/>
            <a:ext cx="2387400" cy="27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2004–2018 — Миссии на Марс (Spirit, Opportunity, Curiosity)
</a:t>
            </a:r>
            <a:endParaRPr lang="en-US" sz="1099" dirty="0"/>
          </a:p>
        </p:txBody>
      </p:sp>
      <p:sp>
        <p:nvSpPr>
          <p:cNvPr id="15" name="Text 6"/>
          <p:cNvSpPr txBox="1"/>
          <p:nvPr/>
        </p:nvSpPr>
        <p:spPr>
          <a:xfrm>
            <a:off x="6611211" y="2803348"/>
            <a:ext cx="2387400" cy="6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марсианской поверхности, поиск следов воды и изучение геологической истории.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3658651" y="3395114"/>
            <a:ext cx="2387400" cy="27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2011–настоящее время — Perseverance и ExoMars
</a:t>
            </a:r>
            <a:endParaRPr lang="en-US" sz="1099" dirty="0"/>
          </a:p>
        </p:txBody>
      </p:sp>
      <p:sp>
        <p:nvSpPr>
          <p:cNvPr id="17" name="Text 8"/>
          <p:cNvSpPr txBox="1"/>
          <p:nvPr/>
        </p:nvSpPr>
        <p:spPr>
          <a:xfrm>
            <a:off x="3658651" y="3763444"/>
            <a:ext cx="2387400" cy="6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Продолжение изучения марсианской геологии и поиск признаков микроорганизмов, углублённый анализ атмосферы и климата.
</a:t>
            </a:r>
            <a:endParaRPr lang="en-US" sz="1090" dirty="0"/>
          </a:p>
        </p:txBody>
      </p:sp>
      <p:sp>
        <p:nvSpPr>
          <p:cNvPr id="18" name="Text 9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2186" y="2128156"/>
            <a:ext cx="64797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Перспективы исследования и значение планет земной группы
</a:t>
            </a:r>
            <a:endParaRPr lang="en-US" sz="2609" dirty="0"/>
          </a:p>
        </p:txBody>
      </p:sp>
      <p:sp>
        <p:nvSpPr>
          <p:cNvPr id="5" name="Text 1"/>
          <p:cNvSpPr txBox="1"/>
          <p:nvPr/>
        </p:nvSpPr>
        <p:spPr>
          <a:xfrm>
            <a:off x="1481270" y="2864575"/>
            <a:ext cx="61728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9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земных планет остаётся ключевым для понимания планетарной эволюции, поиска жизни и прогнозирования климатических изменений на Земле. Эти знания направляют развитие будущих космических миссий.
</a:t>
            </a:r>
            <a:endParaRPr lang="en-US" sz="1399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2026-05-07T23:36:07Z</dcterms:created>
  <dcterms:modified xsi:type="dcterms:W3CDTF">2026-05-07T23:36:07Z</dcterms:modified>
</cp:coreProperties>
</file>