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jpeg"/><Relationship Id="rId2" Type="http://schemas.openxmlformats.org/officeDocument/2006/relationships/image" Target="../media/image-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image" Target="../media/image-7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jpeg"/><Relationship Id="rId3" Type="http://schemas.openxmlformats.org/officeDocument/2006/relationships/image" Target="../media/image-9-3.jpeg"/><Relationship Id="rId4" Type="http://schemas.openxmlformats.org/officeDocument/2006/relationships/image" Target="../media/image-9-4.jpe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jpeg"/><Relationship Id="rId4" Type="http://schemas.openxmlformats.org/officeDocument/2006/relationships/image" Target="../media/image-12-4.jpe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image" Target="../media/image-14-5.png"/><Relationship Id="rId6" Type="http://schemas.openxmlformats.org/officeDocument/2006/relationships/image" Target="../media/image-1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jpe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jpeg"/><Relationship Id="rId4" Type="http://schemas.openxmlformats.org/officeDocument/2006/relationships/image" Target="../media/image-17-4.jpe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jpe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82600" y="90464"/>
            <a:ext cx="8980800" cy="257847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88791" y="3032379"/>
            <a:ext cx="8940600" cy="98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3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Сошлись два друга — мороз и вьюга
</a:t>
            </a:r>
            <a:endParaRPr lang="en-US" sz="3600" dirty="0"/>
          </a:p>
        </p:txBody>
      </p:sp>
      <p:sp>
        <p:nvSpPr>
          <p:cNvPr id="7" name="Text 1"/>
          <p:cNvSpPr txBox="1"/>
          <p:nvPr/>
        </p:nvSpPr>
        <p:spPr>
          <a:xfrm>
            <a:off x="215966" y="4378800"/>
            <a:ext cx="3116100" cy="61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Зимние слова, которые оживляют русскую речь
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88941" y="2724267"/>
            <a:ext cx="20466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37500" y="996604"/>
            <a:ext cx="4155000" cy="39642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зима говорит с нами через слова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241825" y="1861250"/>
            <a:ext cx="4155000" cy="2320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Мороз и вьюга помогают увидеть, как русский язык делает природу живой и яркой. На их примере легко заметить образные слова, сравнения и олицетворение — прямо на знакомой зимней картине.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622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8632" y="2126472"/>
            <a:ext cx="231000" cy="264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395100" y="2132538"/>
            <a:ext cx="251569" cy="25156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6552268" y="2126473"/>
            <a:ext cx="230737" cy="2637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означает слово «мороз»
</a:t>
            </a:r>
            <a:endParaRPr lang="en-US" sz="2800" dirty="0"/>
          </a:p>
        </p:txBody>
      </p:sp>
      <p:sp>
        <p:nvSpPr>
          <p:cNvPr id="7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622" dirty="0"/>
          </a:p>
        </p:txBody>
      </p:sp>
      <p:sp>
        <p:nvSpPr>
          <p:cNvPr id="8" name="Text 2"/>
          <p:cNvSpPr txBox="1"/>
          <p:nvPr/>
        </p:nvSpPr>
        <p:spPr>
          <a:xfrm>
            <a:off x="248348" y="2677125"/>
            <a:ext cx="2353726" cy="205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Сильный зимний холод
</a:t>
            </a:r>
            <a:pPr algn="l" indent="0" marL="0">
              <a:lnSpc>
                <a:spcPct val="115000"/>
              </a:lnSpc>
              <a:buNone/>
            </a:pPr>
            <a:r>
              <a:rPr lang="en-US" sz="4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Мороз — это крепкий холод, который особенно чувствуется зимой. Он делает воздух прозрачным и бодрым, а на улице сразу хочется двигаться быстрее и теплее одеваться.
</a:t>
            </a:r>
            <a:endParaRPr lang="en-US" sz="1121" dirty="0"/>
          </a:p>
        </p:txBody>
      </p:sp>
      <p:sp>
        <p:nvSpPr>
          <p:cNvPr id="9" name="Text 3"/>
          <p:cNvSpPr txBox="1"/>
          <p:nvPr/>
        </p:nvSpPr>
        <p:spPr>
          <a:xfrm>
            <a:off x="3395100" y="2677125"/>
            <a:ext cx="2353726" cy="205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Лёд и узоры
</a:t>
            </a:r>
            <a:pPr algn="l" indent="0" marL="0">
              <a:lnSpc>
                <a:spcPct val="115000"/>
              </a:lnSpc>
              <a:buNone/>
            </a:pPr>
            <a:r>
              <a:rPr lang="en-US" sz="4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стоит мороз, вода замерзает, а на окнах появляются красивые узоры. Снег под ногами становится сухим и звонко скрипит, словно отвечает на каждый шаг.
</a:t>
            </a:r>
            <a:endParaRPr lang="en-US" sz="1121" dirty="0"/>
          </a:p>
        </p:txBody>
      </p:sp>
      <p:sp>
        <p:nvSpPr>
          <p:cNvPr id="10" name="Text 4"/>
          <p:cNvSpPr txBox="1"/>
          <p:nvPr/>
        </p:nvSpPr>
        <p:spPr>
          <a:xfrm>
            <a:off x="6541852" y="2677125"/>
            <a:ext cx="2353726" cy="205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Строгий зимний герой
</a:t>
            </a:r>
            <a:pPr algn="l" indent="0" marL="0">
              <a:lnSpc>
                <a:spcPct val="115000"/>
              </a:lnSpc>
              <a:buNone/>
            </a:pPr>
            <a:r>
              <a:rPr lang="en-US" sz="4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детских текстах мороз часто выглядит как важный и строгий персонаж. Он словно следит за зимой, приносит тишину и помогает представить холодную, ясную картину.
</a:t>
            </a:r>
            <a:endParaRPr lang="en-US" sz="1121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37500" y="996604"/>
            <a:ext cx="4155000" cy="39642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Откуда берётся белая спираль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286900" y="1424087"/>
            <a:ext cx="3872400" cy="12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Снег и ветер вместе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Вьюга начинается, когда сильный ветер поднимает снег и несёт его над землёй. Снежные вихри крутятся, летят и будто не хотят останавливаться. Из-за этого погода становится шумной и беспокойной.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286900" y="3271624"/>
            <a:ext cx="3872400" cy="126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видит человек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вьюги трудно хорошо видеть дорогу и дома. Тропинки заметает, а всё вокруг кажется белым и движущимся. На картинке вьюга похожа на большую закрученную спираль из снега.
</a:t>
            </a:r>
            <a:endParaRPr lang="en-US" sz="13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1245402"/>
            <a:ext cx="2655300" cy="35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Оба явления связаны с зимой, поэтому в природе и в сказках они часто появляются вместе. Мороз приносит крепкий холод, а вьюга поднимает снег и делает воздух подвижным.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244350" y="1245402"/>
            <a:ext cx="2655300" cy="35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мороз и вьюга встречаются рядом, зимняя картина становится особенно выразительной. Один создаёт тишину и звонкий снег, другая — шум, кружение и заметённые дорожки.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6218700" y="1245402"/>
            <a:ext cx="2655300" cy="35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стихах такое соседство помогает сразу почувствовать настроение зимы. Речь звучит ярче, потому что холод и движение показываются как части одной большой зимней истории.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мороз и вьюга оказываются рядом
</a:t>
            </a:r>
            <a:endParaRPr lang="en-US" sz="2800" dirty="0"/>
          </a:p>
        </p:txBody>
      </p:sp>
      <p:sp>
        <p:nvSpPr>
          <p:cNvPr id="8" name="Text 4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622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37500" y="996604"/>
            <a:ext cx="4155000" cy="39642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Зимние признаки в природе и вокруг человека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543650" y="2083448"/>
            <a:ext cx="3845400" cy="9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мороза на деревьях, крышах и стёклах появляется иней. Снег под ногами становится твёрдым, а воздух — прозрачным и свежим. Всё вокруг будто замедляется и замирает.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622" dirty="0"/>
          </a:p>
        </p:txBody>
      </p:sp>
      <p:sp>
        <p:nvSpPr>
          <p:cNvPr id="8" name="Text 3"/>
          <p:cNvSpPr txBox="1"/>
          <p:nvPr/>
        </p:nvSpPr>
        <p:spPr>
          <a:xfrm>
            <a:off x="543650" y="3257323"/>
            <a:ext cx="3845400" cy="9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вьюги на дорожках лежат высокие сугробы, а снег становится рыхлым и мягким. Люди надевают шапки, варежки, шарфы, пуховики и сапоги, потому что зима любит проверять на прочность.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4689" y="1319048"/>
            <a:ext cx="216825" cy="2478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019128" y="1325925"/>
            <a:ext cx="234000" cy="2340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216101" y="3337902"/>
            <a:ext cx="234000" cy="1872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019127" y="3314499"/>
            <a:ext cx="234000" cy="2340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звуки у зимы
</a:t>
            </a:r>
            <a:endParaRPr lang="en-US" sz="2800" dirty="0"/>
          </a:p>
        </p:txBody>
      </p:sp>
      <p:sp>
        <p:nvSpPr>
          <p:cNvPr id="12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622" dirty="0"/>
          </a:p>
        </p:txBody>
      </p:sp>
      <p:sp>
        <p:nvSpPr>
          <p:cNvPr id="13" name="Text 2"/>
          <p:cNvSpPr txBox="1"/>
          <p:nvPr/>
        </p:nvSpPr>
        <p:spPr>
          <a:xfrm>
            <a:off x="611600" y="1319038"/>
            <a:ext cx="3000900" cy="12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Хруст снега
</a:t>
            </a:r>
            <a:pPr algn="l" indent="0" marL="0">
              <a:lnSpc>
                <a:spcPct val="115000"/>
              </a:lnSpc>
              <a:buNone/>
            </a:pPr>
            <a:r>
              <a:rPr lang="en-US" sz="4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 морозом снег становится сухим и твёрдым, поэтому каждый шаг слышится громко и чётко. Этот хруст сразу напоминает, что зима стоит уверенно и серьёзно.
</a:t>
            </a:r>
            <a:endParaRPr lang="en-US" sz="1173" dirty="0"/>
          </a:p>
        </p:txBody>
      </p:sp>
      <p:sp>
        <p:nvSpPr>
          <p:cNvPr id="14" name="Text 3"/>
          <p:cNvSpPr txBox="1"/>
          <p:nvPr/>
        </p:nvSpPr>
        <p:spPr>
          <a:xfrm>
            <a:off x="4414613" y="1319025"/>
            <a:ext cx="3000900" cy="12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Свист ветра
</a:t>
            </a:r>
            <a:pPr algn="l" indent="0" marL="0">
              <a:lnSpc>
                <a:spcPct val="115000"/>
              </a:lnSpc>
              <a:buNone/>
            </a:pPr>
            <a:r>
              <a:rPr lang="en-US" sz="4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поднимается ветер, в воздухе появляется свист. Он делает зимний день резче и сильнее, словно сама погода разговаривает быстрыми и холодными звуками.
</a:t>
            </a:r>
            <a:endParaRPr lang="en-US" sz="1173" dirty="0"/>
          </a:p>
        </p:txBody>
      </p:sp>
      <p:sp>
        <p:nvSpPr>
          <p:cNvPr id="15" name="Text 4"/>
          <p:cNvSpPr txBox="1"/>
          <p:nvPr/>
        </p:nvSpPr>
        <p:spPr>
          <a:xfrm>
            <a:off x="611600" y="3307612"/>
            <a:ext cx="3000900" cy="12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Шорох метели
</a:t>
            </a:r>
            <a:pPr algn="l" indent="0" marL="0">
              <a:lnSpc>
                <a:spcPct val="115000"/>
              </a:lnSpc>
              <a:buNone/>
            </a:pPr>
            <a:r>
              <a:rPr lang="en-US" sz="4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время метели слышится шуршание и мягкий шум. Снег движется по земле, и кажется, будто белая пелена тихо скользит по двору и дорожкам.
</a:t>
            </a:r>
            <a:endParaRPr lang="en-US" sz="1173" dirty="0"/>
          </a:p>
        </p:txBody>
      </p:sp>
      <p:sp>
        <p:nvSpPr>
          <p:cNvPr id="16" name="Text 5"/>
          <p:cNvSpPr txBox="1"/>
          <p:nvPr/>
        </p:nvSpPr>
        <p:spPr>
          <a:xfrm>
            <a:off x="4414613" y="3307600"/>
            <a:ext cx="3000900" cy="1296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Звон льда
</a:t>
            </a:r>
            <a:pPr algn="l" indent="0" marL="0">
              <a:lnSpc>
                <a:spcPct val="115000"/>
              </a:lnSpc>
              <a:buNone/>
            </a:pPr>
            <a:r>
              <a:rPr lang="en-US" sz="44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9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Лёд тоже умеет звучать: он может потрескивать, звенеть и отвечать на мороз. Эти тихие звуки делают зимнюю картину особенно ясной и запоминающейся.
</a:t>
            </a:r>
            <a:endParaRPr lang="en-US" sz="1173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45625" y="1225276"/>
            <a:ext cx="2655300" cy="334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русском языке природу часто описывают так, будто она умеет думать и действовать. Тогда мороз не просто холодный, а словно живой и строгий.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3244357" y="1225306"/>
            <a:ext cx="2655300" cy="334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Вьюга тоже становится похожей на героя: она кружится, сердится, бежит и закрывает следы. Такой приём называется олицетворением, потому что неживому предмету придают живые действия.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6243076" y="1225276"/>
            <a:ext cx="2655300" cy="334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этому текст звучит как сказка, а не как сухое сообщение о погоде. Детям легче представить картину зимы и запомнить новые слова.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русский язык оживляет природу
</a:t>
            </a:r>
            <a:endParaRPr lang="en-US" sz="2800" dirty="0"/>
          </a:p>
        </p:txBody>
      </p:sp>
      <p:sp>
        <p:nvSpPr>
          <p:cNvPr id="7" name="Text 4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622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43352" y="1037025"/>
            <a:ext cx="1755046" cy="1885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43450" y="3037588"/>
            <a:ext cx="1755000" cy="1920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04862" y="2046576"/>
            <a:ext cx="1755046" cy="1885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Слова, которые особенно подходят к теме зимы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204100" y="1173100"/>
            <a:ext cx="24513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Снежное поле после метели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широком поле лежит свежий снег, а ветер уже успел насыпать небольшие сугробы. Над землёй тянется белая линия, и всё вокруг кажется тихим и светлым. Такой пейзаж хорошо показывают слова «метель», «сугроб» и «блеск».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204100" y="3200850"/>
            <a:ext cx="24513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Окна в узорах морозного утра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Рано утром стекло покрыто узорами, будто по нему прошёл невидимый художник. На ветках лежит иней, а рядом поблёскивает лёд. Здесь особенно подходят слова «мороз», «узор», «иней» и «лёд».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777910" y="2192675"/>
            <a:ext cx="24513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Зимнее небо над белым двором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Над двором висит ясное голубоватое небо, а на земле видны следы и блестящий снег. Деревья стоят в инее, и вся картина выглядит спокойной и чистой. Эту сцену помогают передать слова «ветер», «холод» и «стужа».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622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45625" y="1225276"/>
            <a:ext cx="2655300" cy="334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Образные слова помогают не просто сообщить о погоде, а нарисовать картину в воображении. Тогда мороз словно рисует узоры, а вьюга будто танцует над землёй.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3244357" y="1225306"/>
            <a:ext cx="2655300" cy="334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слова делают речь живой, красивой и запоминающейся. Их часто можно встретить в стихах, загадках и коротких рассказах, где важно не только что сказано, но и как.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6243076" y="1225276"/>
            <a:ext cx="2655300" cy="3344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третьеклассника это удобный способ научиться замечать красоту языка. Когда слово становится образом, зимняя история сразу звучит ярче и интереснее.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Зачем в литературе нужны образные слова
</a:t>
            </a:r>
            <a:endParaRPr lang="en-US" sz="2800" dirty="0"/>
          </a:p>
        </p:txBody>
      </p:sp>
      <p:sp>
        <p:nvSpPr>
          <p:cNvPr id="7" name="Text 4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622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52325" y="123515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Мороз в сказках и стихах часто выглядит строгим и важным. Он будто охраняет зиму, приносит тишину, ясный воздух и белый свет на улицах и в лесу.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Мороз в детских текстах
</a:t>
            </a:r>
            <a:endParaRPr lang="en-US" sz="2800" dirty="0"/>
          </a:p>
        </p:txBody>
      </p:sp>
      <p:sp>
        <p:nvSpPr>
          <p:cNvPr id="5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4800175" y="123515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приходит мороз, река покрывается льдом, на окнах появляются узоры, а снег под ногами начинает звонко скрипеть. Всё вокруг кажется особенно чистым и свежим.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252325" y="320760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детских текстах мороз нередко ведёт себя как сказочный герой. Он может проверять, кто тепло одет, кто смелый, а кто прячется от зимнего холода.
</a:t>
            </a:r>
            <a:endParaRPr lang="en-US" sz="1000" dirty="0"/>
          </a:p>
        </p:txBody>
      </p:sp>
      <p:sp>
        <p:nvSpPr>
          <p:cNvPr id="8" name="Text 5"/>
          <p:cNvSpPr txBox="1"/>
          <p:nvPr/>
        </p:nvSpPr>
        <p:spPr>
          <a:xfrm>
            <a:off x="4800175" y="320760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Такой образ помогает увидеть, что зима в литературе бывает не только холодной. Она может быть торжественной, красивой и даже немного загадочной для читателя.
</a:t>
            </a:r>
            <a:endParaRPr lang="en-US" sz="10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48906" y="1003207"/>
            <a:ext cx="4148100" cy="132058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48906" y="2326407"/>
            <a:ext cx="4148100" cy="132058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48906" y="3640607"/>
            <a:ext cx="4148100" cy="1320587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Вьюга в сказочной картине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228675" y="1151316"/>
            <a:ext cx="3786300" cy="1066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Белый вихрь над дорогой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полю несётся вьюга, и снег поднимается вверх лёгкими завитками. Дорожка быстро исчезает, а деревья кажутся закутанными в белую пелену. От такой картины сразу чувствуется движение и сила зимнего ветра.
</a:t>
            </a:r>
            <a:endParaRPr lang="en-US" sz="1200" dirty="0"/>
          </a:p>
        </p:txBody>
      </p:sp>
      <p:sp>
        <p:nvSpPr>
          <p:cNvPr id="9" name="Text 2"/>
          <p:cNvSpPr txBox="1"/>
          <p:nvPr/>
        </p:nvSpPr>
        <p:spPr>
          <a:xfrm>
            <a:off x="228675" y="2453242"/>
            <a:ext cx="3786300" cy="1066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Снежный танец у дома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Вьюга кружит снежинки вокруг крыльца, будто играет с ними в хоровод. Окна тускнеют от белого света, а во дворе слышен только свист ветра. Всё вокруг становится шумным, быстрым и немного сказочным.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228675" y="3767442"/>
            <a:ext cx="3786300" cy="1066915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Тропинка, которую заметает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недавно тропинка была видна, а теперь вьюга уже спрятала её под свежим снегом. Белые вихри бегут по земле, и кажется, что сам воздух стал пушистым и живым. Такая сцена легко превращается в яркую иллюстрацию.
</a:t>
            </a:r>
            <a:endParaRPr lang="en-US" sz="1200" dirty="0"/>
          </a:p>
        </p:txBody>
      </p:sp>
      <p:sp>
        <p:nvSpPr>
          <p:cNvPr id="11" name="Text 4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622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58181" y="2128302"/>
            <a:ext cx="224175" cy="256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434688" y="2158771"/>
            <a:ext cx="244327" cy="195462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621271" y="2147912"/>
            <a:ext cx="244327" cy="21718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807854" y="2134338"/>
            <a:ext cx="244327" cy="244327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слова помогают описать настроение зимы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622" dirty="0"/>
          </a:p>
        </p:txBody>
      </p:sp>
      <p:sp>
        <p:nvSpPr>
          <p:cNvPr id="9" name="Text 2"/>
          <p:cNvSpPr txBox="1"/>
          <p:nvPr/>
        </p:nvSpPr>
        <p:spPr>
          <a:xfrm>
            <a:off x="248105" y="2633663"/>
            <a:ext cx="2072998" cy="205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Тихий и ясный
</a:t>
            </a:r>
            <a:pPr algn="l" indent="0" marL="0">
              <a:lnSpc>
                <a:spcPct val="115000"/>
              </a:lnSpc>
              <a:buNone/>
            </a:pPr>
            <a:r>
              <a:rPr lang="en-US" sz="4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слова помогают показать спокойную зиму, когда воздух прозрачен, снег лежит ровно, а двор кажется светлым и чистым.
</a:t>
            </a:r>
            <a:endParaRPr lang="en-US" sz="1121" dirty="0"/>
          </a:p>
        </p:txBody>
      </p:sp>
      <p:sp>
        <p:nvSpPr>
          <p:cNvPr id="10" name="Text 3"/>
          <p:cNvSpPr txBox="1"/>
          <p:nvPr/>
        </p:nvSpPr>
        <p:spPr>
          <a:xfrm>
            <a:off x="2434678" y="2633663"/>
            <a:ext cx="2072998" cy="205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Шумный и колючий
</a:t>
            </a:r>
            <a:pPr algn="l" indent="0" marL="0">
              <a:lnSpc>
                <a:spcPct val="115000"/>
              </a:lnSpc>
              <a:buNone/>
            </a:pPr>
            <a:r>
              <a:rPr lang="en-US" sz="4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слова передают характер вьюги. Они сразу напоминают о ветре, снежных вихрях и холоде, который щиплет щёки.
</a:t>
            </a:r>
            <a:endParaRPr lang="en-US" sz="1121" dirty="0"/>
          </a:p>
        </p:txBody>
      </p:sp>
      <p:sp>
        <p:nvSpPr>
          <p:cNvPr id="11" name="Text 4"/>
          <p:cNvSpPr txBox="1"/>
          <p:nvPr/>
        </p:nvSpPr>
        <p:spPr>
          <a:xfrm>
            <a:off x="4621251" y="2633663"/>
            <a:ext cx="2072998" cy="205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Белый и серебристый
</a:t>
            </a:r>
            <a:pPr algn="l" indent="0" marL="0">
              <a:lnSpc>
                <a:spcPct val="115000"/>
              </a:lnSpc>
              <a:buNone/>
            </a:pPr>
            <a:r>
              <a:rPr lang="en-US" sz="4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слова делают зимнюю картину нарядной. Они подходят для снега, инея, льда и блестящих оконных узоров.
</a:t>
            </a:r>
            <a:endParaRPr lang="en-US" sz="1121" dirty="0"/>
          </a:p>
        </p:txBody>
      </p:sp>
      <p:sp>
        <p:nvSpPr>
          <p:cNvPr id="12" name="Text 5"/>
          <p:cNvSpPr txBox="1"/>
          <p:nvPr/>
        </p:nvSpPr>
        <p:spPr>
          <a:xfrm>
            <a:off x="6807824" y="2633663"/>
            <a:ext cx="2072998" cy="205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21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Сказочный и свежий
</a:t>
            </a:r>
            <a:pPr algn="l" indent="0" marL="0">
              <a:lnSpc>
                <a:spcPct val="115000"/>
              </a:lnSpc>
              <a:buNone/>
            </a:pPr>
            <a:r>
              <a:rPr lang="en-US" sz="41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3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 их помощью зима звучит как история из книги. Картина становится необычной, живой и немного волшебной для детей.
</a:t>
            </a:r>
            <a:endParaRPr lang="en-US" sz="1121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строится зимний образ в тексте
</a:t>
            </a:r>
            <a:endParaRPr lang="en-US" sz="2800" dirty="0"/>
          </a:p>
        </p:txBody>
      </p:sp>
      <p:sp>
        <p:nvSpPr>
          <p:cNvPr id="9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622" dirty="0"/>
          </a:p>
        </p:txBody>
      </p:sp>
      <p:sp>
        <p:nvSpPr>
          <p:cNvPr id="10" name="Text 2"/>
          <p:cNvSpPr txBox="1"/>
          <p:nvPr/>
        </p:nvSpPr>
        <p:spPr>
          <a:xfrm>
            <a:off x="251541" y="1803399"/>
            <a:ext cx="18582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Появляется холод
</a:t>
            </a:r>
            <a:pPr algn="l" indent="0" marL="0">
              <a:lnSpc>
                <a:spcPct val="115000"/>
              </a:lnSpc>
              <a:buNone/>
            </a:pPr>
            <a:r>
              <a:rPr lang="en-US" sz="3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читатель замечает ясное небо, морозный воздух и тишину. В такой обстановке зима только начинает показывать свой характер.
</a:t>
            </a:r>
            <a:endParaRPr lang="en-US" sz="1059" dirty="0"/>
          </a:p>
        </p:txBody>
      </p:sp>
      <p:sp>
        <p:nvSpPr>
          <p:cNvPr id="11" name="Text 3"/>
          <p:cNvSpPr txBox="1"/>
          <p:nvPr/>
        </p:nvSpPr>
        <p:spPr>
          <a:xfrm>
            <a:off x="2405441" y="1803399"/>
            <a:ext cx="18582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Приходит мороз
</a:t>
            </a:r>
            <a:pPr algn="l" indent="0" marL="0">
              <a:lnSpc>
                <a:spcPct val="115000"/>
              </a:lnSpc>
              <a:buNone/>
            </a:pPr>
            <a:r>
              <a:rPr lang="en-US" sz="3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Потом воздух становится крепче и суше. Снег скрипит, окна покрываются узорами, а всё вокруг кажется светлым и неподвижным.
</a:t>
            </a:r>
            <a:endParaRPr lang="en-US" sz="1059" dirty="0"/>
          </a:p>
        </p:txBody>
      </p:sp>
      <p:sp>
        <p:nvSpPr>
          <p:cNvPr id="12" name="Text 4"/>
          <p:cNvSpPr txBox="1"/>
          <p:nvPr/>
        </p:nvSpPr>
        <p:spPr>
          <a:xfrm>
            <a:off x="4559341" y="1803399"/>
            <a:ext cx="18582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Поднимается вьюга
</a:t>
            </a:r>
            <a:pPr algn="l" indent="0" marL="0">
              <a:lnSpc>
                <a:spcPct val="115000"/>
              </a:lnSpc>
              <a:buNone/>
            </a:pPr>
            <a:r>
              <a:rPr lang="en-US" sz="3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ветер хватает снег и закручивает его в белые вихри. Дорожки исчезают, а зимняя картина становится шумной и быстрой.
</a:t>
            </a:r>
            <a:endParaRPr lang="en-US" sz="1059" dirty="0"/>
          </a:p>
        </p:txBody>
      </p:sp>
      <p:sp>
        <p:nvSpPr>
          <p:cNvPr id="13" name="Text 5"/>
          <p:cNvSpPr txBox="1"/>
          <p:nvPr/>
        </p:nvSpPr>
        <p:spPr>
          <a:xfrm>
            <a:off x="6713241" y="1803399"/>
            <a:ext cx="1858200" cy="130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59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4. Возникает сказочный образ
</a:t>
            </a:r>
            <a:pPr algn="l" indent="0" marL="0">
              <a:lnSpc>
                <a:spcPct val="115000"/>
              </a:lnSpc>
              <a:buNone/>
            </a:pPr>
            <a:r>
              <a:rPr lang="en-US" sz="34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9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мороз и вьюга вместе создают живой зимний пейзаж. Он запоминается, потому что в нём есть и тишина, и движение.
</a:t>
            </a:r>
            <a:endParaRPr lang="en-US" sz="1059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0825" y="995200"/>
            <a:ext cx="5482200" cy="3967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сильнее: мороз или вьюга
</a:t>
            </a:r>
            <a:endParaRPr lang="en-US" sz="2800" dirty="0"/>
          </a:p>
        </p:txBody>
      </p:sp>
      <p:sp>
        <p:nvSpPr>
          <p:cNvPr id="5" name="Text 1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622" dirty="0"/>
          </a:p>
        </p:txBody>
      </p:sp>
      <p:sp>
        <p:nvSpPr>
          <p:cNvPr id="6" name="Text 2"/>
          <p:cNvSpPr txBox="1"/>
          <p:nvPr/>
        </p:nvSpPr>
        <p:spPr>
          <a:xfrm>
            <a:off x="5754750" y="1362425"/>
            <a:ext cx="3135000" cy="135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тишины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Мороз сильнее, когда зима должна замереть и стать очень тихой. Он крепко держит холод, делает снег сухим и звонким, а воздух — ясным и бодрым.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5754750" y="3239363"/>
            <a:ext cx="3135000" cy="1355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Сила движения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Вьюга сильнее там, где нужно движение и шум. Она поднимает снег, скрывает следы и быстро меняет всё вокруг, будто рисует новую картину на белом поле.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52325" y="123515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Зимние картины легко представить: снег за окном, лёд на дорожке, иней на ветках. Ребёнок сразу узнаёт то, что видел сам.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зимние образы нравятся детям
</a:t>
            </a:r>
            <a:endParaRPr lang="en-US" sz="2800" dirty="0"/>
          </a:p>
        </p:txBody>
      </p:sp>
      <p:sp>
        <p:nvSpPr>
          <p:cNvPr id="5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622" dirty="0"/>
          </a:p>
        </p:txBody>
      </p:sp>
      <p:sp>
        <p:nvSpPr>
          <p:cNvPr id="6" name="Text 3"/>
          <p:cNvSpPr txBox="1"/>
          <p:nvPr/>
        </p:nvSpPr>
        <p:spPr>
          <a:xfrm>
            <a:off x="4800175" y="123515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Мороз и вьюга звучат как настоящие сказочные герои. У них есть характер, настроение и собственные «дела» в зимнем мире.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252325" y="320760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слова помогают читать с интересом. В них есть красота, движение и чуть-чуть озорства, поэтому текст не кажется скучным.
</a:t>
            </a:r>
            <a:endParaRPr lang="en-US" sz="1000" dirty="0"/>
          </a:p>
        </p:txBody>
      </p:sp>
      <p:sp>
        <p:nvSpPr>
          <p:cNvPr id="8" name="Text 5"/>
          <p:cNvSpPr txBox="1"/>
          <p:nvPr/>
        </p:nvSpPr>
        <p:spPr>
          <a:xfrm>
            <a:off x="4800175" y="3207600"/>
            <a:ext cx="3579900" cy="1502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третьеклассников это удобный способ почувствовать выразительность русского языка. Знакомые зимние образы становятся первым шагом к пониманию художественной речи.
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43352" y="1037025"/>
            <a:ext cx="1755046" cy="1885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43450" y="3037588"/>
            <a:ext cx="1755000" cy="1920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304862" y="2046576"/>
            <a:ext cx="1755046" cy="1885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Зимний пейзаж в русской речи
</a:t>
            </a:r>
            <a:endParaRPr lang="en-US" sz="2800" dirty="0"/>
          </a:p>
        </p:txBody>
      </p:sp>
      <p:sp>
        <p:nvSpPr>
          <p:cNvPr id="8" name="Text 1"/>
          <p:cNvSpPr txBox="1"/>
          <p:nvPr/>
        </p:nvSpPr>
        <p:spPr>
          <a:xfrm>
            <a:off x="204100" y="1173100"/>
            <a:ext cx="24513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Лес под снежной шапкой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Заснеженный лес выглядит тихим и светлым. На ветках лежит пушистый снег, а между деревьями видны голубоватые тени. Такая картина сразу напоминает о морозном дне и спокойной зимней сказке.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204100" y="3200850"/>
            <a:ext cx="24513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Домики в белом дворе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Невысокие домики стоят в белом дворе, а из труб тянется тонкий дым. На крышах лежит снег, и всё вокруг кажется тёплым, хотя на улице хозяйничают мороз и вьюга.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4777910" y="2192675"/>
            <a:ext cx="2451300" cy="1593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Окна с узорами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стекле сверкают ледяные узоры, будто их нарисовал сам мороз. Рядом блестят сугробы и чистый снег, а зимнее небо добавляет серебристый свет. Такой пейзаж выглядит спокойным и очень нарядным.
</a:t>
            </a:r>
            <a:endParaRPr lang="en-US" sz="1300" dirty="0"/>
          </a:p>
        </p:txBody>
      </p:sp>
      <p:sp>
        <p:nvSpPr>
          <p:cNvPr id="11" name="Text 4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622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1245402"/>
            <a:ext cx="2655300" cy="35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Мороз и вьюга показывают, что зима бывает разной: тихой, строгой, шумной и красивой. В одном образе соединяются холод, свет и движение.
</a:t>
            </a:r>
            <a:endParaRPr lang="en-US" sz="1000" dirty="0"/>
          </a:p>
        </p:txBody>
      </p:sp>
      <p:sp>
        <p:nvSpPr>
          <p:cNvPr id="5" name="Text 1"/>
          <p:cNvSpPr txBox="1"/>
          <p:nvPr/>
        </p:nvSpPr>
        <p:spPr>
          <a:xfrm>
            <a:off x="3244350" y="1245402"/>
            <a:ext cx="2655300" cy="35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Русский язык умеет оживлять природу. Он помогает говорить о морозе и вьюге так, будто это настоящие герои с характером и настроением.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6218700" y="1245402"/>
            <a:ext cx="2655300" cy="35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Благодаря таким словам зимняя картина становится яркой и запоминающейся. Ребёнок не только видит пейзаж, но и чувствует его звучание.
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мысль образа двух друзей
</a:t>
            </a:r>
            <a:endParaRPr lang="en-US" sz="2800" dirty="0"/>
          </a:p>
        </p:txBody>
      </p:sp>
      <p:sp>
        <p:nvSpPr>
          <p:cNvPr id="8" name="Text 4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622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EEEEEE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937500" y="996604"/>
            <a:ext cx="4155000" cy="3964292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90000" y="150125"/>
            <a:ext cx="8964000" cy="723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800" b="1" dirty="0">
                <a:solidFill>
                  <a:srgbClr val="ED13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особенно запоминается о зимних друзьях
</a:t>
            </a:r>
            <a:endParaRPr lang="en-US" sz="2800" dirty="0"/>
          </a:p>
        </p:txBody>
      </p:sp>
      <p:sp>
        <p:nvSpPr>
          <p:cNvPr id="6" name="Text 1"/>
          <p:cNvSpPr txBox="1"/>
          <p:nvPr/>
        </p:nvSpPr>
        <p:spPr>
          <a:xfrm>
            <a:off x="543650" y="2083448"/>
            <a:ext cx="3845400" cy="9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Мороз оставляет после себя иней, лёд и хрустящий снег. Его легко узнать по тишине, ясному воздуху и белому свету на улице.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8265300" y="4962500"/>
            <a:ext cx="788700" cy="9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622" dirty="0">
                <a:solidFill>
                  <a:srgbClr val="78909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622" dirty="0"/>
          </a:p>
        </p:txBody>
      </p:sp>
      <p:sp>
        <p:nvSpPr>
          <p:cNvPr id="8" name="Text 3"/>
          <p:cNvSpPr txBox="1"/>
          <p:nvPr/>
        </p:nvSpPr>
        <p:spPr>
          <a:xfrm>
            <a:off x="543650" y="3257323"/>
            <a:ext cx="3845400" cy="9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Вьюга запоминается ветром, снежными вихрями и заметёнными дорожками. Она делает зиму подвижной, шумной и похожей на весёлое белое приключение.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 0"/>
          <p:cNvSpPr txBox="1"/>
          <p:nvPr/>
        </p:nvSpPr>
        <p:spPr>
          <a:xfrm>
            <a:off x="88775" y="3455975"/>
            <a:ext cx="4833000" cy="1597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2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Мороз и вьюга превращают обычную зиму в яркую сказку. Они помогают увидеть, как русское слово делает природу живой, красивой и понятной даже самым младшим школьникам.
</a:t>
            </a:r>
            <a:endParaRPr lang="en-US" sz="1222" dirty="0"/>
          </a:p>
        </p:txBody>
      </p:sp>
      <p:sp>
        <p:nvSpPr>
          <p:cNvPr id="3" name="Text 1"/>
          <p:cNvSpPr txBox="1"/>
          <p:nvPr/>
        </p:nvSpPr>
        <p:spPr>
          <a:xfrm>
            <a:off x="88625" y="501700"/>
            <a:ext cx="8940600" cy="143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47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Зима как сказка о морозе и вьюге
</a:t>
            </a:r>
            <a:endParaRPr lang="en-US" sz="47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2026-05-21T12:27:10Z</dcterms:created>
  <dcterms:modified xsi:type="dcterms:W3CDTF">2026-05-21T12:27:10Z</dcterms:modified>
</cp:coreProperties>
</file>