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Европа: история, государства и культурное наследие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через века, города и идеи Западной Европы.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Западная Европа
</a:t>
            </a:r>
            <a:endParaRPr lang="en-US" sz="222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расположена между Атлантикой, Северным морем и Альпами. Здесь находятся крупные столицы, старинные университеты, морские порты и страны, тесно связанные общей историей и торговыми путями.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корни Западной Европы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племена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римского завоевания на этих землях жили кельтские и германские племена, формировавшие первые местные традиции и способы хозяйства.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районы вошли в состав Римской империи: появились дороги, города, мосты и крепости, а вместе с ними — латинский язык и римское право.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королевства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Римской империи возникли новые государства и королевства, ставшие основой будущих стран Западной Европы.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наследие в городах Западной Европы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планировка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старых центрах до сих пор заметны римские улицы, прямые кварталы и следы укреплений. Они показывают, как римляне продумывали устройство городов на века вперёд.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 руины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сохранились амфитеатры, термы, акведуки и крепостные стены. Эти сооружения помогают представить повседневную жизнь римских жителей и уровень их инженерных знаний.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выделяется Нимский амфитеатр, в Германии — римские дороги и термы, а на юге Великобритании — древний Лондон, возникший как Лондиниум.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прошлое ощущается не только в руинах, но и в правовых и культурных традициях. Именно поэтому его наследие важно для изучения истории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региона особенно выделяются крупные государства, вокруг которых сосредоточены экономика, транспорт и культурные центры.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Западной Европы по населению
</a:t>
            </a:r>
            <a:endParaRPr lang="en-US" sz="2483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Франция — самые населённые из показанных стран; чем больше территория и города, тем выше численность населения.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по данным национальных статистических служб и международных демографических обзоров, 2023–2024.
</a:t>
            </a:r>
            <a:endParaRPr lang="en-US" sz="8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государства и династии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560766" y="1041025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Франкское усиление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Франкское государство стало одной из главных сил раннего Средневековья. Именно здесь складывались традиции королевской власти, которые позже повлияли на развитие Франции и соседних земель.
</a:t>
            </a:r>
            <a:endParaRPr lang="en-US" sz="1020" dirty="0"/>
          </a:p>
        </p:txBody>
      </p:sp>
      <p:sp>
        <p:nvSpPr>
          <p:cNvPr id="13" name="Text 3"/>
          <p:cNvSpPr txBox="1"/>
          <p:nvPr/>
        </p:nvSpPr>
        <p:spPr>
          <a:xfrm>
            <a:off x="2560766" y="1799194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Каролинги и Капетинги
</a:t>
            </a:r>
            <a:pPr algn="l" indent="0" marL="0">
              <a:lnSpc>
                <a:spcPct val="100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Каролингов и Капетингов укрепляли власть во Франции, опираясь на земельные владения, вассалов и союз с церковью. Это помогало удерживать большие территории.
</a:t>
            </a:r>
            <a:endParaRPr lang="en-US" sz="1143" dirty="0"/>
          </a:p>
        </p:txBody>
      </p:sp>
      <p:sp>
        <p:nvSpPr>
          <p:cNvPr id="14" name="Text 4"/>
          <p:cNvSpPr txBox="1"/>
          <p:nvPr/>
        </p:nvSpPr>
        <p:spPr>
          <a:xfrm>
            <a:off x="2560766" y="2557363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после нормандцев
</a:t>
            </a:r>
            <a:pPr algn="l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Нормандское завоевание изменило Англию: усилилась королевская власть, появились новые формы управления, а связи с материковой Европой стали особенно тесными.
</a:t>
            </a:r>
            <a:endParaRPr lang="en-US" sz="1198" dirty="0"/>
          </a:p>
        </p:txBody>
      </p:sp>
      <p:sp>
        <p:nvSpPr>
          <p:cNvPr id="15" name="Text 5"/>
          <p:cNvSpPr txBox="1"/>
          <p:nvPr/>
        </p:nvSpPr>
        <p:spPr>
          <a:xfrm>
            <a:off x="2560766" y="3315532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Римская империя
</a:t>
            </a:r>
            <a:pPr algn="l" indent="0" marL="0">
              <a:lnSpc>
                <a:spcPct val="100000"/>
              </a:lnSpc>
              <a:buNone/>
            </a:pPr>
            <a:r>
              <a:rPr lang="en-US" sz="4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германских землях существовала Священная Римская империя, объединявшая множество княжеств и городов. Раздробленность делала регион сложным, но очень политически активным.
</a:t>
            </a:r>
            <a:endParaRPr lang="en-US" sz="1037" dirty="0"/>
          </a:p>
        </p:txBody>
      </p:sp>
      <p:sp>
        <p:nvSpPr>
          <p:cNvPr id="16" name="Text 6"/>
          <p:cNvSpPr txBox="1"/>
          <p:nvPr/>
        </p:nvSpPr>
        <p:spPr>
          <a:xfrm>
            <a:off x="2560766" y="4073720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Феодальные отношения определяли жизнь общества: земля давала власть, а вассальная зависимость связывала между собой знать, рыцарей и правителей.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745740"/>
            <a:ext cx="4646100" cy="21794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страны Западной Европы и их исторические особенности
</a:t>
            </a:r>
            <a:endParaRPr lang="en-US" sz="1919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исторические справочники и энциклопедии.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страны, столицы и особенности их исторического развития.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региона показывает разные пути развития: от сильной монархии до торговых республик и парламентских традиций.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Западная Европа стала ведущим регионом Европы
</a:t>
            </a:r>
            <a:endParaRPr lang="en-US" sz="2388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последовательно менялись города, государства, торговля и промышленность.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Великих географических открытий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державы
</a:t>
            </a:r>
            <a:pPr algn="l" indent="0" marL="0">
              <a:lnSpc>
                <a:spcPct val="100000"/>
              </a:lnSpc>
              <a:buNone/>
            </a:pPr>
            <a:r>
              <a:rPr lang="en-US" sz="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 Португалия первыми отправили крупные экспедиции за океан. Позже к ним присоединились Англия, Франция и Нидерланды, стремившиеся получить новые торговые пути и рынки.
</a:t>
            </a:r>
            <a:endParaRPr lang="en-US" sz="1215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Индию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морского пути в Индию стал одной из главных целей эпохи. Он позволил европейцам обойти сухопутные маршруты и ускорил развитие мировой торговли.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Плавания Колумба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Христофора Колумба открыли европейцам Америку, хотя сам он искал дорогу в Азию. Это событие резко изменило представления о размерах и устройстве мира.
</a:t>
            </a:r>
            <a:endParaRPr lang="en-US" sz="1343" dirty="0"/>
          </a:p>
        </p:txBody>
      </p:sp>
      <p:sp>
        <p:nvSpPr>
          <p:cNvPr id="13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Кругосветная экспедиция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экспедиции Магеллана доказало, что Землю можно обогнуть морем. Оно стало важным шагом для науки, картографии и мореплавания.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эпох, каждая из которых добавляла к прошлому новые города, идеи, институты и технологии.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эпохи и их вклад в развитие региона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развитие шло по нарастающей: от римских основ к индустриальному обществу и современным государствам.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курсу истории Западной Европы; не статистические данные.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69" y="925750"/>
            <a:ext cx="2745463" cy="216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69" y="925750"/>
            <a:ext cx="2745463" cy="216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94" y="916325"/>
            <a:ext cx="2745463" cy="216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Лувр в Париже и Британский музей в Лондоне показывают, как Западная Европа бережно хранит следы разных эпох. В их залах рядом соседствуют античные статуи, средневековые реликвии и шедевры живописи, позволяя увидеть историю как живой рассказ.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где хранится память Европы
</a:t>
            </a:r>
            <a:endParaRPr lang="en-US" sz="1192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Оксфорд, Кембридж, Сорбонна и Венский университет стали символами научного поиска и образования. Эти учебные центры формировали учёных, юристов и философов, а их старые здания до сих пор напоминают о ценности знаний и преемственности.
</a:t>
            </a:r>
            <a:endParaRPr lang="en-US" sz="973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с многовековой традицией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Западной Европы разнообразна: готические соборы тянутся вверх, барочные дворцы поражают богатством, а строгие классические фасады подчёркивают порядок. В старых кварталах Амстердама и в центре Вены это особенно хорошо заметно.
</a:t>
            </a:r>
            <a:endParaRPr lang="en-US" sz="988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читаются по стилю зданий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университеты и архитектура Западной Европы
</a:t>
            </a:r>
            <a:endParaRPr lang="en-US" sz="161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 религиозные перемены
</a:t>
            </a:r>
            <a:endParaRPr lang="en-US" sz="2388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911044" y="3893875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 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злоупотреблениями в церкви усилилось, и в разных странах стали звучать призывы к её обновлению.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35298" y="3065113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1517 год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выступил с критикой церковных практик, и его идеи быстро распространились благодаря печатным книгам.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77228" y="2236350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Жана Кальвина и реформы Генриха VIII укрепили протестантизм и изменили религиозную карту региона.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223260" y="1405675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разногласия привели к войнам и конфликтам, но также усилили грамотность, чтение Библии и личную ответственность верующих.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традиции и национальное разнообразие
</a:t>
            </a:r>
            <a:endParaRPr lang="en-US" sz="2264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Многоязычная Европа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Западной Европы говорят на нескольких языках сразу. Это особенно заметно в Швейцарии и Бельгии, где многоязычие стало частью повседневной жизни, школы и государственного управления.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праздники и обычаи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страны свои блюда, праздничные даты, народные костюмы и школьные традиции. Эти различия делают поездку по региону похожей на знакомство с несколькими культурами подряд.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историческая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всём разнообразии страны региона объединяет общая история войн, союзов, торговли и культурных обменов. Именно поэтому их традиции часто развивались рядом и влияли друг на друга.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 разнообразии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остаётся единым регионом не из-за одинаковости, а благодаря умению сохранять свои особенности и при этом сотрудничать. Это хорошо видно в языке, образовании и культурной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116" y="1515502"/>
            <a:ext cx="3919767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Западной Европы и страны их распространения
</a:t>
            </a:r>
            <a:endParaRPr lang="en-US" sz="2388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Общеевропейские языковые справочники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языки связаны с государствами региона и с их исторической ролью.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Западной Европы тесно связаны с историей торговли, науки и дипломатии, а многоязычие помогает странам региона сотрудничать между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и города Западной Европы
</a:t>
            </a:r>
            <a:endParaRPr lang="en-US" sz="1969" dirty="0"/>
          </a:p>
        </p:txBody>
      </p:sp>
      <p:sp>
        <p:nvSpPr>
          <p:cNvPr id="11" name="Text 2"/>
          <p:cNvSpPr txBox="1"/>
          <p:nvPr/>
        </p:nvSpPr>
        <p:spPr>
          <a:xfrm>
            <a:off x="1261450" y="1166125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фабрики
</a:t>
            </a:r>
            <a:pPr algn="l" indent="0" marL="0">
              <a:lnSpc>
                <a:spcPct val="100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 веке производство стало переходить от мастерских к фабрикам. Это позволило выпускать больше товаров быстрее, а промышленность начала заметно менять экономику Великобритании и соседних стран.
</a:t>
            </a:r>
            <a:endParaRPr lang="en-US" sz="1206" dirty="0"/>
          </a:p>
        </p:txBody>
      </p:sp>
      <p:sp>
        <p:nvSpPr>
          <p:cNvPr id="12" name="Text 3"/>
          <p:cNvSpPr txBox="1"/>
          <p:nvPr/>
        </p:nvSpPr>
        <p:spPr>
          <a:xfrm>
            <a:off x="1261450" y="20958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металл и железо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добычи угля и развитие металлургии дали топливо и материалы для новых машин. Благодаря этому фабрики, мосты и железные дороги стали строиться всё быстрее.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61450" y="301962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переселялись туда, где были работа и транспорт. Города расширялись, появлялись рабочие кварталы, вокзалы и новые профессии, связанные с промышленным производством.
</a:t>
            </a:r>
            <a:endParaRPr lang="en-US" sz="1325" dirty="0"/>
          </a:p>
        </p:txBody>
      </p:sp>
      <p:sp>
        <p:nvSpPr>
          <p:cNvPr id="14" name="Text 5"/>
          <p:cNvSpPr txBox="1"/>
          <p:nvPr/>
        </p:nvSpPr>
        <p:spPr>
          <a:xfrm>
            <a:off x="1261450" y="39433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повседневная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сделало товары доступнее, но труд на фабриках был тяжёлым. Промышленная эпоха изменила быт миллионов людей и стала основой современного городского образа жизни.
</a:t>
            </a:r>
            <a:endParaRPr lang="en-US" sz="120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плотность населения характерна для компактных и хорошо освоенных стран с развитой сетью городов и транспорта.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и размещение людей в регионе
</a:t>
            </a:r>
            <a:endParaRPr lang="en-US" sz="2476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и экономически развитые территории заселены плотнее, чем горные районы, где жить и строить крупные города сложнее.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данные по плотности населения стран Западной Европы, справочные источники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и исторические условия влияют на жизнь региона
</a:t>
            </a:r>
            <a:endParaRPr lang="en-US" sz="2004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природных условий, исторического развития и современного облика Западной Европы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и Европейский союз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Западной Европы участвуют в совместных правилах торговли, транспорта и экологии. Это упрощает поездки, обмен товарами и работу предприятий в разных государствах региона.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Брюссель как центр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Брюссель часто называют политическим сердцем Европы, потому что здесь находятся важные учреждения Европейского союза. Именно там обсуждают общие проекты и соглашения между странами.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без 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перемещение людей помогает учиться, работать и путешествовать в соседних странах. Благодаря этому регион остаётся тесно связанным не только экономически, но и культурно.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425" y="1412329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37" y="2077064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25" y="2781486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3484420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412" y="4181428"/>
            <a:ext cx="393225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задачи и достижения Западной Европы
</a:t>
            </a:r>
            <a:endParaRPr lang="en-US" sz="2009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растёт доля пожилых людей, поэтому государствам нужно развивать медицину, систему ухода и поддержку работающих семей, чтобы сохранять устойчивость общества.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жильё часто становится слишком дорогим, особенно для молодых людей и семей. Поэтому власти ищут способы строить больше домов и лучше планировать городское пространство.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Доступное жильё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активно развивает чистую энергетику, экономию ресурсов и защиту природы. Это помогает уменьшать загрязнение воздуха и снижать зависимость от традиционных видов топлива.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энергия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вкладывает средства в цифровые сервисы, исследования и новые технологии. Это делает удобнее обучение, работу, связь между людьми и управление городами.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Высокоскоростные поезда, университеты и научные центры делают регион сильным и современным. Благодаря им страны Западной Европы сохраняют влияние в мире и продолжают развиваться.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транспорт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Европа: регион, который изменил мир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соединила римское наследие, средневековые королевства, морские открытия и индустриальную эпоху. Сегодня она остаётся важным центром науки, культуры, экономики и международного сотрудничества.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2026-06-01T04:10:46Z</dcterms:created>
  <dcterms:modified xsi:type="dcterms:W3CDTF">2026-06-01T04:10:46Z</dcterms:modified>
</cp:coreProperties>
</file>