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290599" y="1394500"/>
            <a:ext cx="59463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3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республики к империи: Франция, Наполеон и донские казаки
</a:t>
            </a:r>
            <a:endParaRPr lang="en-US" sz="2893" dirty="0"/>
          </a:p>
        </p:txBody>
      </p:sp>
      <p:sp>
        <p:nvSpPr>
          <p:cNvPr id="6" name="Text 1"/>
          <p:cNvSpPr txBox="1"/>
          <p:nvPr/>
        </p:nvSpPr>
        <p:spPr>
          <a:xfrm>
            <a:off x="1290602" y="2914262"/>
            <a:ext cx="314128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Франция, Наполеон и донские казаки: от революции к войне и изгнанию.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290602" y="3767116"/>
            <a:ext cx="3141289" cy="444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439" y="194425"/>
            <a:ext cx="4302673" cy="472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7" y="358714"/>
            <a:ext cx="4024563" cy="13078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на переломе: от революции к империи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98337" y="1872267"/>
            <a:ext cx="4024563" cy="2156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Наполеоновская эпоха изменила не только Францию, но и весь континент: реформы, войны и новые границы перестроили политический порядок Европы.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6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1799: от революции к власти Наполеона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80342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1799 — переворот
</a:t>
            </a:r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Переворот 18 брюмера положил конец нестабильности Директории и открыл Наполеону путь к реальной власти.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2444429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Консульство
</a:t>
            </a:r>
            <a:pPr algn="ctr" indent="0" marL="0">
              <a:lnSpc>
                <a:spcPct val="100000"/>
              </a:lnSpc>
              <a:buNone/>
            </a:pPr>
            <a:r>
              <a:rPr lang="en-US" sz="1099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сохранила республиканские институты, но управление сосредоточилось в руках Первого консула и его окружения.
</a:t>
            </a:r>
            <a:endParaRPr lang="en-US" sz="1099" dirty="0"/>
          </a:p>
        </p:txBody>
      </p:sp>
      <p:sp>
        <p:nvSpPr>
          <p:cNvPr id="10" name="Text 3"/>
          <p:cNvSpPr txBox="1"/>
          <p:nvPr/>
        </p:nvSpPr>
        <p:spPr>
          <a:xfrm>
            <a:off x="4508516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режима
</a:t>
            </a:r>
            <a:pPr algn="ctr" indent="0" marL="0">
              <a:lnSpc>
                <a:spcPct val="100000"/>
              </a:lnSpc>
              <a:buNone/>
            </a:pPr>
            <a:r>
              <a:rPr lang="en-US" sz="1058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8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власть опиралась на армию, административную дисциплину и поддержку части общества, уставшей от революционного кризиса.
</a:t>
            </a:r>
            <a:endParaRPr lang="en-US" sz="1058" dirty="0"/>
          </a:p>
        </p:txBody>
      </p:sp>
      <p:sp>
        <p:nvSpPr>
          <p:cNvPr id="11" name="Text 4"/>
          <p:cNvSpPr txBox="1"/>
          <p:nvPr/>
        </p:nvSpPr>
        <p:spPr>
          <a:xfrm>
            <a:off x="6572604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Политический поворот
</a:t>
            </a:r>
            <a:pPr algn="ctr" indent="0" marL="0">
              <a:lnSpc>
                <a:spcPct val="100000"/>
              </a:lnSpc>
              <a:buNone/>
            </a:pPr>
            <a:r>
              <a:rPr lang="en-US" sz="117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0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начался переход от революционной республики к более жёсткой и централизованной системе власти.
</a:t>
            </a:r>
            <a:endParaRPr lang="en-US" sz="1170" dirty="0"/>
          </a:p>
        </p:txBody>
      </p:sp>
      <p:sp>
        <p:nvSpPr>
          <p:cNvPr id="12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6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1804: рождение Империи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60" dirty="0"/>
          </a:p>
        </p:txBody>
      </p:sp>
      <p:sp>
        <p:nvSpPr>
          <p:cNvPr id="11" name="Text 2"/>
          <p:cNvSpPr txBox="1"/>
          <p:nvPr/>
        </p:nvSpPr>
        <p:spPr>
          <a:xfrm>
            <a:off x="673100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титул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1804 году Наполеон закрепил личную власть, приняв титул императора французов и показав, что революционный цикл завершён.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782528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режима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Имперская система держалась на армии, чиновничестве и тщательно организованных плебисцитах, создававших видимость народного согласия.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899576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 личности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 Наполеона подчеркивал образ победителя и спасителя Франции, чья воля будто бы выражала интересы нации.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7013190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Государственные реформы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утверждались реформы: единое право, централизованное управление и более строгий контроль над элитами.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1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линия эпохи
</a:t>
            </a:r>
            <a:pPr algn="l" indent="0" marL="0">
              <a:lnSpc>
                <a:spcPct val="100000"/>
              </a:lnSpc>
              <a:buNone/>
            </a:pPr>
            <a:r>
              <a:rPr lang="en-US" sz="1061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политическая концентрация власти вела к созданию устойчивого режима.
</a:t>
            </a:r>
            <a:endParaRPr lang="en-US" sz="2121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6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2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и цена порядка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98325" y="3594626"/>
            <a:ext cx="4044900" cy="11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Служба государству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Школа, лицеи и чиновничья иерархия работали на нужды государства, формируя дисциплину, лояльность и подготовку кадров.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98325" y="1823325"/>
            <a:ext cx="4044900" cy="11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Единое право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Гражданский кодекс и другие своды права сделали нормы более едиными и понятными, что усилило предсказуемость судов и повседневных правил.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571996" y="3594626"/>
            <a:ext cx="4044900" cy="11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свобод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печати и политическая конкуренция были сильно ограничены, поэтому стабильность достигалась ценой контроля и подавления оппозиции.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571996" y="1823325"/>
            <a:ext cx="4044900" cy="11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Централизация управления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Административная система стала жёстче и централизованнее: решения спускались сверху, а местная власть действовала в рамках единого порядка.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6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Франция вела войны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60" dirty="0"/>
          </a:p>
        </p:txBody>
      </p:sp>
      <p:sp>
        <p:nvSpPr>
          <p:cNvPr id="10" name="Text 2"/>
          <p:cNvSpPr txBox="1"/>
          <p:nvPr/>
        </p:nvSpPr>
        <p:spPr>
          <a:xfrm>
            <a:off x="2726965" y="2579073"/>
            <a:ext cx="1549291" cy="1790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Сеть зависимостей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Побеждённые и зависимые государства должны были подчиняться французской системе союзов, торговли и военного давления.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844013" y="2579073"/>
            <a:ext cx="1549291" cy="1790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Европы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новая коалиция возникала как ответ на усилившуюся угрозу со стороны Франции и её союзников.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17537" y="2579073"/>
            <a:ext cx="1549291" cy="1790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влияния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стремилась закрепить завоевания и превратить военные успехи в устойчивое политическое влияние на континенте.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57626" y="2579073"/>
            <a:ext cx="1549291" cy="1790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масштаба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Войны постепенно превратились из борьбы за первенство в континентальный конфликт за будущее европейского порядка.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события и повороты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596380" y="3590476"/>
            <a:ext cx="1612200" cy="23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1805 — Аустерлиц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20149" y="4058440"/>
            <a:ext cx="1777281" cy="5175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под Аустерлицем укрепила престиж Наполеона и показала силу французской армии, хотя противники не были окончательно сломлены.
</a:t>
            </a:r>
            <a:endParaRPr lang="en-US" sz="785" dirty="0"/>
          </a:p>
        </p:txBody>
      </p:sp>
      <p:sp>
        <p:nvSpPr>
          <p:cNvPr id="11" name="Text 3"/>
          <p:cNvSpPr txBox="1"/>
          <p:nvPr/>
        </p:nvSpPr>
        <p:spPr>
          <a:xfrm>
            <a:off x="2604305" y="1492019"/>
            <a:ext cx="1612200" cy="23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1807 — Тильзит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528074" y="1959983"/>
            <a:ext cx="1777281" cy="5175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Тильзитский мир временно сделал Россию и Францию политическими партнёрами, но этот союз оказался непрочным.
</a:t>
            </a:r>
            <a:endParaRPr lang="en-US" sz="862" dirty="0"/>
          </a:p>
        </p:txBody>
      </p:sp>
      <p:sp>
        <p:nvSpPr>
          <p:cNvPr id="13" name="Text 5"/>
          <p:cNvSpPr txBox="1"/>
          <p:nvPr/>
        </p:nvSpPr>
        <p:spPr>
          <a:xfrm>
            <a:off x="4602401" y="3590476"/>
            <a:ext cx="1612200" cy="23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давление
</a:t>
            </a:r>
            <a:endParaRPr lang="en-US" sz="989" dirty="0"/>
          </a:p>
        </p:txBody>
      </p:sp>
      <p:sp>
        <p:nvSpPr>
          <p:cNvPr id="14" name="Text 6"/>
          <p:cNvSpPr txBox="1"/>
          <p:nvPr/>
        </p:nvSpPr>
        <p:spPr>
          <a:xfrm>
            <a:off x="4515095" y="4058440"/>
            <a:ext cx="1777281" cy="5175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Континентальная блокада должна была ударить по Британии, однако она осложнила экономику самой Французской империи.
</a:t>
            </a:r>
            <a:endParaRPr lang="en-US" sz="853" dirty="0"/>
          </a:p>
        </p:txBody>
      </p:sp>
      <p:sp>
        <p:nvSpPr>
          <p:cNvPr id="15" name="Text 7"/>
          <p:cNvSpPr txBox="1"/>
          <p:nvPr/>
        </p:nvSpPr>
        <p:spPr>
          <a:xfrm>
            <a:off x="6612088" y="1502428"/>
            <a:ext cx="1612200" cy="23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Испанская кампания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6535857" y="1970393"/>
            <a:ext cx="1777281" cy="5175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Вторжение в Испанию открыло новый фронт сопротивления и втянуло Францию в затяжную и изматывающую войну.
</a:t>
            </a:r>
            <a:endParaRPr lang="en-US" sz="929" dirty="0"/>
          </a:p>
        </p:txBody>
      </p:sp>
      <p:sp>
        <p:nvSpPr>
          <p:cNvPr id="17" name="Text 9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6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5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в войне: направления кампаний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60" dirty="0"/>
          </a:p>
        </p:txBody>
      </p:sp>
      <p:sp>
        <p:nvSpPr>
          <p:cNvPr id="9" name="Text 2"/>
          <p:cNvSpPr txBox="1"/>
          <p:nvPr/>
        </p:nvSpPr>
        <p:spPr>
          <a:xfrm>
            <a:off x="398350" y="1838400"/>
            <a:ext cx="2207100" cy="264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Европа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Центральной Европе французские армии перестраивали границы и режимы, но каждое продвижение вызывало новый виток сопротивления.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90580" y="1838400"/>
            <a:ext cx="2207100" cy="264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Испания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Испании война стала особенно тяжёлой: там Франция столкнулась с партизанской борьбой, местным сопротивлением и вмешательством союзников.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400785" y="1838400"/>
            <a:ext cx="2207100" cy="264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и ответные походы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Поход на Россию вывел конфликт за пределы обычных европейских кампаний и превратил его в борьбу на огромных пространствах.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Антинаполеоновские коалиции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Коалиции росли волнами: к старым противникам Франции постепенно присоединялись новые европейские державы.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шире становился союз против Франции, тем труднее было удерживать европейское господство.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состав антинаполеоновских коалиций в 1792–1815 годах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6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9650" y="1588225"/>
            <a:ext cx="2699700" cy="21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600 тысяч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вошли в Россию вместе с Наполеоном, но домой вернулась лишь малая часть.
</a:t>
            </a:r>
            <a:endParaRPr lang="en-US" sz="4400" dirty="0"/>
          </a:p>
        </p:txBody>
      </p:sp>
      <p:sp>
        <p:nvSpPr>
          <p:cNvPr id="5" name="Text 1"/>
          <p:cNvSpPr txBox="1"/>
          <p:nvPr/>
        </p:nvSpPr>
        <p:spPr>
          <a:xfrm>
            <a:off x="5061099" y="2628013"/>
            <a:ext cx="3214148" cy="16064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Армию Наполеона в России сопровождали огромные потери, которые превратили победоносный поход в стратегическую катастрофу.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23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Encyclopaedia Britannica; The Napoleonic Wars, general historical estimates (Grand Army of 1812)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6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9650" y="1588225"/>
            <a:ext cx="2699700" cy="21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2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1,2 миллиона
</a:t>
            </a:r>
            <a:pPr algn="l" indent="0" marL="0">
              <a:lnSpc>
                <a:spcPct val="100000"/>
              </a:lnSpc>
              <a:buNone/>
            </a:pPr>
            <a:r>
              <a:rPr lang="en-US" sz="1151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было мобилизовано в Российской империи в 1812–1814 годах, что резко усилило нагрузку на общество.
</a:t>
            </a:r>
            <a:endParaRPr lang="en-US" sz="4220" dirty="0"/>
          </a:p>
        </p:txBody>
      </p:sp>
      <p:sp>
        <p:nvSpPr>
          <p:cNvPr id="5" name="Text 1"/>
          <p:cNvSpPr txBox="1"/>
          <p:nvPr/>
        </p:nvSpPr>
        <p:spPr>
          <a:xfrm>
            <a:off x="5061099" y="2628013"/>
            <a:ext cx="3214148" cy="16064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кампании потребовали массовых реквизиций, налогов и поставок продовольствия, из-за чего война затронула не только армию, но и повседневную жизнь миллионов людей.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23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российская энциклопедия; материалы по Отечественной войне 1812 года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6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81" y="1755821"/>
            <a:ext cx="5139684" cy="22448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67916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 — событие — итог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533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из политического кризиса выросли реформы, войны и, в итоге, европейский передел после падения Наполеона.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4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4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следующий этап усиливал Францию кратковременно, но одновременно расширял сопротивление и подводил Европу к реставрации монархий.
</a:t>
            </a:r>
            <a:endParaRPr lang="en-US" sz="741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4"/>
            <a:ext cx="5139684" cy="415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истории Франции и Наполеоновских войн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6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9650" y="1588225"/>
            <a:ext cx="2699700" cy="21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тысяч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донских казаков участвовали в кампании 1812 года, усиливая разведку, преследование и удары по французским коммуникациям.
</a:t>
            </a:r>
            <a:endParaRPr lang="en-US" sz="4400" dirty="0"/>
          </a:p>
        </p:txBody>
      </p:sp>
      <p:sp>
        <p:nvSpPr>
          <p:cNvPr id="5" name="Text 1"/>
          <p:cNvSpPr txBox="1"/>
          <p:nvPr/>
        </p:nvSpPr>
        <p:spPr>
          <a:xfrm>
            <a:off x="5061099" y="2628013"/>
            <a:ext cx="3214148" cy="16064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Казачья конница была заметной частью российской армии и действовала там, где решали скорость, манёвр и внезапность.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23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Отечественная война 1812 года: сборники документов и исторические обзоры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6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9650" y="1588225"/>
            <a:ext cx="2699700" cy="21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1920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стал одним из главных рубежей массовой казачьей эмиграции из бывшей Российской империи.
</a:t>
            </a:r>
            <a:endParaRPr lang="en-US" sz="4400" dirty="0"/>
          </a:p>
        </p:txBody>
      </p:sp>
      <p:sp>
        <p:nvSpPr>
          <p:cNvPr id="5" name="Text 1"/>
          <p:cNvSpPr txBox="1"/>
          <p:nvPr/>
        </p:nvSpPr>
        <p:spPr>
          <a:xfrm>
            <a:off x="5061099" y="2628013"/>
            <a:ext cx="3214148" cy="16064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разрыв стал особенно заметен после революции и Гражданской войны: именно тогда многие казаки оказались вне России и начали новую жизнь в изгнании.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23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по русской эмиграции после Гражданской войны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6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4" y="1342667"/>
            <a:ext cx="3916500" cy="18626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3159" y="1342681"/>
            <a:ext cx="3916490" cy="186262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67555" y="3005333"/>
            <a:ext cx="342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Балканский приют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667555" y="3623916"/>
            <a:ext cx="34200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Белграде и других городах Королевства сербов, хорватов и словенцев казаки находили первые точки опоры. Здесь возникали землячества, церковные приходы и небольшие круги взаимопомощи, без которых адаптация была бы почти невозможна.
</a:t>
            </a:r>
            <a:endParaRPr lang="en-US" sz="1072" dirty="0"/>
          </a:p>
        </p:txBody>
      </p:sp>
      <p:sp>
        <p:nvSpPr>
          <p:cNvPr id="10" name="Text 2"/>
          <p:cNvSpPr txBox="1"/>
          <p:nvPr/>
        </p:nvSpPr>
        <p:spPr>
          <a:xfrm>
            <a:off x="4960629" y="3005333"/>
            <a:ext cx="342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Европейская повседневность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960629" y="3623916"/>
            <a:ext cx="34200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Франции и Германии многие бывшие военные и их семьи жили скромно и часто меняли работу. Они держались вместе, снимали дешёвое жильё, искали заработок и старались не потерять связь с казачьим миром.
</a:t>
            </a:r>
            <a:endParaRPr lang="en-US" sz="1165" dirty="0"/>
          </a:p>
        </p:txBody>
      </p:sp>
      <p:sp>
        <p:nvSpPr>
          <p:cNvPr id="12" name="Text 4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разных центрах эмиграции
</a:t>
            </a:r>
            <a:endParaRPr lang="en-US" sz="24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6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3385" y="3387493"/>
            <a:ext cx="8522150" cy="143977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и военная идентичность в изгнании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60" dirty="0"/>
          </a:p>
        </p:txBody>
      </p:sp>
      <p:sp>
        <p:nvSpPr>
          <p:cNvPr id="12" name="Text 2"/>
          <p:cNvSpPr txBox="1"/>
          <p:nvPr/>
        </p:nvSpPr>
        <p:spPr>
          <a:xfrm>
            <a:off x="673100" y="1880164"/>
            <a:ext cx="1460500" cy="1169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корпуса
</a:t>
            </a:r>
            <a:pPr algn="l" indent="0" marL="0">
              <a:lnSpc>
                <a:spcPct val="100000"/>
              </a:lnSpc>
              <a:buNone/>
            </a:pPr>
            <a:r>
              <a:rPr lang="en-US" sz="3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союзы и собрания помогали казакам сохранить чувство общности. Через форму, знаки различия и ритуалы они напоминали себе, что остаются не просто беженцами, а носителями служилой традиции.
</a:t>
            </a:r>
            <a:endParaRPr lang="en-US" sz="908" dirty="0"/>
          </a:p>
        </p:txBody>
      </p:sp>
      <p:sp>
        <p:nvSpPr>
          <p:cNvPr id="13" name="Text 3"/>
          <p:cNvSpPr txBox="1"/>
          <p:nvPr/>
        </p:nvSpPr>
        <p:spPr>
          <a:xfrm>
            <a:off x="2782528" y="1880164"/>
            <a:ext cx="1460500" cy="1169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как опора
</a:t>
            </a:r>
            <a:pPr algn="l" indent="0" marL="0">
              <a:lnSpc>
                <a:spcPct val="100000"/>
              </a:lnSpc>
              <a:buNone/>
            </a:pPr>
            <a:r>
              <a:rPr lang="en-US" sz="4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 службе в войнах и походах передавалась через рассказы старших, праздники и церковные обряды. Это укрепляло связь поколений и делало прошлое частью повседневной жизни.
</a:t>
            </a:r>
            <a:endParaRPr lang="en-US" sz="987" dirty="0"/>
          </a:p>
        </p:txBody>
      </p:sp>
      <p:sp>
        <p:nvSpPr>
          <p:cNvPr id="14" name="Text 4"/>
          <p:cNvSpPr txBox="1"/>
          <p:nvPr/>
        </p:nvSpPr>
        <p:spPr>
          <a:xfrm>
            <a:off x="4899576" y="1880164"/>
            <a:ext cx="1460500" cy="1169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к быту
</a:t>
            </a:r>
            <a:pPr algn="l" indent="0" marL="0">
              <a:lnSpc>
                <a:spcPct val="100000"/>
              </a:lnSpc>
              <a:buNone/>
            </a:pPr>
            <a:r>
              <a:rPr lang="en-US" sz="3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выжить, многие соглашались на фабричную работу, сельский труд или службу в охране. Эмиграция требовала приспособления, но не отменяла стремления сохранить достоинство и привычный уклад.
</a:t>
            </a:r>
            <a:endParaRPr lang="en-US" sz="908" dirty="0"/>
          </a:p>
        </p:txBody>
      </p:sp>
      <p:sp>
        <p:nvSpPr>
          <p:cNvPr id="15" name="Text 5"/>
          <p:cNvSpPr txBox="1"/>
          <p:nvPr/>
        </p:nvSpPr>
        <p:spPr>
          <a:xfrm>
            <a:off x="7013190" y="1880164"/>
            <a:ext cx="1460500" cy="1169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Традиция и перемены
</a:t>
            </a:r>
            <a:pPr algn="l" indent="0" marL="0">
              <a:lnSpc>
                <a:spcPct val="100000"/>
              </a:lnSpc>
              <a:buNone/>
            </a:pPr>
            <a:r>
              <a:rPr lang="en-US" sz="4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Идентичность изгнания складывалась из двух начал: верности традиции и необходимости менять привычную роль. Именно это сочетание определило опыт донских казаков в Европе.
</a:t>
            </a:r>
            <a:endParaRPr lang="en-US" sz="99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2478348"/>
            <a:ext cx="5139684" cy="12320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Французская империя и судьба казаков: сравнение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002723" y="1611697"/>
            <a:ext cx="2669329" cy="193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как одна эпоха по-разному изменила Францию и донское казачество: в первом случае усилилась имперская централизация, во втором — опыт рассеяния.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002724" y="3670988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14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обоих случаях война сломала прежний порядок, но во Франции она укрепила государственный центр, а у казаков привела к утрате привычной среды и новой зависимости от обстоятельств.
</a:t>
            </a:r>
            <a:endParaRPr lang="en-US" sz="714" dirty="0"/>
          </a:p>
        </p:txBody>
      </p:sp>
      <p:sp>
        <p:nvSpPr>
          <p:cNvPr id="8" name="Text 3"/>
          <p:cNvSpPr txBox="1"/>
          <p:nvPr/>
        </p:nvSpPr>
        <p:spPr>
          <a:xfrm>
            <a:off x="6002723" y="4196141"/>
            <a:ext cx="2742941" cy="380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Франции эпохи Наполеона; исследования по истории донского казачества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6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2591" y="1653603"/>
            <a:ext cx="2591131" cy="28809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8337" y="358714"/>
            <a:ext cx="7087622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Крах империи и его последствия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60" dirty="0"/>
          </a:p>
        </p:txBody>
      </p:sp>
      <p:sp>
        <p:nvSpPr>
          <p:cNvPr id="11" name="Text 2"/>
          <p:cNvSpPr txBox="1"/>
          <p:nvPr/>
        </p:nvSpPr>
        <p:spPr>
          <a:xfrm>
            <a:off x="398350" y="1799900"/>
            <a:ext cx="1779600" cy="268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военной гегемонии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Поражение 1814 года и «Сто дней» показали пределы наполеоновской системы. Франция утратила военное первенство, а европейские державы вернули политику равновесия и сдерживания.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353405" y="1799900"/>
            <a:ext cx="1779600" cy="268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Венский 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Венский конгресс закрепил новый порядок: восстановление монархий, пересмотр границ и осторожное стремление не допустить повторения революционных потрясений. Европа вошла в более стабильную, но жёсткую политическую эпоху.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308460" y="1799900"/>
            <a:ext cx="1779600" cy="268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память изгнания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донских казаков память о тех событиях не исчезла. Военная служба, перемещения и последующая эмиграция стали частью семейной истории, которую сохраняли в общинах, преданиях и культурных практиках.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274061" y="1394505"/>
            <a:ext cx="659587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революции к империи — и дальше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1282111" y="2914262"/>
            <a:ext cx="657977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Наполеона показывает, как революция может породить не только свободу, но и новую централизацию власти. Для донских казаков это стало временем славы, утрат и долгого исторического рассеяния.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2026-07-26T01:08:21Z</dcterms:created>
  <dcterms:modified xsi:type="dcterms:W3CDTF">2026-07-26T01:08:21Z</dcterms:modified>
</cp:coreProperties>
</file>