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стран Азии, Африки и Латинской Америки в современном мире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Динамичное развитие регионов – ключ к будущим глобальным изменениям.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предпосылки и демографический потенциал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Азии, Африки и Латинской Америки прошли через процесс деколонизации и формирования самостоятельных государств, объединив большое этническое разнообразие и столкнувшись с вызовами социал-экономического неравенства в эпоху глобализации.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насчитывает свыше 4,7 млрд человек, Африка — около 1,4 млрд, Латинская Америка — 665 млн, при этом молодёжь составляет более половины жителей. Это создает высокий потенциал для будущего развития регионов.
</a:t>
            </a:r>
            <a:endParaRPr lang="en-US" sz="898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численности населения и молодёжный потенциал
</a:t>
            </a:r>
            <a:endParaRPr lang="en-US" sz="1088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Азии уровень урбанизации достигает 51%, в Латинской Америке — около 80%. В Африке наблюдается самый быстрый рост городского населения, что требует адаптации инфраструктуры и услуг.
</a:t>
            </a:r>
            <a:endParaRPr lang="en-US" sz="948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Индекс урбанизации и его проявления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рождаемость, миграционные процессы и культурное многообразие создают сложные социально-экономические условия, формируя особую динамику развития каждого региона.
</a:t>
            </a:r>
            <a:endParaRPr lang="en-US" sz="918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демографических вызовов
</a:t>
            </a:r>
            <a:endParaRPr lang="en-US" sz="1161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особенности и текущие тенденции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26" y="1282675"/>
            <a:ext cx="2489147" cy="2708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189" y="1282675"/>
            <a:ext cx="2489147" cy="270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4501" y="1282675"/>
            <a:ext cx="2489147" cy="270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50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Саудовская Аравия является крупнейшим поставщиком нефти, Нигерия — нефти и газа, Чили — меди, а Бразилия выделяется экспортом железной руды и сельхозпродукции.
</a:t>
            </a:r>
            <a:endParaRPr lang="en-US" sz="681" dirty="0"/>
          </a:p>
        </p:txBody>
      </p:sp>
      <p:sp>
        <p:nvSpPr>
          <p:cNvPr id="10" name="Text 2"/>
          <p:cNvSpPr txBox="1"/>
          <p:nvPr/>
        </p:nvSpPr>
        <p:spPr>
          <a:xfrm>
            <a:off x="4350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сырьевые экспортеры и их роль
</a:t>
            </a:r>
            <a:endParaRPr lang="en-US" sz="1072" dirty="0"/>
          </a:p>
        </p:txBody>
      </p:sp>
      <p:sp>
        <p:nvSpPr>
          <p:cNvPr id="11" name="Text 3"/>
          <p:cNvSpPr txBox="1"/>
          <p:nvPr/>
        </p:nvSpPr>
        <p:spPr>
          <a:xfrm>
            <a:off x="3313825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зависимость многих стран от сырьевого сектора делает их уязвимыми к колебаниям мировых цен, что подчеркивает необходимость диверсификации экономики.
</a:t>
            </a:r>
            <a:endParaRPr lang="en-US" sz="690" dirty="0"/>
          </a:p>
        </p:txBody>
      </p:sp>
      <p:sp>
        <p:nvSpPr>
          <p:cNvPr id="12" name="Text 4"/>
          <p:cNvSpPr txBox="1"/>
          <p:nvPr/>
        </p:nvSpPr>
        <p:spPr>
          <a:xfrm>
            <a:off x="3313825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сырьевого экспорта на экономику
</a:t>
            </a:r>
            <a:endParaRPr lang="en-US" sz="1072" dirty="0"/>
          </a:p>
        </p:txBody>
      </p:sp>
      <p:sp>
        <p:nvSpPr>
          <p:cNvPr id="13" name="Text 5"/>
          <p:cNvSpPr txBox="1"/>
          <p:nvPr/>
        </p:nvSpPr>
        <p:spPr>
          <a:xfrm>
            <a:off x="61862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использование ресурсов ведет к деградации экосистем, особенно в тропических лесах и горных районах, что требует внедрения устойчивых методов развития.
</a:t>
            </a:r>
            <a:endParaRPr lang="en-US" sz="668" dirty="0"/>
          </a:p>
        </p:txBody>
      </p:sp>
      <p:sp>
        <p:nvSpPr>
          <p:cNvPr id="14" name="Text 6"/>
          <p:cNvSpPr txBox="1"/>
          <p:nvPr/>
        </p:nvSpPr>
        <p:spPr>
          <a:xfrm>
            <a:off x="61862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добычи
</a:t>
            </a:r>
            <a:endParaRPr lang="en-US" sz="1072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природных ресурсов в региональных экономиках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и Индия стали ведущими производителями в сфере промышленности, одновременно развивая инновационные технологии и создавая высокотехнологичные отрасли.
</a:t>
            </a:r>
            <a:endParaRPr lang="en-US" sz="1017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промышленности и технологий
</a:t>
            </a:r>
            <a:endParaRPr lang="en-US" sz="1004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Вьетнам и Эфиопия увеличивают поставки сельхозпродукции, а Египет и Мексика развивают туризм и сервисы, расширяя экономические возможности.
</a:t>
            </a:r>
            <a:endParaRPr lang="en-US" sz="1048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аграрного экспорта и сферы услуг
</a:t>
            </a:r>
            <a:endParaRPr lang="en-US" sz="1313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современных технологий и активные инвестиции способствуют повышению конкурентоспособности региона на международной арене.
</a:t>
            </a:r>
            <a:endParaRPr lang="en-US" sz="1048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Инвестиции и конкурентоспособность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Трансформация экономической структуры регионов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26" y="1282675"/>
            <a:ext cx="2489147" cy="2708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189" y="1282675"/>
            <a:ext cx="2489147" cy="270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4501" y="1282675"/>
            <a:ext cx="2489147" cy="270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50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и Южная Корея превосходят в электронике и ИТ, Индия и Таиланд — в автомобилестроении, Бангладеш — в текстиле, а Аргентина — в агропромышленном секторе.
</a:t>
            </a:r>
            <a:endParaRPr lang="en-US" sz="691" dirty="0"/>
          </a:p>
        </p:txBody>
      </p:sp>
      <p:sp>
        <p:nvSpPr>
          <p:cNvPr id="10" name="Text 2"/>
          <p:cNvSpPr txBox="1"/>
          <p:nvPr/>
        </p:nvSpPr>
        <p:spPr>
          <a:xfrm>
            <a:off x="4350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в различных отраслях промышленности
</a:t>
            </a:r>
            <a:endParaRPr lang="en-US" sz="1072" dirty="0"/>
          </a:p>
        </p:txBody>
      </p:sp>
      <p:sp>
        <p:nvSpPr>
          <p:cNvPr id="11" name="Text 3"/>
          <p:cNvSpPr txBox="1"/>
          <p:nvPr/>
        </p:nvSpPr>
        <p:spPr>
          <a:xfrm>
            <a:off x="3313825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Годовой экспорт промышленных товаров из стран регионов достигает 1,8 трлн долларов США, что подтверждает роль этих государств в мировой торговле.
</a:t>
            </a:r>
            <a:endParaRPr lang="en-US" sz="716" dirty="0"/>
          </a:p>
        </p:txBody>
      </p:sp>
      <p:sp>
        <p:nvSpPr>
          <p:cNvPr id="12" name="Text 4"/>
          <p:cNvSpPr txBox="1"/>
          <p:nvPr/>
        </p:nvSpPr>
        <p:spPr>
          <a:xfrm>
            <a:off x="3313825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Объемы экспортируемой продукции
</a:t>
            </a:r>
            <a:endParaRPr lang="en-US" sz="1072" dirty="0"/>
          </a:p>
        </p:txBody>
      </p:sp>
      <p:sp>
        <p:nvSpPr>
          <p:cNvPr id="13" name="Text 5"/>
          <p:cNvSpPr txBox="1"/>
          <p:nvPr/>
        </p:nvSpPr>
        <p:spPr>
          <a:xfrm>
            <a:off x="61862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укрепляет обмен с Китаем и Индией, Латинская Америка расширяет связи с США и Европейским союзом, что способствует диверсификации экспортных рынков.
</a:t>
            </a:r>
            <a:endParaRPr lang="en-US" sz="702" dirty="0"/>
          </a:p>
        </p:txBody>
      </p:sp>
      <p:sp>
        <p:nvSpPr>
          <p:cNvPr id="14" name="Text 6"/>
          <p:cNvSpPr txBox="1"/>
          <p:nvPr/>
        </p:nvSpPr>
        <p:spPr>
          <a:xfrm>
            <a:off x="61862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новых торговых направлений
</a:t>
            </a:r>
            <a:endParaRPr lang="en-US" sz="1072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промышленного производства и торговля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страны Азии приходится около 40% мировых ПИИ, Африка получает 3%, а Латинская Америка — около 10%, что отражает разную инвестиционную привлекательность.
</a:t>
            </a:r>
            <a:endParaRPr lang="en-US" sz="988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ПИИ в экономике регионов
</a:t>
            </a:r>
            <a:endParaRPr lang="en-US" sz="1375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Развиваются порты, аэропорты и технопарки, создавая основу для современного промышленного и технологического роста.
</a:t>
            </a:r>
            <a:endParaRPr lang="en-US" sz="1099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Инфраструктурные проекты и технологические парки
</a:t>
            </a:r>
            <a:endParaRPr lang="en-US" sz="1107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пример — китайская программа «Один пояс — один путь», способствующая привлечению инвестиций и развитию транспортных и инновационных сетей.
</a:t>
            </a:r>
            <a:endParaRPr lang="en-US" sz="1048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Инициативы, стимулирующие инвестиции
</a:t>
            </a:r>
            <a:endParaRPr lang="en-US" sz="1099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иностранные инвестиции как драйвер развития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373575"/>
            <a:ext cx="4775700" cy="266175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отражены значительные различия в экономическом развитии, наглядно демонстрирующие разрыв между странами с высоким и низким уровнем доходов.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Сохраняется значительное неравенство доходов, несмотря на общий экономический рост регионов.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ВВП на душу населения в ключевых странах региона (2022)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банк, 2022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26" y="1282675"/>
            <a:ext cx="2489147" cy="2708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189" y="1282675"/>
            <a:ext cx="2489147" cy="270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4501" y="1282675"/>
            <a:ext cx="2489147" cy="270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50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Африке и Южной Азии уровень бедности достигает 40%, Латинская Америка — 23%. Неравенство проявляется в доступе к образованию, здравоохранению и распределении доходов.
</a:t>
            </a:r>
            <a:endParaRPr lang="en-US" sz="625" dirty="0"/>
          </a:p>
        </p:txBody>
      </p:sp>
      <p:sp>
        <p:nvSpPr>
          <p:cNvPr id="10" name="Text 2"/>
          <p:cNvSpPr txBox="1"/>
          <p:nvPr/>
        </p:nvSpPr>
        <p:spPr>
          <a:xfrm>
            <a:off x="4350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бедности и социальное неравенство
</a:t>
            </a:r>
            <a:endParaRPr lang="en-US" sz="1072" dirty="0"/>
          </a:p>
        </p:txBody>
      </p:sp>
      <p:sp>
        <p:nvSpPr>
          <p:cNvPr id="11" name="Text 3"/>
          <p:cNvSpPr txBox="1"/>
          <p:nvPr/>
        </p:nvSpPr>
        <p:spPr>
          <a:xfrm>
            <a:off x="3313825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устойчивого развития ООН направлены на сокращение бедности и улучшение качества жизни, обеспечивая поддержку национальным инициативам.
</a:t>
            </a:r>
            <a:endParaRPr lang="en-US" sz="752" dirty="0"/>
          </a:p>
        </p:txBody>
      </p:sp>
      <p:sp>
        <p:nvSpPr>
          <p:cNvPr id="12" name="Text 4"/>
          <p:cNvSpPr txBox="1"/>
          <p:nvPr/>
        </p:nvSpPr>
        <p:spPr>
          <a:xfrm>
            <a:off x="3313825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Реализация международных программ
</a:t>
            </a:r>
            <a:endParaRPr lang="en-US" sz="1072" dirty="0"/>
          </a:p>
        </p:txBody>
      </p:sp>
      <p:sp>
        <p:nvSpPr>
          <p:cNvPr id="13" name="Text 5"/>
          <p:cNvSpPr txBox="1"/>
          <p:nvPr/>
        </p:nvSpPr>
        <p:spPr>
          <a:xfrm>
            <a:off x="61862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страны внедряют проекты поддержки малообеспеченных семей, направленные на повышение социальной защиты и расширение доступа к базовым услугам.
</a:t>
            </a:r>
            <a:endParaRPr lang="en-US" sz="640" dirty="0"/>
          </a:p>
        </p:txBody>
      </p:sp>
      <p:sp>
        <p:nvSpPr>
          <p:cNvPr id="14" name="Text 6"/>
          <p:cNvSpPr txBox="1"/>
          <p:nvPr/>
        </p:nvSpPr>
        <p:spPr>
          <a:xfrm>
            <a:off x="61862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социальные проекты
</a:t>
            </a:r>
            <a:endParaRPr lang="en-US" sz="1072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Бедность и меры социальной поддержки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и реформы систем здравоохранения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медперсонала и финансирования ограничивает качество и доступность медицинских услуг в странах региона.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распространённость инфекционных заболеваний, таких как ВИЧ/СПИД и малярия, требует комплексных профилактических мер и лечения.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Нацпроекты и кампании иммунизации способствуют снижению заболеваемости и улучшению эпидемиологической ситуации.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новых медицинских учреждений и внедрение технологий улучшают инфраструктуру здравоохранения.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последние три десятилетия уровень неграмотности среди молодежи в Азии снизился до 6%, в Латинской Америке — до 2%. Этот прогресс обусловлен активным расширением школьного образования и образовательных программ для детей и взрослых.
</a:t>
            </a:r>
            <a:endParaRPr lang="en-US" sz="857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неграмотности среди молодёжи
</a:t>
            </a:r>
            <a:endParaRPr lang="en-US" sz="1247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Китае, Индии и Бразилии значительно увеличилось количество студентов, что способствует развитию научных исследований и подготовке квалифицированных специалистов для экономики будущего. Тенденции продолжают усиливаться.
</a:t>
            </a:r>
            <a:endParaRPr lang="en-US" sz="882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студенческой аудитории в ведущих университетах
</a:t>
            </a:r>
            <a:endParaRPr lang="en-US" sz="1060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успехи, сохраняются сложности: дефицит квалифицированных преподавателей и устаревшая инфраструктура. ЮНЕСКО внедряет программы поддержки образования девочек и дистанционного обучения для устранения региональных различий.
</a:t>
            </a:r>
            <a:endParaRPr lang="en-US" sz="806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 поддержка международных программ
</a:t>
            </a:r>
            <a:endParaRPr lang="en-US" sz="1179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Трансформация образовательных систем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26" y="1282675"/>
            <a:ext cx="2489147" cy="2708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189" y="1282675"/>
            <a:ext cx="2489147" cy="270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4501" y="1282675"/>
            <a:ext cx="2489147" cy="270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50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Токио, Сан-Паулу и Джакарта превращаются в крупные мегаполисы, объединяющие миллионы жителей и создающие новые экономические и социальные возможности.
</a:t>
            </a:r>
            <a:endParaRPr lang="en-US" sz="647" dirty="0"/>
          </a:p>
        </p:txBody>
      </p:sp>
      <p:sp>
        <p:nvSpPr>
          <p:cNvPr id="10" name="Text 2"/>
          <p:cNvSpPr txBox="1"/>
          <p:nvPr/>
        </p:nvSpPr>
        <p:spPr>
          <a:xfrm>
            <a:off x="4350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мегаполисов Азии и Латинской Америки
</a:t>
            </a:r>
            <a:endParaRPr lang="en-US" sz="1072" dirty="0"/>
          </a:p>
        </p:txBody>
      </p:sp>
      <p:sp>
        <p:nvSpPr>
          <p:cNvPr id="11" name="Text 3"/>
          <p:cNvSpPr txBox="1"/>
          <p:nvPr/>
        </p:nvSpPr>
        <p:spPr>
          <a:xfrm>
            <a:off x="3313825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требует значительных инвестиций в транспорт, энергетику и водоснабжение. Эффективное управление отходами становится приоритетом для улучшения экологии и качества жизни.
</a:t>
            </a:r>
            <a:endParaRPr lang="en-US" sz="616" dirty="0"/>
          </a:p>
        </p:txBody>
      </p:sp>
      <p:sp>
        <p:nvSpPr>
          <p:cNvPr id="12" name="Text 4"/>
          <p:cNvSpPr txBox="1"/>
          <p:nvPr/>
        </p:nvSpPr>
        <p:spPr>
          <a:xfrm>
            <a:off x="3313825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городской инфраструктуры
</a:t>
            </a:r>
            <a:endParaRPr lang="en-US" sz="1072" dirty="0"/>
          </a:p>
        </p:txBody>
      </p:sp>
      <p:sp>
        <p:nvSpPr>
          <p:cNvPr id="13" name="Text 5"/>
          <p:cNvSpPr txBox="1"/>
          <p:nvPr/>
        </p:nvSpPr>
        <p:spPr>
          <a:xfrm>
            <a:off x="61862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новых беднейших районов создает социальное напряжение, а загрязнение окружающей среды становится острой проблемой. Необходимы комплексные меры для устойчивого развития городов.
</a:t>
            </a:r>
            <a:endParaRPr lang="en-US" sz="616" dirty="0"/>
          </a:p>
        </p:txBody>
      </p:sp>
      <p:sp>
        <p:nvSpPr>
          <p:cNvPr id="14" name="Text 6"/>
          <p:cNvSpPr txBox="1"/>
          <p:nvPr/>
        </p:nvSpPr>
        <p:spPr>
          <a:xfrm>
            <a:off x="61862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 экологические вызовы
</a:t>
            </a:r>
            <a:endParaRPr lang="en-US" sz="1072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 мегаполисы: вызовы и перспективы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Азии более 2,6 миллиарда пользователей, а в Африке — свыше 550 миллионов. Стремительный рост мобильного интернета способствует быстрой цифровизации регионов.
</a:t>
            </a:r>
            <a:endParaRPr lang="en-US" sz="1014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распространение интернета в Азии и Африке
</a:t>
            </a:r>
            <a:endParaRPr lang="en-US" sz="1139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общий прогресс, доступ к высокотехнологичным услугам остается ограниченным в сельской местности и небольших городах, что замедляет развитие.
</a:t>
            </a:r>
            <a:endParaRPr lang="en-US" sz="1048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Цифровое неравенство между городами и провинциями
</a:t>
            </a:r>
            <a:endParaRPr lang="en-US" sz="1031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Инициативы «Цифровой мост» в Казахстане и развитие e-learning в Кении активно сокращают цифровой разрыв, а поддержка стартапов в Индии способствует инновационному развитию.
</a:t>
            </a:r>
            <a:endParaRPr lang="en-US" sz="1030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проекты цифровой трансформации
</a:t>
            </a:r>
            <a:endParaRPr lang="en-US" sz="1173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Информационные технологии и цифровое неравенство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26" y="1282675"/>
            <a:ext cx="2489147" cy="2708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189" y="1282675"/>
            <a:ext cx="2489147" cy="270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4501" y="1282675"/>
            <a:ext cx="2489147" cy="270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50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Амазонии ежегодно теряется более 11 000 кв. км лесов, что ведет к ухудшению климата и утрате биоразнообразия, оказывая негативное влияние на глобальную экологию.
</a:t>
            </a:r>
            <a:endParaRPr lang="en-US" sz="683" dirty="0"/>
          </a:p>
        </p:txBody>
      </p:sp>
      <p:sp>
        <p:nvSpPr>
          <p:cNvPr id="10" name="Text 2"/>
          <p:cNvSpPr txBox="1"/>
          <p:nvPr/>
        </p:nvSpPr>
        <p:spPr>
          <a:xfrm>
            <a:off x="4350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Обезлесение и его последствия
</a:t>
            </a:r>
            <a:endParaRPr lang="en-US" sz="1185" dirty="0"/>
          </a:p>
        </p:txBody>
      </p:sp>
      <p:sp>
        <p:nvSpPr>
          <p:cNvPr id="11" name="Text 3"/>
          <p:cNvSpPr txBox="1"/>
          <p:nvPr/>
        </p:nvSpPr>
        <p:spPr>
          <a:xfrm>
            <a:off x="3313825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Пекин и Дели сталкиваются с токсичным смогом, где уровни ПМ2.5 превышают нормы ВОЗ, вызывая проблемы с дыхательной системой у миллионов горожан.
</a:t>
            </a:r>
            <a:endParaRPr lang="en-US" sz="697" dirty="0"/>
          </a:p>
        </p:txBody>
      </p:sp>
      <p:sp>
        <p:nvSpPr>
          <p:cNvPr id="12" name="Text 4"/>
          <p:cNvSpPr txBox="1"/>
          <p:nvPr/>
        </p:nvSpPr>
        <p:spPr>
          <a:xfrm>
            <a:off x="3313825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в мегаполисах
</a:t>
            </a:r>
            <a:endParaRPr lang="en-US" sz="1072" dirty="0"/>
          </a:p>
        </p:txBody>
      </p:sp>
      <p:sp>
        <p:nvSpPr>
          <p:cNvPr id="13" name="Text 5"/>
          <p:cNvSpPr txBox="1"/>
          <p:nvPr/>
        </p:nvSpPr>
        <p:spPr>
          <a:xfrm>
            <a:off x="61862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70% населения ограничены в доступе к безопасной питьевой воде, что усугубляет социальные проблемы и требует масштабных международных и местных инициатив.
</a:t>
            </a:r>
            <a:endParaRPr lang="en-US" sz="671" dirty="0"/>
          </a:p>
        </p:txBody>
      </p:sp>
      <p:sp>
        <p:nvSpPr>
          <p:cNvPr id="14" name="Text 6"/>
          <p:cNvSpPr txBox="1"/>
          <p:nvPr/>
        </p:nvSpPr>
        <p:spPr>
          <a:xfrm>
            <a:off x="61862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Критическая нехватка воды в регионе Сахеля
</a:t>
            </a:r>
            <a:endParaRPr lang="en-US" sz="1072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вызовы и устойчивое развитие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гражданской активности и участие в политике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268275" y="14371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Активизация политического участия молодежи в странах Азии, Африки и Латинской Америки усилила влияние на национальные реформы и общественные процессы.
</a:t>
            </a:r>
            <a:endParaRPr lang="en-US" sz="1059" dirty="0"/>
          </a:p>
        </p:txBody>
      </p:sp>
      <p:sp>
        <p:nvSpPr>
          <p:cNvPr id="14" name="Text 3"/>
          <p:cNvSpPr txBox="1"/>
          <p:nvPr/>
        </p:nvSpPr>
        <p:spPr>
          <a:xfrm>
            <a:off x="366675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2010-е: Увеличение молодежных движений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2512425" y="39340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Бразилии прошли массовые акции протеста, направленные на борьбу с коррупцией, что повысило внимание к вопросам прозрачности власти и ответственности.
</a:t>
            </a:r>
            <a:endParaRPr lang="en-US" sz="1021" dirty="0"/>
          </a:p>
        </p:txBody>
      </p:sp>
      <p:sp>
        <p:nvSpPr>
          <p:cNvPr id="16" name="Text 5"/>
          <p:cNvSpPr txBox="1"/>
          <p:nvPr/>
        </p:nvSpPr>
        <p:spPr>
          <a:xfrm>
            <a:off x="2617188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2015: Всплеск протестов против коррупции
</a:t>
            </a:r>
            <a:endParaRPr lang="en-US" sz="1063" dirty="0"/>
          </a:p>
        </p:txBody>
      </p:sp>
      <p:sp>
        <p:nvSpPr>
          <p:cNvPr id="17" name="Text 6"/>
          <p:cNvSpPr txBox="1"/>
          <p:nvPr/>
        </p:nvSpPr>
        <p:spPr>
          <a:xfrm>
            <a:off x="4756575" y="14371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Индии и Египте усилилась активность женских организаций, проводящих кампании по защите прав и против насилия, способствуя изменению общественного мнения.
</a:t>
            </a:r>
            <a:endParaRPr lang="en-US" sz="947" dirty="0"/>
          </a:p>
        </p:txBody>
      </p:sp>
      <p:sp>
        <p:nvSpPr>
          <p:cNvPr id="18" name="Text 7"/>
          <p:cNvSpPr txBox="1"/>
          <p:nvPr/>
        </p:nvSpPr>
        <p:spPr>
          <a:xfrm>
            <a:off x="4861075" y="2952900"/>
            <a:ext cx="16671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2018 года: Защита прав женщин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7000725" y="39340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рост общественной активности, в ряде стран сохраняется ограничение свободы слова и давления на неправительственные организации, сказывающееся на гражданском участии.
</a:t>
            </a:r>
            <a:endParaRPr lang="en-US" sz="908" dirty="0"/>
          </a:p>
        </p:txBody>
      </p:sp>
      <p:sp>
        <p:nvSpPr>
          <p:cNvPr id="20" name="Text 9"/>
          <p:cNvSpPr txBox="1"/>
          <p:nvPr/>
        </p:nvSpPr>
        <p:spPr>
          <a:xfrm>
            <a:off x="7105488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этап: Давление на НКО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— крупнейший импортер нефти и металлов, активно развивает экспорт промышленных товаров и технологий, укрепляя позиции на глобальном рынке.
</a:t>
            </a:r>
            <a:endParaRPr lang="en-US" sz="1048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Китая в мировой торговле
</a:t>
            </a:r>
            <a:endParaRPr lang="en-US" sz="1375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импортируют сельскохозяйственную продукцию и текстиль из Латинской Америки, а ЕС поставляет технологии и сырье, стимулируя взаимовыгодное сотрудничество.
</a:t>
            </a:r>
            <a:endParaRPr lang="en-US" sz="991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США и ЕС на регионы развития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членства стран в БРИКС, МЕРКОСУР и ШОС способствует интеграции рынков, расширению торговых связей и развитию совместных экономических проектов.
</a:t>
            </a:r>
            <a:endParaRPr lang="en-US" sz="1048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экономических блоков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и торговые связи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26" y="1282675"/>
            <a:ext cx="2489147" cy="2708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189" y="1282675"/>
            <a:ext cx="2489147" cy="270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4501" y="1282675"/>
            <a:ext cx="2489147" cy="270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50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ежегодный рост ВВП Китая в 2010-2020 гг. составлял около 6%. Страна ориентируется на инновации и технологическое развитие для устойчивого будущего.
</a:t>
            </a:r>
            <a:endParaRPr lang="en-US" sz="694" dirty="0"/>
          </a:p>
        </p:txBody>
      </p:sp>
      <p:sp>
        <p:nvSpPr>
          <p:cNvPr id="10" name="Text 2"/>
          <p:cNvSpPr txBox="1"/>
          <p:nvPr/>
        </p:nvSpPr>
        <p:spPr>
          <a:xfrm>
            <a:off x="4350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— мировой двигатель развития
</a:t>
            </a:r>
            <a:endParaRPr lang="en-US" sz="1072" dirty="0"/>
          </a:p>
        </p:txBody>
      </p:sp>
      <p:sp>
        <p:nvSpPr>
          <p:cNvPr id="11" name="Text 3"/>
          <p:cNvSpPr txBox="1"/>
          <p:nvPr/>
        </p:nvSpPr>
        <p:spPr>
          <a:xfrm>
            <a:off x="3313825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быстро развивается, инвестируя в IT-сектор и производство, что способствует укреплению внутреннего рынка и расширению экспортного потенциала.
</a:t>
            </a:r>
            <a:endParaRPr lang="en-US" sz="707" dirty="0"/>
          </a:p>
        </p:txBody>
      </p:sp>
      <p:sp>
        <p:nvSpPr>
          <p:cNvPr id="12" name="Text 4"/>
          <p:cNvSpPr txBox="1"/>
          <p:nvPr/>
        </p:nvSpPr>
        <p:spPr>
          <a:xfrm>
            <a:off x="3313825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— второй крупнейший экономический игрок
</a:t>
            </a:r>
            <a:endParaRPr lang="en-US" sz="1072" dirty="0"/>
          </a:p>
        </p:txBody>
      </p:sp>
      <p:sp>
        <p:nvSpPr>
          <p:cNvPr id="13" name="Text 5"/>
          <p:cNvSpPr txBox="1"/>
          <p:nvPr/>
        </p:nvSpPr>
        <p:spPr>
          <a:xfrm>
            <a:off x="61862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сосредоточена на аграрном секторе и промышленности, в то время как Южная Африка доминирует в добыче полезных ископаемых, играя важную роль в африканской экономике.
</a:t>
            </a:r>
            <a:endParaRPr lang="en-US" sz="616" dirty="0"/>
          </a:p>
        </p:txBody>
      </p:sp>
      <p:sp>
        <p:nvSpPr>
          <p:cNvPr id="14" name="Text 6"/>
          <p:cNvSpPr txBox="1"/>
          <p:nvPr/>
        </p:nvSpPr>
        <p:spPr>
          <a:xfrm>
            <a:off x="61862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и Южная Африка — региональные лидеры
</a:t>
            </a:r>
            <a:endParaRPr lang="en-US" sz="1072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экономического роста и их роль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Судане (регион Дарфур) и Мьянме (преследование рохинджа) продолжаются этнические столкновения, усугубляющие гуманитарную ситуацию и социальную нестабильность.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причины, экономическое неравенство и вмешательство внешних сил способствуют эскалации конфликтов, требующих комплексных миротворческих и политических решений.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Колумбии наблюдается политическая нестабильность, связанная с деятельностью наркокартелей и вооружёнными группировками, что затрудняет развитие страны.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и внутренние вызовы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Ежегодный прирост ПИИ составляет 5-7%, существенно укрепляя экономику регионов.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Стабильный рост ВВП и инвестиций свидетельствует о расширении влияния стран Азии, Африки и Латинской Америки на мировую экономику.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6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экономических показателей и инвестиций
</a:t>
            </a:r>
            <a:endParaRPr lang="en-US" sz="2366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ОЭСР и ООН, 2023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0100" y="554440"/>
            <a:ext cx="3767100" cy="37376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6450" y="1258750"/>
            <a:ext cx="44874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регионов для глобального 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Азия, Африка и Латинская Америка — ключевые игроки XXI века. Их экономический рост, инновации и социальное развитие формируют новую мировую архитектуру со всеми вызовами и возможностями.
</a:t>
            </a:r>
            <a:endParaRPr lang="en-US" sz="2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2026-05-11T06:30:39Z</dcterms:created>
  <dcterms:modified xsi:type="dcterms:W3CDTF">2026-05-11T06:30:39Z</dcterms:modified>
</cp:coreProperties>
</file>