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jpeg"/><Relationship Id="rId3" Type="http://schemas.openxmlformats.org/officeDocument/2006/relationships/image" Target="../media/image-4-3.jpeg"/><Relationship Id="rId4" Type="http://schemas.openxmlformats.org/officeDocument/2006/relationships/image" Target="../media/image-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image" Target="../media/image-6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jpe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jpe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jpeg"/><Relationship Id="rId3" Type="http://schemas.openxmlformats.org/officeDocument/2006/relationships/image" Target="../media/image-15-3.jpeg"/><Relationship Id="rId4" Type="http://schemas.openxmlformats.org/officeDocument/2006/relationships/image" Target="../media/image-1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jpe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1010950" y="1295208"/>
            <a:ext cx="7122000" cy="157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Обзор и ключевые темы: написание неформального письма
</a:t>
            </a:r>
            <a:endParaRPr lang="en-US" sz="3700" dirty="0"/>
          </a:p>
        </p:txBody>
      </p:sp>
      <p:sp>
        <p:nvSpPr>
          <p:cNvPr id="4" name="Text 1"/>
          <p:cNvSpPr txBox="1"/>
          <p:nvPr/>
        </p:nvSpPr>
        <p:spPr>
          <a:xfrm>
            <a:off x="1010950" y="3050264"/>
            <a:ext cx="4395600" cy="1144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Основы неформального письма для общения с близкими и развития навыков подростков.
</a:t>
            </a:r>
            <a:endParaRPr lang="en-US" sz="1000" dirty="0"/>
          </a:p>
        </p:txBody>
      </p:sp>
      <p:sp>
        <p:nvSpPr>
          <p:cNvPr id="5" name="Text 2"/>
          <p:cNvSpPr txBox="1"/>
          <p:nvPr/>
        </p:nvSpPr>
        <p:spPr>
          <a:xfrm>
            <a:off x="1010950" y="940375"/>
            <a:ext cx="2872500" cy="19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4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746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753311" y="305650"/>
            <a:ext cx="4069277" cy="45441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934400" y="1026950"/>
            <a:ext cx="3240000" cy="80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неформальных писем в жизни
</a:t>
            </a:r>
            <a:endParaRPr lang="en-US" sz="2000" dirty="0"/>
          </a:p>
        </p:txBody>
      </p:sp>
      <p:sp>
        <p:nvSpPr>
          <p:cNvPr id="6" name="Text 1"/>
          <p:cNvSpPr txBox="1"/>
          <p:nvPr/>
        </p:nvSpPr>
        <p:spPr>
          <a:xfrm>
            <a:off x="934400" y="2983848"/>
            <a:ext cx="3240000" cy="1182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 появления электронной почты неформальные письма помогали поддерживать близкие отношения. Сегодня они адаптировались к цифровым форматам, сохраняя свое значение для дружбы и семьи.
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4285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622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775200" y="544625"/>
            <a:ext cx="75699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такое неформальное письмо
</a:t>
            </a:r>
            <a:endParaRPr lang="en-US" sz="2200" dirty="0"/>
          </a:p>
        </p:txBody>
      </p:sp>
      <p:sp>
        <p:nvSpPr>
          <p:cNvPr id="4" name="Text 1"/>
          <p:cNvSpPr txBox="1"/>
          <p:nvPr/>
        </p:nvSpPr>
        <p:spPr>
          <a:xfrm>
            <a:off x="704825" y="1884650"/>
            <a:ext cx="2046900" cy="2508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Неформальное письмо — это способ общения с хорошо знакомыми людьми, где использован личный тон и допускается разговорная речь для близкого контакта.
</a:t>
            </a:r>
            <a:endParaRPr lang="en-US" sz="1000" dirty="0"/>
          </a:p>
        </p:txBody>
      </p:sp>
      <p:sp>
        <p:nvSpPr>
          <p:cNvPr id="5" name="Text 2"/>
          <p:cNvSpPr txBox="1"/>
          <p:nvPr/>
        </p:nvSpPr>
        <p:spPr>
          <a:xfrm>
            <a:off x="3548550" y="1884650"/>
            <a:ext cx="2046900" cy="2508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Главная задача таких писем — поделиться новостями, чувствами и поддержать отношения, выражая искренность и персональный стиль автора.
</a:t>
            </a:r>
            <a:endParaRPr lang="en-US" sz="1000" dirty="0"/>
          </a:p>
        </p:txBody>
      </p:sp>
      <p:sp>
        <p:nvSpPr>
          <p:cNvPr id="6" name="Text 3"/>
          <p:cNvSpPr txBox="1"/>
          <p:nvPr/>
        </p:nvSpPr>
        <p:spPr>
          <a:xfrm>
            <a:off x="6392275" y="1884650"/>
            <a:ext cx="2046900" cy="2508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Важным элементом является живость изложения, позволяющая передать настроение и эмоции, что делает переписку тёплой и дружеской.
</a:t>
            </a:r>
            <a:endParaRPr lang="en-US" sz="1000" dirty="0"/>
          </a:p>
        </p:txBody>
      </p:sp>
      <p:sp>
        <p:nvSpPr>
          <p:cNvPr id="7" name="Text 4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622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00350" y="2959309"/>
            <a:ext cx="4270500" cy="185583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570850" y="2958281"/>
            <a:ext cx="4256100" cy="1857887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75200" y="526332"/>
            <a:ext cx="7569900" cy="35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Виды неформальных писем
</a:t>
            </a:r>
            <a:endParaRPr lang="en-US" sz="1800" dirty="0"/>
          </a:p>
        </p:txBody>
      </p:sp>
      <p:sp>
        <p:nvSpPr>
          <p:cNvPr id="7" name="Text 1"/>
          <p:cNvSpPr txBox="1"/>
          <p:nvPr/>
        </p:nvSpPr>
        <p:spPr>
          <a:xfrm>
            <a:off x="775196" y="1453475"/>
            <a:ext cx="3342300" cy="111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Поздравление другу с днём рождения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 письмо обычно содержит тёплые пожелания, выражение радости и воспоминания о дружбе. Часто используется весёлый и игривый язык для создания праздничной атмосферы.
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5009564" y="1453475"/>
            <a:ext cx="3342300" cy="111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Письмо бабушке на летние каникулы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письме рассказывают о прошедших событиях лета, делятся впечатлениями и спрашивают о здоровье адресата. Такая переписка укрепляет семейные связи и сохраняет традиции.
</a:t>
            </a:r>
            <a:endParaRPr lang="en-US" sz="1100" dirty="0"/>
          </a:p>
        </p:txBody>
      </p:sp>
      <p:sp>
        <p:nvSpPr>
          <p:cNvPr id="9" name="Text 3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4285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622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775200" y="544625"/>
            <a:ext cx="75699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Кому и когда пишут неформальные письма
</a:t>
            </a:r>
            <a:endParaRPr lang="en-US" sz="2200" dirty="0"/>
          </a:p>
        </p:txBody>
      </p:sp>
      <p:sp>
        <p:nvSpPr>
          <p:cNvPr id="4" name="Text 1"/>
          <p:cNvSpPr txBox="1"/>
          <p:nvPr/>
        </p:nvSpPr>
        <p:spPr>
          <a:xfrm>
            <a:off x="775200" y="1830525"/>
            <a:ext cx="3315000" cy="94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Неформальные письма адресуют друзьям, близким родственникам и одноклассникам для поддержания тёплого общения и обмена новостями.
</a:t>
            </a:r>
            <a:endParaRPr lang="en-US" sz="1000" dirty="0"/>
          </a:p>
        </p:txBody>
      </p:sp>
      <p:sp>
        <p:nvSpPr>
          <p:cNvPr id="5" name="Text 2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622" dirty="0"/>
          </a:p>
        </p:txBody>
      </p:sp>
      <p:sp>
        <p:nvSpPr>
          <p:cNvPr id="6" name="Text 3"/>
          <p:cNvSpPr txBox="1"/>
          <p:nvPr/>
        </p:nvSpPr>
        <p:spPr>
          <a:xfrm>
            <a:off x="5030100" y="1830525"/>
            <a:ext cx="3315000" cy="94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Поводы — праздники, значимые жизненные события, каникулы, поездки, а также желание выразить благодарность или поддержку.
</a:t>
            </a:r>
            <a:endParaRPr lang="en-US" sz="1000" dirty="0"/>
          </a:p>
        </p:txBody>
      </p:sp>
      <p:sp>
        <p:nvSpPr>
          <p:cNvPr id="7" name="Text 4"/>
          <p:cNvSpPr txBox="1"/>
          <p:nvPr/>
        </p:nvSpPr>
        <p:spPr>
          <a:xfrm>
            <a:off x="5030100" y="3495400"/>
            <a:ext cx="3315000" cy="94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Регулярность писем варьируется, но обмен помогает укрепить личные отношения и ощущение близости.
</a:t>
            </a:r>
            <a:endParaRPr lang="en-US" sz="1000" dirty="0"/>
          </a:p>
        </p:txBody>
      </p:sp>
      <p:sp>
        <p:nvSpPr>
          <p:cNvPr id="8" name="Text 5"/>
          <p:cNvSpPr txBox="1"/>
          <p:nvPr/>
        </p:nvSpPr>
        <p:spPr>
          <a:xfrm>
            <a:off x="775200" y="3495400"/>
            <a:ext cx="3315000" cy="94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Общение осуществляется как инициатива, так и в ответ на полученные письма для поддержания живого диалога.
</a:t>
            </a:r>
            <a:endParaRPr lang="en-US" sz="10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622" dirty="0"/>
          </a:p>
        </p:txBody>
      </p:sp>
      <p:sp>
        <p:nvSpPr>
          <p:cNvPr id="9" name="Text 1"/>
          <p:cNvSpPr txBox="1"/>
          <p:nvPr/>
        </p:nvSpPr>
        <p:spPr>
          <a:xfrm>
            <a:off x="775200" y="544625"/>
            <a:ext cx="75699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Структура неформального письма
</a:t>
            </a:r>
            <a:endParaRPr lang="en-US" sz="2200" dirty="0"/>
          </a:p>
        </p:txBody>
      </p:sp>
      <p:sp>
        <p:nvSpPr>
          <p:cNvPr id="10" name="Text 2"/>
          <p:cNvSpPr txBox="1"/>
          <p:nvPr/>
        </p:nvSpPr>
        <p:spPr>
          <a:xfrm>
            <a:off x="788850" y="2028025"/>
            <a:ext cx="2319600" cy="856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Приветствие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Начинается с обращения к адресату, часто с использованием имени или ласкового прозвища, создавая дружественную атмосферу.
</a:t>
            </a:r>
            <a:endParaRPr lang="en-US" sz="800" dirty="0"/>
          </a:p>
        </p:txBody>
      </p:sp>
      <p:sp>
        <p:nvSpPr>
          <p:cNvPr id="11" name="Text 3"/>
          <p:cNvSpPr txBox="1"/>
          <p:nvPr/>
        </p:nvSpPr>
        <p:spPr>
          <a:xfrm>
            <a:off x="2156175" y="3392950"/>
            <a:ext cx="2319600" cy="85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Вводная часть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Краткое приветствие и вопрос о делах, чтобы наладить контакт и показать заботу о собеседнике.
</a:t>
            </a:r>
            <a:endParaRPr lang="en-US" sz="800" dirty="0"/>
          </a:p>
        </p:txBody>
      </p:sp>
      <p:sp>
        <p:nvSpPr>
          <p:cNvPr id="12" name="Text 4"/>
          <p:cNvSpPr txBox="1"/>
          <p:nvPr/>
        </p:nvSpPr>
        <p:spPr>
          <a:xfrm>
            <a:off x="3593341" y="2028025"/>
            <a:ext cx="2319600" cy="856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Основная часть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Здесь рассказываются новости, делятся мыслями, задаются вопросы — важная часть для обмена информацией и эмоциями.
</a:t>
            </a:r>
            <a:endParaRPr lang="en-US" sz="800" dirty="0"/>
          </a:p>
        </p:txBody>
      </p:sp>
      <p:sp>
        <p:nvSpPr>
          <p:cNvPr id="13" name="Text 5"/>
          <p:cNvSpPr txBox="1"/>
          <p:nvPr/>
        </p:nvSpPr>
        <p:spPr>
          <a:xfrm>
            <a:off x="5095314" y="3392950"/>
            <a:ext cx="2319600" cy="85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Заключение и подпись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Завершаются тёплыми фразами и индивидуальной подписью, подчёркивающей близость и личное отношение.
</a:t>
            </a:r>
            <a:endParaRPr lang="en-US" sz="8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75200" y="2613867"/>
            <a:ext cx="4418400" cy="922666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511525" y="2089700"/>
            <a:ext cx="2833500" cy="1044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стилей и структуры разных типов писем показывает их назначение и особенности использования в коммуникации.
</a:t>
            </a:r>
            <a:endParaRPr lang="en-US" sz="900" dirty="0"/>
          </a:p>
        </p:txBody>
      </p:sp>
      <p:sp>
        <p:nvSpPr>
          <p:cNvPr id="5" name="Text 1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775200" y="544625"/>
            <a:ext cx="75699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формального и неформального письма
</a:t>
            </a:r>
            <a:endParaRPr lang="en-US" sz="2200" dirty="0"/>
          </a:p>
        </p:txBody>
      </p:sp>
      <p:sp>
        <p:nvSpPr>
          <p:cNvPr id="7" name="Text 3"/>
          <p:cNvSpPr txBox="1"/>
          <p:nvPr/>
        </p:nvSpPr>
        <p:spPr>
          <a:xfrm>
            <a:off x="5511525" y="3284956"/>
            <a:ext cx="2833500" cy="104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Формальные письма применяются для делового и учебного общения, неформальные — для комфортного личного общения.
</a:t>
            </a:r>
            <a:endParaRPr lang="en-US" sz="900" dirty="0"/>
          </a:p>
        </p:txBody>
      </p:sp>
      <p:sp>
        <p:nvSpPr>
          <p:cNvPr id="8" name="Text 4"/>
          <p:cNvSpPr txBox="1"/>
          <p:nvPr/>
        </p:nvSpPr>
        <p:spPr>
          <a:xfrm>
            <a:off x="775200" y="4150728"/>
            <a:ext cx="3648600" cy="17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Образцы письменной коммуникации
</a:t>
            </a:r>
            <a:endParaRPr lang="en-US" sz="7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775200" y="544625"/>
            <a:ext cx="75699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Типичные приветствия в неформальных письмах
</a:t>
            </a:r>
            <a:endParaRPr lang="en-US" sz="2200" dirty="0"/>
          </a:p>
        </p:txBody>
      </p:sp>
      <p:sp>
        <p:nvSpPr>
          <p:cNvPr id="4" name="Text 1"/>
          <p:cNvSpPr txBox="1"/>
          <p:nvPr/>
        </p:nvSpPr>
        <p:spPr>
          <a:xfrm>
            <a:off x="775200" y="1690850"/>
            <a:ext cx="57402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Приветственные обращения зависят от близости отношений: друзьям обычно пишут «Привет» или «Здравствуй», что звучит тепло и уютно.
</a:t>
            </a:r>
            <a:endParaRPr lang="en-US" sz="1000" dirty="0"/>
          </a:p>
        </p:txBody>
      </p:sp>
      <p:sp>
        <p:nvSpPr>
          <p:cNvPr id="5" name="Text 2"/>
          <p:cNvSpPr txBox="1"/>
          <p:nvPr/>
        </p:nvSpPr>
        <p:spPr>
          <a:xfrm>
            <a:off x="775200" y="2802100"/>
            <a:ext cx="57402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более старших родственников и знакомых часто используют форму «Здравствуй, бабушка!» или «Дорогой отец», подчёркивая уважение и внимание.
</a:t>
            </a:r>
            <a:endParaRPr lang="en-US" sz="1000" dirty="0"/>
          </a:p>
        </p:txBody>
      </p:sp>
      <p:sp>
        <p:nvSpPr>
          <p:cNvPr id="6" name="Text 3"/>
          <p:cNvSpPr txBox="1"/>
          <p:nvPr/>
        </p:nvSpPr>
        <p:spPr>
          <a:xfrm>
            <a:off x="775200" y="3913350"/>
            <a:ext cx="57402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Иногда встречаются уменьшительно-ласкательные формы: «Приветик», «Хай», что передаёт игривое и лёгкое настроение переписки.
</a:t>
            </a:r>
            <a:endParaRPr lang="en-US" sz="1000" dirty="0"/>
          </a:p>
        </p:txBody>
      </p:sp>
      <p:sp>
        <p:nvSpPr>
          <p:cNvPr id="7" name="Text 4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4285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622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119000" y="1455018"/>
            <a:ext cx="3704100" cy="3393013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775200" y="2225050"/>
            <a:ext cx="3122700" cy="82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Тёплое начало переписки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Часто письма начинаются с вопросов «Как твои дела?» или фраз «Я давно хотела написать», что демонстрирует интерес и заботу автора.
</a:t>
            </a:r>
            <a:endParaRPr lang="en-US" sz="900" dirty="0"/>
          </a:p>
        </p:txBody>
      </p:sp>
      <p:sp>
        <p:nvSpPr>
          <p:cNvPr id="6" name="Text 1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622" dirty="0"/>
          </a:p>
        </p:txBody>
      </p:sp>
      <p:sp>
        <p:nvSpPr>
          <p:cNvPr id="7" name="Text 2"/>
          <p:cNvSpPr txBox="1"/>
          <p:nvPr/>
        </p:nvSpPr>
        <p:spPr>
          <a:xfrm>
            <a:off x="775200" y="544625"/>
            <a:ext cx="75699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Вводные фразы и начала письма
</a:t>
            </a:r>
            <a:endParaRPr lang="en-US" sz="2200" dirty="0"/>
          </a:p>
        </p:txBody>
      </p:sp>
      <p:sp>
        <p:nvSpPr>
          <p:cNvPr id="8" name="Text 3"/>
          <p:cNvSpPr txBox="1"/>
          <p:nvPr/>
        </p:nvSpPr>
        <p:spPr>
          <a:xfrm>
            <a:off x="775200" y="3255775"/>
            <a:ext cx="3122700" cy="82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Создание дружественной атмосферы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Такие вводные создают чувство близости и приглашают к диалогу, усиливая эмоциональную связь между собеседниками.
</a:t>
            </a:r>
            <a:endParaRPr lang="en-US" sz="9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775200" y="544625"/>
            <a:ext cx="75699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Основная часть: как делиться новостями
</a:t>
            </a:r>
            <a:endParaRPr lang="en-US" sz="2200" dirty="0"/>
          </a:p>
        </p:txBody>
      </p:sp>
      <p:sp>
        <p:nvSpPr>
          <p:cNvPr id="4" name="Text 1"/>
          <p:cNvSpPr txBox="1"/>
          <p:nvPr/>
        </p:nvSpPr>
        <p:spPr>
          <a:xfrm>
            <a:off x="775200" y="1643025"/>
            <a:ext cx="6066300" cy="46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Подробное описание событий — например, победа на олимпиаде — позволяет поделиться радостями и успехами с адресатом.
</a:t>
            </a:r>
            <a:endParaRPr lang="en-US" sz="900" dirty="0"/>
          </a:p>
        </p:txBody>
      </p:sp>
      <p:sp>
        <p:nvSpPr>
          <p:cNvPr id="5" name="Text 2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4285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622" dirty="0"/>
          </a:p>
        </p:txBody>
      </p:sp>
      <p:sp>
        <p:nvSpPr>
          <p:cNvPr id="6" name="Text 3"/>
          <p:cNvSpPr txBox="1"/>
          <p:nvPr/>
        </p:nvSpPr>
        <p:spPr>
          <a:xfrm>
            <a:off x="775200" y="2482225"/>
            <a:ext cx="6066300" cy="46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Рассказы о поездках с семьёй или друзьями создают живой образ и позволяют получателю почувствовать себя рядом.
</a:t>
            </a:r>
            <a:endParaRPr lang="en-US" sz="900" dirty="0"/>
          </a:p>
        </p:txBody>
      </p:sp>
      <p:sp>
        <p:nvSpPr>
          <p:cNvPr id="7" name="Text 4"/>
          <p:cNvSpPr txBox="1"/>
          <p:nvPr/>
        </p:nvSpPr>
        <p:spPr>
          <a:xfrm>
            <a:off x="775200" y="3321425"/>
            <a:ext cx="6066300" cy="46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Планы на будущее, такие как начало занятий спортом, помогают поддержать интерес и ожидаемое общение.
</a:t>
            </a:r>
            <a:endParaRPr lang="en-US" sz="900" dirty="0"/>
          </a:p>
        </p:txBody>
      </p:sp>
      <p:sp>
        <p:nvSpPr>
          <p:cNvPr id="8" name="Text 5"/>
          <p:cNvSpPr txBox="1"/>
          <p:nvPr/>
        </p:nvSpPr>
        <p:spPr>
          <a:xfrm>
            <a:off x="775200" y="4160625"/>
            <a:ext cx="6066300" cy="46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Использование деталей и личных впечатлений делает письмо живым, эмоциональным и интересным для чтения.
</a:t>
            </a:r>
            <a:endParaRPr lang="en-US" sz="9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16375" y="2951704"/>
            <a:ext cx="8506800" cy="189409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75200" y="544625"/>
            <a:ext cx="75699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Использование вопросительных фраз
</a:t>
            </a:r>
            <a:endParaRPr lang="en-US" sz="2200" dirty="0"/>
          </a:p>
        </p:txBody>
      </p:sp>
      <p:sp>
        <p:nvSpPr>
          <p:cNvPr id="7" name="Text 1"/>
          <p:cNvSpPr txBox="1"/>
          <p:nvPr/>
        </p:nvSpPr>
        <p:spPr>
          <a:xfrm>
            <a:off x="1125025" y="1873701"/>
            <a:ext cx="27726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2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вопросах, используемых в неформальных письмах, часто спрашивают о новостях и планах адресата, что помогает поддерживать живой интерес и продолжать общение. Примеры: «Что нового у тебя?» или «Какие планы на выходные?»
</a:t>
            </a:r>
            <a:endParaRPr lang="en-US" sz="927" dirty="0"/>
          </a:p>
        </p:txBody>
      </p:sp>
      <p:sp>
        <p:nvSpPr>
          <p:cNvPr id="8" name="Text 2"/>
          <p:cNvSpPr txBox="1"/>
          <p:nvPr/>
        </p:nvSpPr>
        <p:spPr>
          <a:xfrm>
            <a:off x="5482698" y="1873701"/>
            <a:ext cx="27726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3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Включение вопросов, таких как «Ты собираешься на школьную экскурсию?», активизирует диалог и показывает внимание к жизни собеседника. Визуальное оформление выделяет эти вопросы для лучшего понимания их роли в письме.
</a:t>
            </a:r>
            <a:endParaRPr lang="en-US" sz="934" dirty="0"/>
          </a:p>
        </p:txBody>
      </p:sp>
      <p:sp>
        <p:nvSpPr>
          <p:cNvPr id="9" name="Text 3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622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775200" y="544625"/>
            <a:ext cx="75699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Заключительные фразы и подписи
</a:t>
            </a:r>
            <a:endParaRPr lang="en-US" sz="2200" dirty="0"/>
          </a:p>
        </p:txBody>
      </p:sp>
      <p:sp>
        <p:nvSpPr>
          <p:cNvPr id="4" name="Text 1"/>
          <p:cNvSpPr txBox="1"/>
          <p:nvPr/>
        </p:nvSpPr>
        <p:spPr>
          <a:xfrm>
            <a:off x="775200" y="1690850"/>
            <a:ext cx="52371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Заканчивать письмо можно фразами вроде «До встречи!» или «Жду твоего ответа!», создавая ощущение теплоты и ожидания последующего общения.
</a:t>
            </a:r>
            <a:endParaRPr lang="en-US" sz="1000" dirty="0"/>
          </a:p>
        </p:txBody>
      </p:sp>
      <p:sp>
        <p:nvSpPr>
          <p:cNvPr id="5" name="Text 2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622" dirty="0"/>
          </a:p>
        </p:txBody>
      </p:sp>
      <p:sp>
        <p:nvSpPr>
          <p:cNvPr id="6" name="Text 3"/>
          <p:cNvSpPr txBox="1"/>
          <p:nvPr/>
        </p:nvSpPr>
        <p:spPr>
          <a:xfrm>
            <a:off x="775200" y="3079088"/>
            <a:ext cx="3197100" cy="123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Подписи отражают близость, например, «Твой друг» или «С любовью», подчеркивая личную связь между отправителем и адресатом.
</a:t>
            </a:r>
            <a:endParaRPr lang="en-US" sz="1000" dirty="0"/>
          </a:p>
        </p:txBody>
      </p:sp>
      <p:sp>
        <p:nvSpPr>
          <p:cNvPr id="7" name="Text 4"/>
          <p:cNvSpPr txBox="1"/>
          <p:nvPr/>
        </p:nvSpPr>
        <p:spPr>
          <a:xfrm>
            <a:off x="5148000" y="3079088"/>
            <a:ext cx="3197100" cy="123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Индивидуальные подписи придают письму уникальность, делая общение более выразительным и запоминающимся для получателя.
</a:t>
            </a:r>
            <a:endParaRPr lang="en-US" sz="10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75200" y="2071217"/>
            <a:ext cx="4120500" cy="196736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951418" y="2069400"/>
            <a:ext cx="2400300" cy="1044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Большинство подростков используют мессенджеры для общения, но предпочитают письма для особых случаев, таких как поздравления или общение с родственниками.
</a:t>
            </a:r>
            <a:endParaRPr lang="en-US" sz="900" dirty="0"/>
          </a:p>
        </p:txBody>
      </p:sp>
      <p:sp>
        <p:nvSpPr>
          <p:cNvPr id="5" name="Text 1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775200" y="544625"/>
            <a:ext cx="75699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часто подростки пишут неформальные письма
</a:t>
            </a:r>
            <a:endParaRPr lang="en-US" sz="2200" dirty="0"/>
          </a:p>
        </p:txBody>
      </p:sp>
      <p:sp>
        <p:nvSpPr>
          <p:cNvPr id="7" name="Text 3"/>
          <p:cNvSpPr txBox="1"/>
          <p:nvPr/>
        </p:nvSpPr>
        <p:spPr>
          <a:xfrm>
            <a:off x="5951418" y="3264647"/>
            <a:ext cx="2400300" cy="104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Данные показывают, что регулярная переписка поддерживается нечасто, однако письма сохраняют социальное значение в важных ситуациях.
</a:t>
            </a:r>
            <a:endParaRPr lang="en-US" sz="900" dirty="0"/>
          </a:p>
        </p:txBody>
      </p:sp>
      <p:sp>
        <p:nvSpPr>
          <p:cNvPr id="8" name="Text 4"/>
          <p:cNvSpPr txBox="1"/>
          <p:nvPr/>
        </p:nvSpPr>
        <p:spPr>
          <a:xfrm>
            <a:off x="775200" y="4130424"/>
            <a:ext cx="3648600" cy="17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Исследование коммуникационных привычек подростков, 2023 год
</a:t>
            </a:r>
            <a:endParaRPr lang="en-US" sz="7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775200" y="544625"/>
            <a:ext cx="75699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Типичные ошибки в неформальных письмах
</a:t>
            </a:r>
            <a:endParaRPr lang="en-US" sz="2200" dirty="0"/>
          </a:p>
        </p:txBody>
      </p:sp>
      <p:sp>
        <p:nvSpPr>
          <p:cNvPr id="4" name="Text 1"/>
          <p:cNvSpPr txBox="1"/>
          <p:nvPr/>
        </p:nvSpPr>
        <p:spPr>
          <a:xfrm>
            <a:off x="775200" y="1830525"/>
            <a:ext cx="3315000" cy="94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Отсутствие приветствия делает письмо сухим и невыразительным, снижая теплоту общения и создавая впечатление невнимательности.
</a:t>
            </a:r>
            <a:endParaRPr lang="en-US" sz="1000" dirty="0"/>
          </a:p>
        </p:txBody>
      </p:sp>
      <p:sp>
        <p:nvSpPr>
          <p:cNvPr id="5" name="Text 2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622" dirty="0"/>
          </a:p>
        </p:txBody>
      </p:sp>
      <p:sp>
        <p:nvSpPr>
          <p:cNvPr id="6" name="Text 3"/>
          <p:cNvSpPr txBox="1"/>
          <p:nvPr/>
        </p:nvSpPr>
        <p:spPr>
          <a:xfrm>
            <a:off x="5030100" y="1830525"/>
            <a:ext cx="3315000" cy="94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Использование формального стиля в неформальном письме нарушает дружескую атмосферу и может вызвать недопонимание.
</a:t>
            </a:r>
            <a:endParaRPr lang="en-US" sz="1000" dirty="0"/>
          </a:p>
        </p:txBody>
      </p:sp>
      <p:sp>
        <p:nvSpPr>
          <p:cNvPr id="7" name="Text 4"/>
          <p:cNvSpPr txBox="1"/>
          <p:nvPr/>
        </p:nvSpPr>
        <p:spPr>
          <a:xfrm>
            <a:off x="5030100" y="3495400"/>
            <a:ext cx="3315000" cy="94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Забытые вопросы и отсутствие подписи показывают недостаток заботы о поддержании диалога и личного контакта.
</a:t>
            </a:r>
            <a:endParaRPr lang="en-US" sz="1000" dirty="0"/>
          </a:p>
        </p:txBody>
      </p:sp>
      <p:sp>
        <p:nvSpPr>
          <p:cNvPr id="8" name="Text 5"/>
          <p:cNvSpPr txBox="1"/>
          <p:nvPr/>
        </p:nvSpPr>
        <p:spPr>
          <a:xfrm>
            <a:off x="775200" y="3495400"/>
            <a:ext cx="3315000" cy="94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Несвязанный рассказ без логической структуры затрудняет восприятие и снижает интерес к письму.
</a:t>
            </a:r>
            <a:endParaRPr lang="en-US" sz="10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021900" y="1456041"/>
            <a:ext cx="4804800" cy="167041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021900" y="3129741"/>
            <a:ext cx="4804800" cy="1670419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75200" y="544625"/>
            <a:ext cx="75699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Стиль и язык неформального письма
</a:t>
            </a:r>
            <a:endParaRPr lang="en-US" sz="2200" dirty="0"/>
          </a:p>
        </p:txBody>
      </p:sp>
      <p:sp>
        <p:nvSpPr>
          <p:cNvPr id="7" name="Text 1"/>
          <p:cNvSpPr txBox="1"/>
          <p:nvPr/>
        </p:nvSpPr>
        <p:spPr>
          <a:xfrm>
            <a:off x="775199" y="1746025"/>
            <a:ext cx="2775900" cy="111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Разговорные слова в переписке
</a:t>
            </a:r>
            <a:pPr algn="l" indent="0" marL="0">
              <a:lnSpc>
                <a:spcPct val="115000"/>
              </a:lnSpc>
              <a:buNone/>
            </a:pPr>
            <a:r>
              <a:rPr lang="en-US" sz="63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Молодёжь активно использует сокращения и уменьшительно-ласкательные формы, такие как «приветик» или «пока-пока», что делает письма живыми и эмоциональными. Эти выражения создают атмосферу близости и дружбы.
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775199" y="3419725"/>
            <a:ext cx="2775900" cy="111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Многоточия и эмоции в сообщениях
</a:t>
            </a:r>
            <a:pPr algn="l" indent="0" marL="0">
              <a:lnSpc>
                <a:spcPct val="115000"/>
              </a:lnSpc>
              <a:buNone/>
            </a:pPr>
            <a:r>
              <a:rPr lang="en-US" sz="63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Использование многоточий помогает передать настроение и эмоции, добавляет неформальности. Фрагменты реальных переписок показывают, как подростки выражают радость, удивление и задумчивость через свой стиль.
</a:t>
            </a:r>
            <a:endParaRPr lang="en-US" sz="1000" dirty="0"/>
          </a:p>
        </p:txBody>
      </p:sp>
      <p:sp>
        <p:nvSpPr>
          <p:cNvPr id="9" name="Text 3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622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775200" y="544625"/>
            <a:ext cx="75699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Правила вежливости и дружелюбия
</a:t>
            </a:r>
            <a:endParaRPr lang="en-US" sz="2200" dirty="0"/>
          </a:p>
        </p:txBody>
      </p:sp>
      <p:sp>
        <p:nvSpPr>
          <p:cNvPr id="4" name="Text 1"/>
          <p:cNvSpPr txBox="1"/>
          <p:nvPr/>
        </p:nvSpPr>
        <p:spPr>
          <a:xfrm>
            <a:off x="704825" y="1884650"/>
            <a:ext cx="2046900" cy="2508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Благодарности и комплименты создают позитивный настрой и показывают уважение к адресату, укрепляя дружеские отношения.
</a:t>
            </a:r>
            <a:endParaRPr lang="en-US" sz="1000" dirty="0"/>
          </a:p>
        </p:txBody>
      </p:sp>
      <p:sp>
        <p:nvSpPr>
          <p:cNvPr id="5" name="Text 2"/>
          <p:cNvSpPr txBox="1"/>
          <p:nvPr/>
        </p:nvSpPr>
        <p:spPr>
          <a:xfrm>
            <a:off x="3548550" y="1884650"/>
            <a:ext cx="2046900" cy="2508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Критика и оскорбления в неформальных письмах недопустимы, так как они нарушают доверие и эмоциональную гармонию.
</a:t>
            </a:r>
            <a:endParaRPr lang="en-US" sz="1000" dirty="0"/>
          </a:p>
        </p:txBody>
      </p:sp>
      <p:sp>
        <p:nvSpPr>
          <p:cNvPr id="6" name="Text 3"/>
          <p:cNvSpPr txBox="1"/>
          <p:nvPr/>
        </p:nvSpPr>
        <p:spPr>
          <a:xfrm>
            <a:off x="6392275" y="1884650"/>
            <a:ext cx="2046900" cy="2508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Персонализация письма с учётом чувств собеседника усиливает эмоциональную близость и желание поддерживать общение.
</a:t>
            </a:r>
            <a:endParaRPr lang="en-US" sz="1000" dirty="0"/>
          </a:p>
        </p:txBody>
      </p:sp>
      <p:sp>
        <p:nvSpPr>
          <p:cNvPr id="7" name="Text 4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622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22923" y="2022025"/>
            <a:ext cx="7474453" cy="22062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622" dirty="0"/>
          </a:p>
        </p:txBody>
      </p:sp>
      <p:sp>
        <p:nvSpPr>
          <p:cNvPr id="5" name="Text 1"/>
          <p:cNvSpPr txBox="1"/>
          <p:nvPr/>
        </p:nvSpPr>
        <p:spPr>
          <a:xfrm>
            <a:off x="775200" y="544625"/>
            <a:ext cx="7569900" cy="367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Алгоритм написания неформального письма
</a:t>
            </a:r>
            <a:endParaRPr lang="en-US" sz="1800" dirty="0"/>
          </a:p>
        </p:txBody>
      </p:sp>
      <p:sp>
        <p:nvSpPr>
          <p:cNvPr id="6" name="Text 2"/>
          <p:cNvSpPr txBox="1"/>
          <p:nvPr/>
        </p:nvSpPr>
        <p:spPr>
          <a:xfrm>
            <a:off x="775200" y="977775"/>
            <a:ext cx="7569900" cy="20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0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Последовательные этапы создания письма для эффективного общения
</a:t>
            </a:r>
            <a:endParaRPr lang="en-US" sz="10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66500" y="1455728"/>
            <a:ext cx="5238300" cy="339159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910822" y="2192800"/>
            <a:ext cx="2531100" cy="82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59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Электронные письма и мессенджеры
</a:t>
            </a:r>
            <a:pPr algn="l" indent="0" marL="0">
              <a:lnSpc>
                <a:spcPct val="115000"/>
              </a:lnSpc>
              <a:buNone/>
            </a:pPr>
            <a:r>
              <a:rPr lang="en-US" sz="477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59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Сегодня больше всего распространены электронные письма и сообщения в мессенджерах. Они удобны и быстры, позволяют оперативно обмениваться информацией и эмоциями.
</a:t>
            </a:r>
            <a:endParaRPr lang="en-US" sz="859" dirty="0"/>
          </a:p>
        </p:txBody>
      </p:sp>
      <p:sp>
        <p:nvSpPr>
          <p:cNvPr id="6" name="Text 1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622" dirty="0"/>
          </a:p>
        </p:txBody>
      </p:sp>
      <p:sp>
        <p:nvSpPr>
          <p:cNvPr id="7" name="Text 2"/>
          <p:cNvSpPr txBox="1"/>
          <p:nvPr/>
        </p:nvSpPr>
        <p:spPr>
          <a:xfrm>
            <a:off x="775200" y="544625"/>
            <a:ext cx="75699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Современные форматы неформального общения
</a:t>
            </a:r>
            <a:endParaRPr lang="en-US" sz="2200" dirty="0"/>
          </a:p>
        </p:txBody>
      </p:sp>
      <p:sp>
        <p:nvSpPr>
          <p:cNvPr id="8" name="Text 3"/>
          <p:cNvSpPr txBox="1"/>
          <p:nvPr/>
        </p:nvSpPr>
        <p:spPr>
          <a:xfrm>
            <a:off x="5910822" y="3287950"/>
            <a:ext cx="2531100" cy="82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48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Отличия переписки в чате и неформального письма
</a:t>
            </a:r>
            <a:pPr algn="l" indent="0" marL="0">
              <a:lnSpc>
                <a:spcPct val="115000"/>
              </a:lnSpc>
              <a:buNone/>
            </a:pPr>
            <a:r>
              <a:rPr lang="en-US" sz="47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48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Переписка в чате обычно состоит из коротких фраз и быстрых ответов, тогда как неформальное письмо представляет собой более развернутый рассказ с приветствием и личной подписью.
</a:t>
            </a:r>
            <a:endParaRPr lang="en-US" sz="848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5948882" y="1814975"/>
            <a:ext cx="2370300" cy="1513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Практика письменного общения развивает навыки выражения мыслей и эмоционального интеллекта у подростков.
</a:t>
            </a:r>
            <a:endParaRPr lang="en-US" sz="900" dirty="0"/>
          </a:p>
        </p:txBody>
      </p:sp>
      <p:sp>
        <p:nvSpPr>
          <p:cNvPr id="4" name="Text 1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622" dirty="0"/>
          </a:p>
        </p:txBody>
      </p:sp>
      <p:sp>
        <p:nvSpPr>
          <p:cNvPr id="5" name="Text 2"/>
          <p:cNvSpPr txBox="1"/>
          <p:nvPr/>
        </p:nvSpPr>
        <p:spPr>
          <a:xfrm>
            <a:off x="5948882" y="3700625"/>
            <a:ext cx="2370300" cy="17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Опрос среди школьников, 2023 год
</a:t>
            </a:r>
            <a:endParaRPr lang="en-US" sz="700" dirty="0"/>
          </a:p>
        </p:txBody>
      </p:sp>
      <p:sp>
        <p:nvSpPr>
          <p:cNvPr id="6" name="Text 3"/>
          <p:cNvSpPr txBox="1"/>
          <p:nvPr/>
        </p:nvSpPr>
        <p:spPr>
          <a:xfrm>
            <a:off x="807725" y="1202675"/>
            <a:ext cx="4182000" cy="14100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7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73%
</a:t>
            </a:r>
            <a:endParaRPr lang="en-US" sz="7200" dirty="0"/>
          </a:p>
        </p:txBody>
      </p:sp>
      <p:sp>
        <p:nvSpPr>
          <p:cNvPr id="7" name="Text 4"/>
          <p:cNvSpPr txBox="1"/>
          <p:nvPr/>
        </p:nvSpPr>
        <p:spPr>
          <a:xfrm>
            <a:off x="807725" y="2808299"/>
            <a:ext cx="4182000" cy="106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подростков считают письмо важным способом поддержания близких отношений с семьёй и друзьями.
</a:t>
            </a:r>
            <a:endParaRPr lang="en-US" sz="18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1011000" y="1218250"/>
            <a:ext cx="6810300" cy="161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Итоги: значимость неформального письма
</a:t>
            </a:r>
            <a:endParaRPr lang="en-US" sz="2200" dirty="0"/>
          </a:p>
        </p:txBody>
      </p:sp>
      <p:sp>
        <p:nvSpPr>
          <p:cNvPr id="4" name="Text 1"/>
          <p:cNvSpPr txBox="1"/>
          <p:nvPr/>
        </p:nvSpPr>
        <p:spPr>
          <a:xfrm>
            <a:off x="1011000" y="2984803"/>
            <a:ext cx="4395600" cy="1144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Неформальные письма формируют крепкие личные связи и развивают навыки общения. Внимание к структуре и языку письма делает диалог искренним и плодотворным.
</a:t>
            </a:r>
            <a:endParaRPr lang="en-US" sz="10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2026-05-07T00:40:00Z</dcterms:created>
  <dcterms:modified xsi:type="dcterms:W3CDTF">2026-05-07T00:40:00Z</dcterms:modified>
</cp:coreProperties>
</file>