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jpeg"/><Relationship Id="rId4" Type="http://schemas.openxmlformats.org/officeDocument/2006/relationships/image" Target="../media/image-17-4.jpeg"/><Relationship Id="rId5" Type="http://schemas.openxmlformats.org/officeDocument/2006/relationships/image" Target="../media/image-17-5.jpe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2883495"/>
            <a:ext cx="9144000" cy="225921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990800" y="678174"/>
            <a:ext cx="5162400" cy="673200"/>
          </a:xfrm>
          <a:prstGeom prst="rect">
            <a:avLst/>
          </a:prstGeom>
          <a:noFill/>
          <a:ln/>
        </p:spPr>
        <p:txBody>
          <a:bodyPr wrap="square" lIns="0" tIns="0" rIns="0" bIns="0" rtlCol="0" anchor="ctr"/>
          <a:lstStyle/>
          <a:p>
            <a:pPr algn="ctr" indent="0" marL="0">
              <a:lnSpc>
                <a:spcPct val="100000"/>
              </a:lnSpc>
              <a:buNone/>
            </a:pPr>
            <a:r>
              <a:rPr lang="en-US" sz="2650" b="1" dirty="0">
                <a:solidFill>
                  <a:srgbClr val="FFFFFF"/>
                </a:solidFill>
                <a:latin typeface="Arial" pitchFamily="34" charset="0"/>
                <a:ea typeface="Arial" pitchFamily="34" charset="-122"/>
                <a:cs typeface="Arial" pitchFamily="34" charset="-120"/>
              </a:rPr>
              <a:t>Неравенства с одной переменной и их системы
</a:t>
            </a:r>
            <a:endParaRPr lang="en-US" sz="2650" dirty="0"/>
          </a:p>
        </p:txBody>
      </p:sp>
      <p:sp>
        <p:nvSpPr>
          <p:cNvPr id="7" name="Text 1"/>
          <p:cNvSpPr txBox="1"/>
          <p:nvPr/>
        </p:nvSpPr>
        <p:spPr>
          <a:xfrm>
            <a:off x="1990800" y="1501199"/>
            <a:ext cx="5162400" cy="874800"/>
          </a:xfrm>
          <a:prstGeom prst="rect">
            <a:avLst/>
          </a:prstGeom>
          <a:noFill/>
          <a:ln/>
        </p:spPr>
        <p:txBody>
          <a:bodyPr wrap="square" lIns="0" tIns="0" rIns="0" bIns="0" rtlCol="0" anchor="t"/>
          <a:lstStyle/>
          <a:p>
            <a:pPr algn="ctr" indent="0" marL="0">
              <a:lnSpc>
                <a:spcPct val="115000"/>
              </a:lnSpc>
              <a:buNone/>
            </a:pPr>
            <a:r>
              <a:rPr lang="en-US" sz="1200" dirty="0">
                <a:solidFill>
                  <a:srgbClr val="FFFFFF"/>
                </a:solidFill>
                <a:latin typeface="Arial" pitchFamily="34" charset="0"/>
                <a:ea typeface="Arial" pitchFamily="34" charset="-122"/>
                <a:cs typeface="Arial" pitchFamily="34" charset="-120"/>
              </a:rPr>
              <a:t>От условий к диапазону решений
</a:t>
            </a:r>
            <a:endParaRPr lang="en-US" sz="1200" dirty="0"/>
          </a:p>
        </p:txBody>
      </p:sp>
      <p:sp>
        <p:nvSpPr>
          <p:cNvPr id="8" name="Text 2"/>
          <p:cNvSpPr txBox="1"/>
          <p:nvPr/>
        </p:nvSpPr>
        <p:spPr>
          <a:xfrm>
            <a:off x="2020950" y="2525823"/>
            <a:ext cx="5102100" cy="196200"/>
          </a:xfrm>
          <a:prstGeom prst="rect">
            <a:avLst/>
          </a:prstGeom>
          <a:noFill/>
          <a:ln/>
        </p:spPr>
        <p:txBody>
          <a:bodyPr wrap="square" lIns="0" tIns="0" rIns="0" bIns="0" rtlCol="0" anchor="ctr"/>
          <a:lstStyle/>
          <a:p>
            <a:pPr algn="ctr"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57675" y="702804"/>
            <a:ext cx="3816600" cy="376069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70000" y="1440987"/>
            <a:ext cx="4494600" cy="673200"/>
          </a:xfrm>
          <a:prstGeom prst="rect">
            <a:avLst/>
          </a:prstGeom>
          <a:noFill/>
          <a:ln/>
        </p:spPr>
        <p:txBody>
          <a:bodyPr wrap="square" lIns="0" tIns="0" rIns="0" bIns="0" rtlCol="0" anchor="t"/>
          <a:lstStyle/>
          <a:p>
            <a:pPr algn="l" indent="0" marL="0">
              <a:lnSpc>
                <a:spcPct val="100000"/>
              </a:lnSpc>
              <a:buNone/>
            </a:pPr>
            <a:r>
              <a:rPr lang="en-US" sz="2648" b="1" dirty="0">
                <a:solidFill>
                  <a:srgbClr val="FFFFFF"/>
                </a:solidFill>
                <a:latin typeface="Arial" pitchFamily="34" charset="0"/>
                <a:ea typeface="Arial" pitchFamily="34" charset="-122"/>
                <a:cs typeface="Arial" pitchFamily="34" charset="-120"/>
              </a:rPr>
              <a:t>Зачем изучать неравенства в 9 классе
</a:t>
            </a:r>
            <a:endParaRPr lang="en-US" sz="2648" dirty="0"/>
          </a:p>
        </p:txBody>
      </p:sp>
      <p:sp>
        <p:nvSpPr>
          <p:cNvPr id="7" name="Text 1"/>
          <p:cNvSpPr txBox="1"/>
          <p:nvPr/>
        </p:nvSpPr>
        <p:spPr>
          <a:xfrm>
            <a:off x="270000" y="2622025"/>
            <a:ext cx="4494600" cy="1265400"/>
          </a:xfrm>
          <a:prstGeom prst="rect">
            <a:avLst/>
          </a:prstGeom>
          <a:noFill/>
          <a:ln/>
        </p:spPr>
        <p:txBody>
          <a:bodyPr wrap="square" lIns="0" tIns="0" rIns="0" bIns="0" rtlCol="0" anchor="t"/>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Неравенства помогают описывать реальные ограничения: от возраста и скорости до цены и температуры. В 9 классе они укрепляют базу алгебры и подводят к работе с функциями и более сложными задачами, где важен не один ответ, а целый промежуток значений.
</a:t>
            </a:r>
            <a:endParaRPr lang="en-US" sz="1200" dirty="0"/>
          </a:p>
        </p:txBody>
      </p:sp>
      <p:sp>
        <p:nvSpPr>
          <p:cNvPr id="8" name="Text 2"/>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80350" y="270000"/>
            <a:ext cx="7886700" cy="418500"/>
          </a:xfrm>
          <a:prstGeom prst="rect">
            <a:avLst/>
          </a:prstGeom>
          <a:noFill/>
          <a:ln/>
        </p:spPr>
        <p:txBody>
          <a:bodyPr wrap="square" lIns="0" tIns="0" rIns="0" bIns="0" rtlCol="0" anchor="ctr"/>
          <a:lstStyle/>
          <a:p>
            <a:pPr algn="l" indent="0" marL="0">
              <a:lnSpc>
                <a:spcPct val="100000"/>
              </a:lnSpc>
              <a:buNone/>
            </a:pPr>
            <a:r>
              <a:rPr lang="en-US" sz="2200" b="1" dirty="0">
                <a:solidFill>
                  <a:srgbClr val="FFFFFF"/>
                </a:solidFill>
                <a:latin typeface="Arial" pitchFamily="34" charset="0"/>
                <a:ea typeface="Arial" pitchFamily="34" charset="-122"/>
                <a:cs typeface="Arial" pitchFamily="34" charset="-120"/>
              </a:rPr>
              <a:t>Что такое неравенство с одной переменной
</a:t>
            </a:r>
            <a:endParaRPr lang="en-US" sz="2200" dirty="0"/>
          </a:p>
        </p:txBody>
      </p:sp>
      <p:sp>
        <p:nvSpPr>
          <p:cNvPr id="8" name="Text 1"/>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3</a:t>
            </a:r>
            <a:endParaRPr lang="en-US" sz="1000" dirty="0"/>
          </a:p>
        </p:txBody>
      </p:sp>
      <p:sp>
        <p:nvSpPr>
          <p:cNvPr id="9" name="Text 2"/>
          <p:cNvSpPr txBox="1"/>
          <p:nvPr/>
        </p:nvSpPr>
        <p:spPr>
          <a:xfrm>
            <a:off x="280350" y="1119600"/>
            <a:ext cx="4156500" cy="1120800"/>
          </a:xfrm>
          <a:prstGeom prst="rect">
            <a:avLst/>
          </a:prstGeom>
          <a:noFill/>
          <a:ln/>
        </p:spPr>
        <p:txBody>
          <a:bodyPr wrap="square" lIns="0" tIns="0" rIns="0" bIns="0" rtlCol="0" anchor="t"/>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Одна неизвестная
</a:t>
            </a:r>
            <a:pPr algn="l" indent="0" marL="0">
              <a:lnSpc>
                <a:spcPct val="115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В неравенстве есть буква, обозначающая неизвестное число, и знак сравнения. Такая запись показывает, какие значения переменной делают утверждение верным.
</a:t>
            </a:r>
            <a:endParaRPr lang="en-US" sz="1500" dirty="0"/>
          </a:p>
        </p:txBody>
      </p:sp>
      <p:sp>
        <p:nvSpPr>
          <p:cNvPr id="10" name="Text 3"/>
          <p:cNvSpPr txBox="1"/>
          <p:nvPr/>
        </p:nvSpPr>
        <p:spPr>
          <a:xfrm>
            <a:off x="280350" y="2357701"/>
            <a:ext cx="4156500" cy="1120800"/>
          </a:xfrm>
          <a:prstGeom prst="rect">
            <a:avLst/>
          </a:prstGeom>
          <a:noFill/>
          <a:ln/>
        </p:spPr>
        <p:txBody>
          <a:bodyPr wrap="square" lIns="0" tIns="0" rIns="0" bIns="0" rtlCol="0" anchor="t"/>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Примеры записей
</a:t>
            </a:r>
            <a:pPr algn="l" indent="0" marL="0">
              <a:lnSpc>
                <a:spcPct val="115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К неравенствам с одной переменной относятся записи вида x &gt; 3, x ≤ 7, 2x — 5 &lt; 9. Во всех случаях нужно найти подходящие значения x.
</a:t>
            </a:r>
            <a:endParaRPr lang="en-US" sz="1500" dirty="0"/>
          </a:p>
        </p:txBody>
      </p:sp>
      <p:sp>
        <p:nvSpPr>
          <p:cNvPr id="11" name="Text 4"/>
          <p:cNvSpPr txBox="1"/>
          <p:nvPr/>
        </p:nvSpPr>
        <p:spPr>
          <a:xfrm>
            <a:off x="280350" y="3595801"/>
            <a:ext cx="4156500" cy="1120800"/>
          </a:xfrm>
          <a:prstGeom prst="rect">
            <a:avLst/>
          </a:prstGeom>
          <a:noFill/>
          <a:ln/>
        </p:spPr>
        <p:txBody>
          <a:bodyPr wrap="square" lIns="0" tIns="0" rIns="0" bIns="0" rtlCol="0" anchor="t"/>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Ответ — множество чисел
</a:t>
            </a:r>
            <a:pPr algn="l" indent="0" marL="0">
              <a:lnSpc>
                <a:spcPct val="115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Решением неравенства является не одно число, а все числа, которые подходят условию. Поэтому ответ удобно выражать промежутком, лучом или отрезком на прямой.
</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856800" y="1490720"/>
            <a:ext cx="544950" cy="726600"/>
          </a:xfrm>
          <a:prstGeom prst="rect">
            <a:avLst/>
          </a:prstGeom>
        </p:spPr>
      </p:pic>
      <p:pic>
        <p:nvPicPr>
          <p:cNvPr id="5" name="Image 3" descr="preencoded.png">    </p:cNvPr>
          <p:cNvPicPr>
            <a:picLocks noChangeAspect="1"/>
          </p:cNvPicPr>
          <p:nvPr/>
        </p:nvPicPr>
        <p:blipFill>
          <a:blip r:embed="rId4"/>
          <a:stretch>
            <a:fillRect/>
          </a:stretch>
        </p:blipFill>
        <p:spPr>
          <a:xfrm>
            <a:off x="811375" y="3174770"/>
            <a:ext cx="635775" cy="726600"/>
          </a:xfrm>
          <a:prstGeom prst="rect">
            <a:avLst/>
          </a:prstGeom>
        </p:spPr>
      </p:pic>
      <p:pic>
        <p:nvPicPr>
          <p:cNvPr id="6" name="Image 4" descr="preencoded.png">    </p:cNvPr>
          <p:cNvPicPr>
            <a:picLocks noChangeAspect="1"/>
          </p:cNvPicPr>
          <p:nvPr/>
        </p:nvPicPr>
        <p:blipFill>
          <a:blip r:embed="rId5"/>
          <a:stretch>
            <a:fillRect/>
          </a:stretch>
        </p:blipFill>
        <p:spPr>
          <a:xfrm>
            <a:off x="4936800" y="1490720"/>
            <a:ext cx="544950" cy="726600"/>
          </a:xfrm>
          <a:prstGeom prst="rect">
            <a:avLst/>
          </a:prstGeom>
        </p:spPr>
      </p:pic>
      <p:pic>
        <p:nvPicPr>
          <p:cNvPr id="7" name="Image 5" descr="preencoded.png">    </p:cNvPr>
          <p:cNvPicPr>
            <a:picLocks noChangeAspect="1"/>
          </p:cNvPicPr>
          <p:nvPr/>
        </p:nvPicPr>
        <p:blipFill>
          <a:blip r:embed="rId6"/>
          <a:stretch>
            <a:fillRect/>
          </a:stretch>
        </p:blipFill>
        <p:spPr>
          <a:xfrm>
            <a:off x="4891388" y="3174770"/>
            <a:ext cx="635775" cy="726600"/>
          </a:xfrm>
          <a:prstGeom prst="rect">
            <a:avLst/>
          </a:prstGeom>
        </p:spPr>
      </p:pic>
      <p:sp>
        <p:nvSpPr>
          <p:cNvPr id="8"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4</a:t>
            </a:r>
            <a:endParaRPr lang="en-US" sz="1000" dirty="0"/>
          </a:p>
        </p:txBody>
      </p:sp>
      <p:sp>
        <p:nvSpPr>
          <p:cNvPr id="9" name="Text 1"/>
          <p:cNvSpPr txBox="1"/>
          <p:nvPr/>
        </p:nvSpPr>
        <p:spPr>
          <a:xfrm>
            <a:off x="270000" y="270000"/>
            <a:ext cx="7110000" cy="431400"/>
          </a:xfrm>
          <a:prstGeom prst="rect">
            <a:avLst/>
          </a:prstGeom>
          <a:noFill/>
          <a:ln/>
        </p:spPr>
        <p:txBody>
          <a:bodyPr wrap="square" lIns="0" tIns="0" rIns="0" bIns="0" rtlCol="0" anchor="ctr"/>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Знаки неравенства и их смысл
</a:t>
            </a:r>
            <a:endParaRPr lang="en-US" sz="2800" dirty="0"/>
          </a:p>
        </p:txBody>
      </p:sp>
      <p:sp>
        <p:nvSpPr>
          <p:cNvPr id="10" name="Text 2"/>
          <p:cNvSpPr txBox="1"/>
          <p:nvPr/>
        </p:nvSpPr>
        <p:spPr>
          <a:xfrm>
            <a:off x="1942125" y="1490710"/>
            <a:ext cx="2388900" cy="12900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Меньше
</a:t>
            </a:r>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Знак &lt; показывает, что значение слева меньше значения справа. Он используется, когда левая часть должна быть строго меньше правой, без равенства.
</a:t>
            </a:r>
            <a:endParaRPr lang="en-US" sz="1400" dirty="0"/>
          </a:p>
        </p:txBody>
      </p:sp>
      <p:sp>
        <p:nvSpPr>
          <p:cNvPr id="11" name="Text 3"/>
          <p:cNvSpPr txBox="1"/>
          <p:nvPr/>
        </p:nvSpPr>
        <p:spPr>
          <a:xfrm>
            <a:off x="1942113" y="3174760"/>
            <a:ext cx="2388900" cy="12900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Меньше или равно
</a:t>
            </a:r>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Знак ≤ читается как «меньше или равно». Он включает границу, поэтому найденное значение может совпадать с правой частью и оставаться верным.
</a:t>
            </a:r>
            <a:endParaRPr lang="en-US" sz="1400" dirty="0"/>
          </a:p>
        </p:txBody>
      </p:sp>
      <p:sp>
        <p:nvSpPr>
          <p:cNvPr id="12" name="Text 4"/>
          <p:cNvSpPr txBox="1"/>
          <p:nvPr/>
        </p:nvSpPr>
        <p:spPr>
          <a:xfrm>
            <a:off x="6022125" y="1490710"/>
            <a:ext cx="2388900" cy="12900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Больше
</a:t>
            </a:r>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Знак &gt; означает, что левая часть больше правой. Это строгий знак: граничное значение в ответ не входит и не может считаться подходящим.
</a:t>
            </a:r>
            <a:endParaRPr lang="en-US" sz="1400" dirty="0"/>
          </a:p>
        </p:txBody>
      </p:sp>
      <p:sp>
        <p:nvSpPr>
          <p:cNvPr id="13" name="Text 5"/>
          <p:cNvSpPr txBox="1"/>
          <p:nvPr/>
        </p:nvSpPr>
        <p:spPr>
          <a:xfrm>
            <a:off x="6022125" y="3174760"/>
            <a:ext cx="2388900" cy="12900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Больше или равно
</a:t>
            </a:r>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Знак ≥ означает «больше или равно». Такое неравенство допускает равенство, поэтому граничное число обязательно входит в множество решений.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0000" y="1732496"/>
            <a:ext cx="4646100" cy="185160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5</a:t>
            </a:r>
            <a:endParaRPr lang="en-US" sz="1000" dirty="0"/>
          </a:p>
        </p:txBody>
      </p:sp>
      <p:sp>
        <p:nvSpPr>
          <p:cNvPr id="7" name="Text 1"/>
          <p:cNvSpPr txBox="1"/>
          <p:nvPr/>
        </p:nvSpPr>
        <p:spPr>
          <a:xfrm>
            <a:off x="5344350" y="1584760"/>
            <a:ext cx="3529800" cy="893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Один и тот же ответ можно записать по-разному: словами, промежутком и на числовой прямой.
</a:t>
            </a:r>
            <a:endParaRPr lang="en-US" sz="1000" dirty="0"/>
          </a:p>
        </p:txBody>
      </p:sp>
      <p:sp>
        <p:nvSpPr>
          <p:cNvPr id="8" name="Text 2"/>
          <p:cNvSpPr txBox="1"/>
          <p:nvPr/>
        </p:nvSpPr>
        <p:spPr>
          <a:xfrm>
            <a:off x="270000" y="4694275"/>
            <a:ext cx="2689800" cy="207300"/>
          </a:xfrm>
          <a:prstGeom prst="rect">
            <a:avLst/>
          </a:prstGeom>
          <a:noFill/>
          <a:ln/>
        </p:spPr>
        <p:txBody>
          <a:bodyPr wrap="square" lIns="0" tIns="0" rIns="0" bIns="0" rtlCol="0" anchor="ctr"/>
          <a:lstStyle/>
          <a:p>
            <a:pPr algn="l" indent="0" marL="0">
              <a:lnSpc>
                <a:spcPct val="115000"/>
              </a:lnSpc>
              <a:buNone/>
            </a:pPr>
            <a:r>
              <a:rPr lang="en-US" sz="709" i="1" dirty="0">
                <a:solidFill>
                  <a:srgbClr val="595959"/>
                </a:solidFill>
                <a:latin typeface="Arial" pitchFamily="34" charset="0"/>
                <a:ea typeface="Arial" pitchFamily="34" charset="-122"/>
                <a:cs typeface="Arial" pitchFamily="34" charset="-120"/>
              </a:rPr>
              <a:t>Школьная алгебра: запись решений неравенств на числовой прямой
</a:t>
            </a:r>
            <a:endParaRPr lang="en-US" sz="709" dirty="0"/>
          </a:p>
        </p:txBody>
      </p:sp>
      <p:sp>
        <p:nvSpPr>
          <p:cNvPr id="9" name="Text 3"/>
          <p:cNvSpPr txBox="1"/>
          <p:nvPr/>
        </p:nvSpPr>
        <p:spPr>
          <a:xfrm>
            <a:off x="270000" y="266400"/>
            <a:ext cx="7070100" cy="561900"/>
          </a:xfrm>
          <a:prstGeom prst="rect">
            <a:avLst/>
          </a:prstGeom>
          <a:noFill/>
          <a:ln/>
        </p:spPr>
        <p:txBody>
          <a:bodyPr wrap="square" lIns="0" tIns="0" rIns="0" bIns="0" rtlCol="0" anchor="ctr"/>
          <a:lstStyle/>
          <a:p>
            <a:pPr algn="l" indent="0" marL="0">
              <a:lnSpc>
                <a:spcPct val="100000"/>
              </a:lnSpc>
              <a:buNone/>
            </a:pPr>
            <a:r>
              <a:rPr lang="en-US" sz="2797" b="1" dirty="0">
                <a:solidFill>
                  <a:srgbClr val="FFFFFF"/>
                </a:solidFill>
                <a:latin typeface="Arial" pitchFamily="34" charset="0"/>
                <a:ea typeface="Arial" pitchFamily="34" charset="-122"/>
                <a:cs typeface="Arial" pitchFamily="34" charset="-120"/>
              </a:rPr>
              <a:t>Как записываются решения неравенств
</a:t>
            </a:r>
            <a:endParaRPr lang="en-US" sz="2797" dirty="0"/>
          </a:p>
        </p:txBody>
      </p:sp>
      <p:sp>
        <p:nvSpPr>
          <p:cNvPr id="10" name="Text 4"/>
          <p:cNvSpPr txBox="1"/>
          <p:nvPr/>
        </p:nvSpPr>
        <p:spPr>
          <a:xfrm>
            <a:off x="5344350" y="2631624"/>
            <a:ext cx="3529800" cy="893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Промежутки делают ответ коротким и точным, а числовая прямая помогает сразу увидеть, входит ли граница в решение.
</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6</a:t>
            </a:r>
            <a:endParaRPr lang="en-US" sz="1000" dirty="0"/>
          </a:p>
        </p:txBody>
      </p:sp>
      <p:sp>
        <p:nvSpPr>
          <p:cNvPr id="8" name="Text 1"/>
          <p:cNvSpPr txBox="1"/>
          <p:nvPr/>
        </p:nvSpPr>
        <p:spPr>
          <a:xfrm>
            <a:off x="280350" y="270000"/>
            <a:ext cx="6543900" cy="431700"/>
          </a:xfrm>
          <a:prstGeom prst="rect">
            <a:avLst/>
          </a:prstGeom>
          <a:noFill/>
          <a:ln/>
        </p:spPr>
        <p:txBody>
          <a:bodyPr wrap="square" lIns="0" tIns="0" rIns="0" bIns="0" rtlCol="0" anchor="ctr"/>
          <a:lstStyle/>
          <a:p>
            <a:pPr algn="l" indent="0" marL="0">
              <a:lnSpc>
                <a:spcPct val="100000"/>
              </a:lnSpc>
              <a:buNone/>
            </a:pPr>
            <a:r>
              <a:rPr lang="en-US" sz="2200" b="1" dirty="0">
                <a:solidFill>
                  <a:srgbClr val="FFFFFF"/>
                </a:solidFill>
                <a:latin typeface="Arial" pitchFamily="34" charset="0"/>
                <a:ea typeface="Arial" pitchFamily="34" charset="-122"/>
                <a:cs typeface="Arial" pitchFamily="34" charset="-120"/>
              </a:rPr>
              <a:t>Линейные неравенства
</a:t>
            </a:r>
            <a:endParaRPr lang="en-US" sz="2200" dirty="0"/>
          </a:p>
        </p:txBody>
      </p:sp>
      <p:sp>
        <p:nvSpPr>
          <p:cNvPr id="9" name="Text 2"/>
          <p:cNvSpPr txBox="1"/>
          <p:nvPr/>
        </p:nvSpPr>
        <p:spPr>
          <a:xfrm>
            <a:off x="2707550" y="1010450"/>
            <a:ext cx="3570900" cy="821100"/>
          </a:xfrm>
          <a:prstGeom prst="rect">
            <a:avLst/>
          </a:prstGeom>
          <a:noFill/>
          <a:ln/>
        </p:spPr>
        <p:txBody>
          <a:bodyPr wrap="square" lIns="0" tIns="0" rIns="0" bIns="0" rtlCol="0" anchor="ctr"/>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Линейная форма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Линейные неравенства имеют вид ax + b &gt; c, ax + b &lt; c, ax + b ≥ c или ax + b ≤ c. Переменная в них стоит только в первой степени.
</a:t>
            </a:r>
            <a:endParaRPr lang="en-US" sz="1300" dirty="0"/>
          </a:p>
        </p:txBody>
      </p:sp>
      <p:sp>
        <p:nvSpPr>
          <p:cNvPr id="10" name="Text 3"/>
          <p:cNvSpPr txBox="1"/>
          <p:nvPr/>
        </p:nvSpPr>
        <p:spPr>
          <a:xfrm>
            <a:off x="2707550" y="1948050"/>
            <a:ext cx="3570900" cy="821100"/>
          </a:xfrm>
          <a:prstGeom prst="rect">
            <a:avLst/>
          </a:prstGeom>
          <a:noFill/>
          <a:ln/>
        </p:spPr>
        <p:txBody>
          <a:bodyPr wrap="square" lIns="0" tIns="0" rIns="0" bIns="0" rtlCol="0" anchor="ctr"/>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Удобные преобразования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Такие неравенства решают с помощью равносильных действий: раскрывают скобки, переносят слагаемые и приводят подобные члены, чтобы получить более простую запись.
</a:t>
            </a:r>
            <a:endParaRPr lang="en-US" sz="1300" dirty="0"/>
          </a:p>
        </p:txBody>
      </p:sp>
      <p:sp>
        <p:nvSpPr>
          <p:cNvPr id="11" name="Text 4"/>
          <p:cNvSpPr txBox="1"/>
          <p:nvPr/>
        </p:nvSpPr>
        <p:spPr>
          <a:xfrm>
            <a:off x="2707550" y="2885625"/>
            <a:ext cx="3570900" cy="821100"/>
          </a:xfrm>
          <a:prstGeom prst="rect">
            <a:avLst/>
          </a:prstGeom>
          <a:noFill/>
          <a:ln/>
        </p:spPr>
        <p:txBody>
          <a:bodyPr wrap="square" lIns="0" tIns="0" rIns="0" bIns="0" rtlCol="0" anchor="ctr"/>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Деление на коэффициент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Если перед переменной стоит число, неравенство делят на этот коэффициент. Когда число положительное, знак сохраняется, а при отрицательном — меняется на противоположный.
</a:t>
            </a:r>
            <a:endParaRPr lang="en-US" sz="1300" dirty="0"/>
          </a:p>
        </p:txBody>
      </p:sp>
      <p:sp>
        <p:nvSpPr>
          <p:cNvPr id="12" name="Text 5"/>
          <p:cNvSpPr txBox="1"/>
          <p:nvPr/>
        </p:nvSpPr>
        <p:spPr>
          <a:xfrm>
            <a:off x="2707550" y="3823175"/>
            <a:ext cx="3570900" cy="821100"/>
          </a:xfrm>
          <a:prstGeom prst="rect">
            <a:avLst/>
          </a:prstGeom>
          <a:noFill/>
          <a:ln/>
        </p:spPr>
        <p:txBody>
          <a:bodyPr wrap="square" lIns="0" tIns="0" rIns="0" bIns="0" rtlCol="0" anchor="ctr"/>
          <a:lstStyle/>
          <a:p>
            <a:pPr algn="l" indent="0" marL="0">
              <a:lnSpc>
                <a:spcPct val="115000"/>
              </a:lnSpc>
              <a:buNone/>
            </a:pPr>
            <a:r>
              <a:rPr lang="en-US" sz="1300" b="1" dirty="0">
                <a:solidFill>
                  <a:srgbClr val="FFFFFF"/>
                </a:solidFill>
                <a:latin typeface="Arial" pitchFamily="34" charset="0"/>
                <a:ea typeface="Arial" pitchFamily="34" charset="-122"/>
                <a:cs typeface="Arial" pitchFamily="34" charset="-120"/>
              </a:rPr>
              <a:t>Итог в виде промежутка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После преобразований ответ записывают как промежуток или луч на числовой прямой. Так сразу видно, какие значения переменной подходят, а какие исключаются.
</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0000" y="1078944"/>
            <a:ext cx="8604000" cy="334441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7</a:t>
            </a:r>
            <a:endParaRPr lang="en-US" sz="1000" dirty="0"/>
          </a:p>
        </p:txBody>
      </p:sp>
      <p:sp>
        <p:nvSpPr>
          <p:cNvPr id="7" name="Text 1"/>
          <p:cNvSpPr txBox="1"/>
          <p:nvPr/>
        </p:nvSpPr>
        <p:spPr>
          <a:xfrm>
            <a:off x="270000" y="270000"/>
            <a:ext cx="6787800" cy="431400"/>
          </a:xfrm>
          <a:prstGeom prst="rect">
            <a:avLst/>
          </a:prstGeom>
          <a:noFill/>
          <a:ln/>
        </p:spPr>
        <p:txBody>
          <a:bodyPr wrap="square" lIns="0" tIns="0" rIns="0" bIns="0" rtlCol="0" anchor="ctr"/>
          <a:lstStyle/>
          <a:p>
            <a:pPr algn="l" indent="0" marL="0">
              <a:lnSpc>
                <a:spcPct val="100000"/>
              </a:lnSpc>
              <a:buNone/>
            </a:pPr>
            <a:r>
              <a:rPr lang="en-US" sz="2477" b="1" dirty="0">
                <a:solidFill>
                  <a:srgbClr val="FFFFFF"/>
                </a:solidFill>
                <a:latin typeface="Arial" pitchFamily="34" charset="0"/>
                <a:ea typeface="Arial" pitchFamily="34" charset="-122"/>
                <a:cs typeface="Arial" pitchFamily="34" charset="-120"/>
              </a:rPr>
              <a:t>Алгоритм решения линейного неравенства
</a:t>
            </a:r>
            <a:endParaRPr lang="en-US" sz="2477" dirty="0"/>
          </a:p>
        </p:txBody>
      </p:sp>
      <p:sp>
        <p:nvSpPr>
          <p:cNvPr id="8" name="Text 2"/>
          <p:cNvSpPr txBox="1"/>
          <p:nvPr/>
        </p:nvSpPr>
        <p:spPr>
          <a:xfrm>
            <a:off x="270000" y="750672"/>
            <a:ext cx="6787800" cy="2232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Последовательность равносильных преобразований до записи ответа
</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80350" y="2805937"/>
            <a:ext cx="8593800" cy="206452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280350" y="270000"/>
            <a:ext cx="6687600" cy="431100"/>
          </a:xfrm>
          <a:prstGeom prst="rect">
            <a:avLst/>
          </a:prstGeom>
          <a:noFill/>
          <a:ln/>
        </p:spPr>
        <p:txBody>
          <a:bodyPr wrap="square" lIns="0" tIns="0" rIns="0" bIns="0" rtlCol="0" anchor="ctr"/>
          <a:lstStyle/>
          <a:p>
            <a:pPr algn="l" indent="0" marL="0">
              <a:lnSpc>
                <a:spcPct val="100000"/>
              </a:lnSpc>
              <a:buNone/>
            </a:pPr>
            <a:r>
              <a:rPr lang="en-US" sz="2425" b="1" dirty="0">
                <a:solidFill>
                  <a:srgbClr val="FFFFFF"/>
                </a:solidFill>
                <a:latin typeface="Arial" pitchFamily="34" charset="0"/>
                <a:ea typeface="Arial" pitchFamily="34" charset="-122"/>
                <a:cs typeface="Arial" pitchFamily="34" charset="-120"/>
              </a:rPr>
              <a:t>Числовая прямая как способ записи ответа
</a:t>
            </a:r>
            <a:endParaRPr lang="en-US" sz="2425" dirty="0"/>
          </a:p>
        </p:txBody>
      </p:sp>
      <p:sp>
        <p:nvSpPr>
          <p:cNvPr id="9" name="Text 1"/>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8</a:t>
            </a:r>
            <a:endParaRPr lang="en-US" sz="1000" dirty="0"/>
          </a:p>
        </p:txBody>
      </p:sp>
      <p:sp>
        <p:nvSpPr>
          <p:cNvPr id="10" name="Text 2"/>
          <p:cNvSpPr txBox="1"/>
          <p:nvPr/>
        </p:nvSpPr>
        <p:spPr>
          <a:xfrm>
            <a:off x="280425" y="1119603"/>
            <a:ext cx="2644500" cy="1451400"/>
          </a:xfrm>
          <a:prstGeom prst="rect">
            <a:avLst/>
          </a:prstGeom>
          <a:noFill/>
          <a:ln/>
        </p:spPr>
        <p:txBody>
          <a:bodyPr wrap="square" lIns="0" tIns="0" rIns="0" bIns="0" rtlCol="0" anchor="t"/>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Пустая точка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Пустая точка показывает, что граница не входит в ответ. Её ставят для строгих неравенств, когда число лишь приближает решение, но не принадлежит ему.
</a:t>
            </a:r>
            <a:endParaRPr lang="en-US" sz="1500" dirty="0"/>
          </a:p>
        </p:txBody>
      </p:sp>
      <p:sp>
        <p:nvSpPr>
          <p:cNvPr id="11" name="Text 3"/>
          <p:cNvSpPr txBox="1"/>
          <p:nvPr/>
        </p:nvSpPr>
        <p:spPr>
          <a:xfrm>
            <a:off x="3255005" y="1119600"/>
            <a:ext cx="2644500" cy="1451400"/>
          </a:xfrm>
          <a:prstGeom prst="rect">
            <a:avLst/>
          </a:prstGeom>
          <a:noFill/>
          <a:ln/>
        </p:spPr>
        <p:txBody>
          <a:bodyPr wrap="square" lIns="0" tIns="0" rIns="0" bIns="0" rtlCol="0" anchor="t"/>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Закрашенная точка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Закрашенная точка означает, что граничное число входит в множество решений. Такой знак используют при нестрогих неравенствах, где допустимо равенство с границей.
</a:t>
            </a:r>
            <a:endParaRPr lang="en-US" sz="1500" dirty="0"/>
          </a:p>
        </p:txBody>
      </p:sp>
      <p:sp>
        <p:nvSpPr>
          <p:cNvPr id="12" name="Text 4"/>
          <p:cNvSpPr txBox="1"/>
          <p:nvPr/>
        </p:nvSpPr>
        <p:spPr>
          <a:xfrm>
            <a:off x="6229585" y="1119600"/>
            <a:ext cx="2644500" cy="1451400"/>
          </a:xfrm>
          <a:prstGeom prst="rect">
            <a:avLst/>
          </a:prstGeom>
          <a:noFill/>
          <a:ln/>
        </p:spPr>
        <p:txBody>
          <a:bodyPr wrap="square" lIns="0" tIns="0" rIns="0" bIns="0" rtlCol="0" anchor="t"/>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Лучи и промежутки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Стрелка на прямой показывает луч, а выделенный участок между двумя точками — промежуток. По рисунку легко понять, где ответ начинается, заканчивается или не имеет границы.
</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227900" y="1119804"/>
            <a:ext cx="4646100" cy="3345192"/>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9</a:t>
            </a:r>
            <a:endParaRPr lang="en-US" sz="1000" dirty="0"/>
          </a:p>
        </p:txBody>
      </p:sp>
      <p:sp>
        <p:nvSpPr>
          <p:cNvPr id="8" name="Text 1"/>
          <p:cNvSpPr txBox="1"/>
          <p:nvPr/>
        </p:nvSpPr>
        <p:spPr>
          <a:xfrm>
            <a:off x="4227900" y="4666200"/>
            <a:ext cx="4646100" cy="207300"/>
          </a:xfrm>
          <a:prstGeom prst="rect">
            <a:avLst/>
          </a:prstGeom>
          <a:noFill/>
          <a:ln/>
        </p:spPr>
        <p:txBody>
          <a:bodyPr wrap="square" lIns="0" tIns="0" rIns="0" bIns="0" rtlCol="0" anchor="ctr"/>
          <a:lstStyle/>
          <a:p>
            <a:pPr algn="l" indent="0" marL="0">
              <a:lnSpc>
                <a:spcPct val="115000"/>
              </a:lnSpc>
              <a:buNone/>
            </a:pPr>
            <a:r>
              <a:rPr lang="en-US" sz="800" i="1" dirty="0">
                <a:solidFill>
                  <a:srgbClr val="595959"/>
                </a:solidFill>
                <a:latin typeface="Arial" pitchFamily="34" charset="0"/>
                <a:ea typeface="Arial" pitchFamily="34" charset="-122"/>
                <a:cs typeface="Arial" pitchFamily="34" charset="-120"/>
              </a:rPr>
              <a:t>Учебные правила преобразования неравенств; иллюстративный пример для сравнения
</a:t>
            </a:r>
            <a:endParaRPr lang="en-US" sz="800" dirty="0"/>
          </a:p>
        </p:txBody>
      </p:sp>
      <p:sp>
        <p:nvSpPr>
          <p:cNvPr id="9" name="Text 2"/>
          <p:cNvSpPr txBox="1"/>
          <p:nvPr/>
        </p:nvSpPr>
        <p:spPr>
          <a:xfrm>
            <a:off x="270000" y="270000"/>
            <a:ext cx="6691200" cy="431400"/>
          </a:xfrm>
          <a:prstGeom prst="rect">
            <a:avLst/>
          </a:prstGeom>
          <a:noFill/>
          <a:ln/>
        </p:spPr>
        <p:txBody>
          <a:bodyPr wrap="square" lIns="0" tIns="0" rIns="0" bIns="0" rtlCol="0" anchor="ctr"/>
          <a:lstStyle/>
          <a:p>
            <a:pPr algn="l" indent="0" marL="0">
              <a:lnSpc>
                <a:spcPct val="100000"/>
              </a:lnSpc>
              <a:buNone/>
            </a:pPr>
            <a:r>
              <a:rPr lang="en-US" sz="2354" b="1" dirty="0">
                <a:solidFill>
                  <a:srgbClr val="FFFFFF"/>
                </a:solidFill>
                <a:latin typeface="Arial" pitchFamily="34" charset="0"/>
                <a:ea typeface="Arial" pitchFamily="34" charset="-122"/>
                <a:cs typeface="Arial" pitchFamily="34" charset="-120"/>
              </a:rPr>
              <a:t>Как меняется знак при умножении и делении
</a:t>
            </a:r>
            <a:endParaRPr lang="en-US" sz="2354" dirty="0"/>
          </a:p>
        </p:txBody>
      </p:sp>
      <p:sp>
        <p:nvSpPr>
          <p:cNvPr id="10" name="Text 3"/>
          <p:cNvSpPr txBox="1"/>
          <p:nvPr/>
        </p:nvSpPr>
        <p:spPr>
          <a:xfrm>
            <a:off x="497300" y="199345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При работе с неравенствами особенно важно следить не только за числами, но и за направлением знака. Именно отрицательный множитель меняет ход решения.
</a:t>
            </a:r>
            <a:endParaRPr lang="en-US" sz="1000" dirty="0"/>
          </a:p>
        </p:txBody>
      </p:sp>
      <p:sp>
        <p:nvSpPr>
          <p:cNvPr id="11" name="Text 4"/>
          <p:cNvSpPr txBox="1"/>
          <p:nvPr/>
        </p:nvSpPr>
        <p:spPr>
          <a:xfrm>
            <a:off x="497300" y="287790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Положительное число сохраняет знак сравнения, а отрицательное меняет его. Поэтому две похожие записи могут дать разные промежутки решений.
</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10</a:t>
            </a:r>
            <a:endParaRPr lang="en-US" sz="1000" dirty="0"/>
          </a:p>
        </p:txBody>
      </p:sp>
      <p:sp>
        <p:nvSpPr>
          <p:cNvPr id="10" name="Text 1"/>
          <p:cNvSpPr txBox="1"/>
          <p:nvPr/>
        </p:nvSpPr>
        <p:spPr>
          <a:xfrm>
            <a:off x="280350" y="270000"/>
            <a:ext cx="6821700" cy="431100"/>
          </a:xfrm>
          <a:prstGeom prst="rect">
            <a:avLst/>
          </a:prstGeom>
          <a:noFill/>
          <a:ln/>
        </p:spPr>
        <p:txBody>
          <a:bodyPr wrap="square" lIns="0" tIns="0" rIns="0" bIns="0" rtlCol="0" anchor="ctr"/>
          <a:lstStyle/>
          <a:p>
            <a:pPr algn="l" indent="0" marL="0">
              <a:lnSpc>
                <a:spcPct val="100000"/>
              </a:lnSpc>
              <a:buNone/>
            </a:pPr>
            <a:r>
              <a:rPr lang="en-US" sz="2200" b="1" dirty="0">
                <a:solidFill>
                  <a:srgbClr val="FFFFFF"/>
                </a:solidFill>
                <a:latin typeface="Arial" pitchFamily="34" charset="0"/>
                <a:ea typeface="Arial" pitchFamily="34" charset="-122"/>
                <a:cs typeface="Arial" pitchFamily="34" charset="-120"/>
              </a:rPr>
              <a:t>Свойства равносильных преобразований
</a:t>
            </a:r>
            <a:endParaRPr lang="en-US" sz="2200" dirty="0"/>
          </a:p>
        </p:txBody>
      </p:sp>
      <p:sp>
        <p:nvSpPr>
          <p:cNvPr id="11" name="Text 2"/>
          <p:cNvSpPr txBox="1"/>
          <p:nvPr/>
        </p:nvSpPr>
        <p:spPr>
          <a:xfrm>
            <a:off x="280350" y="2610075"/>
            <a:ext cx="1895700" cy="1695900"/>
          </a:xfrm>
          <a:prstGeom prst="rect">
            <a:avLst/>
          </a:prstGeom>
          <a:noFill/>
          <a:ln/>
        </p:spPr>
        <p:txBody>
          <a:bodyPr wrap="square" lIns="0" tIns="0" rIns="0" bIns="0" rtlCol="0" anchor="t"/>
          <a:lstStyle/>
          <a:p>
            <a:pPr algn="ctr" indent="0" marL="0">
              <a:lnSpc>
                <a:spcPct val="115000"/>
              </a:lnSpc>
              <a:buNone/>
            </a:pPr>
            <a:r>
              <a:rPr lang="en-US" sz="1200" b="1" dirty="0">
                <a:solidFill>
                  <a:srgbClr val="FFFFFF"/>
                </a:solidFill>
                <a:latin typeface="Arial" pitchFamily="34" charset="0"/>
                <a:ea typeface="Arial" pitchFamily="34" charset="-122"/>
                <a:cs typeface="Arial" pitchFamily="34" charset="-120"/>
              </a:rPr>
              <a:t>Прибавление и вычитание
</a:t>
            </a:r>
            <a:pPr algn="ctr"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К обеим частям неравенства можно прибавить или вычесть одно и то же число. Это не меняет множество решений, потому что сравнение сохраняется.
</a:t>
            </a:r>
            <a:endParaRPr lang="en-US" sz="1200" dirty="0"/>
          </a:p>
        </p:txBody>
      </p:sp>
      <p:sp>
        <p:nvSpPr>
          <p:cNvPr id="12" name="Text 3"/>
          <p:cNvSpPr txBox="1"/>
          <p:nvPr/>
        </p:nvSpPr>
        <p:spPr>
          <a:xfrm>
            <a:off x="2512959" y="2610075"/>
            <a:ext cx="1895700" cy="1695900"/>
          </a:xfrm>
          <a:prstGeom prst="rect">
            <a:avLst/>
          </a:prstGeom>
          <a:noFill/>
          <a:ln/>
        </p:spPr>
        <p:txBody>
          <a:bodyPr wrap="square" lIns="0" tIns="0" rIns="0" bIns="0" rtlCol="0" anchor="t"/>
          <a:lstStyle/>
          <a:p>
            <a:pPr algn="ctr" indent="0" marL="0">
              <a:lnSpc>
                <a:spcPct val="115000"/>
              </a:lnSpc>
              <a:buNone/>
            </a:pPr>
            <a:r>
              <a:rPr lang="en-US" sz="1200" b="1" dirty="0">
                <a:solidFill>
                  <a:srgbClr val="FFFFFF"/>
                </a:solidFill>
                <a:latin typeface="Arial" pitchFamily="34" charset="0"/>
                <a:ea typeface="Arial" pitchFamily="34" charset="-122"/>
                <a:cs typeface="Arial" pitchFamily="34" charset="-120"/>
              </a:rPr>
              <a:t>Умножение на положительное
</a:t>
            </a:r>
            <a:pPr algn="ctr"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Если обе части умножить или разделить на положительное число, знак неравенства остаётся прежним. Такое преобразование удобно при работе с дробями и коэффициентами.
</a:t>
            </a:r>
            <a:endParaRPr lang="en-US" sz="1200" dirty="0"/>
          </a:p>
        </p:txBody>
      </p:sp>
      <p:sp>
        <p:nvSpPr>
          <p:cNvPr id="13" name="Text 4"/>
          <p:cNvSpPr txBox="1"/>
          <p:nvPr/>
        </p:nvSpPr>
        <p:spPr>
          <a:xfrm>
            <a:off x="4745580" y="2610075"/>
            <a:ext cx="1895700" cy="1695900"/>
          </a:xfrm>
          <a:prstGeom prst="rect">
            <a:avLst/>
          </a:prstGeom>
          <a:noFill/>
          <a:ln/>
        </p:spPr>
        <p:txBody>
          <a:bodyPr wrap="square" lIns="0" tIns="0" rIns="0" bIns="0" rtlCol="0" anchor="t"/>
          <a:lstStyle/>
          <a:p>
            <a:pPr algn="ctr" indent="0" marL="0">
              <a:lnSpc>
                <a:spcPct val="115000"/>
              </a:lnSpc>
              <a:buNone/>
            </a:pPr>
            <a:r>
              <a:rPr lang="en-US" sz="1200" b="1" dirty="0">
                <a:solidFill>
                  <a:srgbClr val="FFFFFF"/>
                </a:solidFill>
                <a:latin typeface="Arial" pitchFamily="34" charset="0"/>
                <a:ea typeface="Arial" pitchFamily="34" charset="-122"/>
                <a:cs typeface="Arial" pitchFamily="34" charset="-120"/>
              </a:rPr>
              <a:t>Что меняет отрицательное число
</a:t>
            </a:r>
            <a:pPr algn="ctr"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При делении или умножении на отрицательное число знак сравнения обязательно меняется на противоположный. Иначе получится неверный ответ и неправильный промежуток решений.
</a:t>
            </a:r>
            <a:endParaRPr lang="en-US" sz="1200" dirty="0"/>
          </a:p>
        </p:txBody>
      </p:sp>
      <p:sp>
        <p:nvSpPr>
          <p:cNvPr id="14" name="Text 5"/>
          <p:cNvSpPr txBox="1"/>
          <p:nvPr/>
        </p:nvSpPr>
        <p:spPr>
          <a:xfrm>
            <a:off x="6978213" y="2610075"/>
            <a:ext cx="1895700" cy="1695900"/>
          </a:xfrm>
          <a:prstGeom prst="rect">
            <a:avLst/>
          </a:prstGeom>
          <a:noFill/>
          <a:ln/>
        </p:spPr>
        <p:txBody>
          <a:bodyPr wrap="square" lIns="0" tIns="0" rIns="0" bIns="0" rtlCol="0" anchor="t"/>
          <a:lstStyle/>
          <a:p>
            <a:pPr algn="ctr" indent="0" marL="0">
              <a:lnSpc>
                <a:spcPct val="115000"/>
              </a:lnSpc>
              <a:buNone/>
            </a:pPr>
            <a:r>
              <a:rPr lang="en-US" sz="1200" b="1" dirty="0">
                <a:solidFill>
                  <a:srgbClr val="FFFFFF"/>
                </a:solidFill>
                <a:latin typeface="Arial" pitchFamily="34" charset="0"/>
                <a:ea typeface="Arial" pitchFamily="34" charset="-122"/>
                <a:cs typeface="Arial" pitchFamily="34" charset="-120"/>
              </a:rPr>
              <a:t>Почему это важно
</a:t>
            </a:r>
            <a:pPr algn="ctr"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Равносильные преобразования позволяют упрощать неравенства без потери решений. Главное — помнить, какие действия безопасны, а какие требуют изменения знака сравнения.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11</a:t>
            </a:r>
            <a:endParaRPr lang="en-US" sz="1000" dirty="0"/>
          </a:p>
        </p:txBody>
      </p:sp>
      <p:sp>
        <p:nvSpPr>
          <p:cNvPr id="8" name="Text 1"/>
          <p:cNvSpPr txBox="1"/>
          <p:nvPr/>
        </p:nvSpPr>
        <p:spPr>
          <a:xfrm>
            <a:off x="270000" y="270000"/>
            <a:ext cx="7110000" cy="431400"/>
          </a:xfrm>
          <a:prstGeom prst="rect">
            <a:avLst/>
          </a:prstGeom>
          <a:noFill/>
          <a:ln/>
        </p:spPr>
        <p:txBody>
          <a:bodyPr wrap="square" lIns="0" tIns="0" rIns="0" bIns="0" rtlCol="0" anchor="ctr"/>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Неравенства со скобками и дробями
</a:t>
            </a:r>
            <a:endParaRPr lang="en-US" sz="2800" dirty="0"/>
          </a:p>
        </p:txBody>
      </p:sp>
      <p:sp>
        <p:nvSpPr>
          <p:cNvPr id="9" name="Text 2"/>
          <p:cNvSpPr txBox="1"/>
          <p:nvPr/>
        </p:nvSpPr>
        <p:spPr>
          <a:xfrm>
            <a:off x="3379372" y="1468600"/>
            <a:ext cx="2312700" cy="859800"/>
          </a:xfrm>
          <a:prstGeom prst="rect">
            <a:avLst/>
          </a:prstGeom>
          <a:noFill/>
          <a:ln/>
        </p:spPr>
        <p:txBody>
          <a:bodyPr wrap="square" lIns="0" tIns="0" rIns="0" bIns="0" rtlCol="0" anchor="t"/>
          <a:lstStyle/>
          <a:p>
            <a:pPr algn="l" indent="0" marL="0">
              <a:lnSpc>
                <a:spcPct val="115000"/>
              </a:lnSpc>
              <a:buNone/>
            </a:pPr>
            <a:r>
              <a:rPr lang="en-US" sz="1253" b="1" dirty="0">
                <a:solidFill>
                  <a:srgbClr val="FFFFFF"/>
                </a:solidFill>
                <a:latin typeface="Arial" pitchFamily="34" charset="0"/>
                <a:ea typeface="Arial" pitchFamily="34" charset="-122"/>
                <a:cs typeface="Arial" pitchFamily="34" charset="-120"/>
              </a:rPr>
              <a:t>2. Привести к удобному виду
</a:t>
            </a:r>
            <a:pPr algn="l" indent="0" marL="0">
              <a:lnSpc>
                <a:spcPct val="115000"/>
              </a:lnSpc>
              <a:buNone/>
            </a:pPr>
            <a:r>
              <a:rPr lang="en-US" sz="964"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67" dirty="0">
                <a:solidFill>
                  <a:srgbClr val="FFFFFF"/>
                </a:solidFill>
                <a:latin typeface="Arial" pitchFamily="34" charset="0"/>
                <a:ea typeface="Arial" pitchFamily="34" charset="-122"/>
                <a:cs typeface="Arial" pitchFamily="34" charset="-120"/>
              </a:rPr>
              <a:t>Затем при необходимости умножают обе части на общий знаменатель и переносят слагаемые. После этого неравенство обычно становится линейным.
</a:t>
            </a:r>
            <a:endParaRPr lang="en-US" sz="1253" dirty="0"/>
          </a:p>
        </p:txBody>
      </p:sp>
      <p:sp>
        <p:nvSpPr>
          <p:cNvPr id="10" name="Text 3"/>
          <p:cNvSpPr txBox="1"/>
          <p:nvPr/>
        </p:nvSpPr>
        <p:spPr>
          <a:xfrm>
            <a:off x="5876529" y="2808002"/>
            <a:ext cx="2312700" cy="859800"/>
          </a:xfrm>
          <a:prstGeom prst="rect">
            <a:avLst/>
          </a:prstGeom>
          <a:noFill/>
          <a:ln/>
        </p:spPr>
        <p:txBody>
          <a:bodyPr wrap="square" lIns="0" tIns="0" rIns="0" bIns="0" rtlCol="0" anchor="t"/>
          <a:lstStyle/>
          <a:p>
            <a:pPr algn="l" indent="0" marL="0">
              <a:lnSpc>
                <a:spcPct val="115000"/>
              </a:lnSpc>
              <a:buNone/>
            </a:pPr>
            <a:r>
              <a:rPr lang="en-US" sz="957" b="1" dirty="0">
                <a:solidFill>
                  <a:srgbClr val="FFFFFF"/>
                </a:solidFill>
                <a:latin typeface="Arial" pitchFamily="34" charset="0"/>
                <a:ea typeface="Arial" pitchFamily="34" charset="-122"/>
                <a:cs typeface="Arial" pitchFamily="34" charset="-120"/>
              </a:rPr>
              <a:t>3. Решить и записать ответ
</a:t>
            </a:r>
            <a:pPr algn="l" indent="0" marL="0">
              <a:lnSpc>
                <a:spcPct val="115000"/>
              </a:lnSpc>
              <a:buNone/>
            </a:pPr>
            <a:r>
              <a:rPr lang="en-US" sz="736"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57" dirty="0">
                <a:solidFill>
                  <a:srgbClr val="FFFFFF"/>
                </a:solidFill>
                <a:latin typeface="Arial" pitchFamily="34" charset="0"/>
                <a:ea typeface="Arial" pitchFamily="34" charset="-122"/>
                <a:cs typeface="Arial" pitchFamily="34" charset="-120"/>
              </a:rPr>
              <a:t>Далее находят значение переменной, проверяют знак при делении на отрицательное число и записывают ответ промежутком на числовой прямой.
</a:t>
            </a:r>
            <a:endParaRPr lang="en-US" sz="957" dirty="0"/>
          </a:p>
        </p:txBody>
      </p:sp>
      <p:sp>
        <p:nvSpPr>
          <p:cNvPr id="11" name="Text 4"/>
          <p:cNvSpPr txBox="1"/>
          <p:nvPr/>
        </p:nvSpPr>
        <p:spPr>
          <a:xfrm>
            <a:off x="928550" y="2807990"/>
            <a:ext cx="2312700" cy="859800"/>
          </a:xfrm>
          <a:prstGeom prst="rect">
            <a:avLst/>
          </a:prstGeom>
          <a:noFill/>
          <a:ln/>
        </p:spPr>
        <p:txBody>
          <a:bodyPr wrap="square" lIns="0" tIns="0" rIns="0" bIns="0" rtlCol="0" anchor="t"/>
          <a:lstStyle/>
          <a:p>
            <a:pPr algn="l" indent="0" marL="0">
              <a:lnSpc>
                <a:spcPct val="115000"/>
              </a:lnSpc>
              <a:buNone/>
            </a:pPr>
            <a:r>
              <a:rPr lang="en-US" sz="1145" b="1" dirty="0">
                <a:solidFill>
                  <a:srgbClr val="FFFFFF"/>
                </a:solidFill>
                <a:latin typeface="Arial" pitchFamily="34" charset="0"/>
                <a:ea typeface="Arial" pitchFamily="34" charset="-122"/>
                <a:cs typeface="Arial" pitchFamily="34" charset="-120"/>
              </a:rPr>
              <a:t>1. Упростить запись
</a:t>
            </a:r>
            <a:pPr algn="l" indent="0" marL="0">
              <a:lnSpc>
                <a:spcPct val="115000"/>
              </a:lnSpc>
              <a:buNone/>
            </a:pPr>
            <a:r>
              <a:rPr lang="en-US" sz="881"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93" dirty="0">
                <a:solidFill>
                  <a:srgbClr val="FFFFFF"/>
                </a:solidFill>
                <a:latin typeface="Arial" pitchFamily="34" charset="0"/>
                <a:ea typeface="Arial" pitchFamily="34" charset="-122"/>
                <a:cs typeface="Arial" pitchFamily="34" charset="-120"/>
              </a:rPr>
              <a:t>Сначала раскрывают скобки и сокращают дроби, чтобы убрать лишние детали. Это помогает увидеть структуру неравенства и подготовить его к дальнейшим преобразованиям.
</a:t>
            </a:r>
            <a:endParaRPr lang="en-US" sz="114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27900" y="1966700"/>
            <a:ext cx="4646100" cy="134600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12</a:t>
            </a:r>
            <a:endParaRPr lang="en-US" sz="1000" dirty="0"/>
          </a:p>
        </p:txBody>
      </p:sp>
      <p:sp>
        <p:nvSpPr>
          <p:cNvPr id="7" name="Text 1"/>
          <p:cNvSpPr txBox="1"/>
          <p:nvPr/>
        </p:nvSpPr>
        <p:spPr>
          <a:xfrm>
            <a:off x="486950" y="1935148"/>
            <a:ext cx="3529800" cy="842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 таблице собраны частые ошибки и правильные действия, которые помогают избежать неверного ответа.
</a:t>
            </a:r>
            <a:endParaRPr lang="en-US" sz="1000" dirty="0"/>
          </a:p>
        </p:txBody>
      </p:sp>
      <p:sp>
        <p:nvSpPr>
          <p:cNvPr id="8" name="Text 2"/>
          <p:cNvSpPr txBox="1"/>
          <p:nvPr/>
        </p:nvSpPr>
        <p:spPr>
          <a:xfrm>
            <a:off x="270000" y="4694275"/>
            <a:ext cx="2689800" cy="207300"/>
          </a:xfrm>
          <a:prstGeom prst="rect">
            <a:avLst/>
          </a:prstGeom>
          <a:noFill/>
          <a:ln/>
        </p:spPr>
        <p:txBody>
          <a:bodyPr wrap="square" lIns="0" tIns="0" rIns="0" bIns="0" rtlCol="0" anchor="ctr"/>
          <a:lstStyle/>
          <a:p>
            <a:pPr algn="l" indent="0" marL="0">
              <a:lnSpc>
                <a:spcPct val="115000"/>
              </a:lnSpc>
              <a:buNone/>
            </a:pPr>
            <a:r>
              <a:rPr lang="en-US" sz="709" i="1" dirty="0">
                <a:solidFill>
                  <a:srgbClr val="595959"/>
                </a:solidFill>
                <a:latin typeface="Arial" pitchFamily="34" charset="0"/>
                <a:ea typeface="Arial" pitchFamily="34" charset="-122"/>
                <a:cs typeface="Arial" pitchFamily="34" charset="-120"/>
              </a:rPr>
              <a:t>Учебные примеры по теме «Неравенства с одной переменной»
</a:t>
            </a:r>
            <a:endParaRPr lang="en-US" sz="709" dirty="0"/>
          </a:p>
        </p:txBody>
      </p:sp>
      <p:sp>
        <p:nvSpPr>
          <p:cNvPr id="9" name="Text 3"/>
          <p:cNvSpPr txBox="1"/>
          <p:nvPr/>
        </p:nvSpPr>
        <p:spPr>
          <a:xfrm>
            <a:off x="270000" y="270000"/>
            <a:ext cx="6683400" cy="558300"/>
          </a:xfrm>
          <a:prstGeom prst="rect">
            <a:avLst/>
          </a:prstGeom>
          <a:noFill/>
          <a:ln/>
        </p:spPr>
        <p:txBody>
          <a:bodyPr wrap="square" lIns="0" tIns="0" rIns="0" bIns="0" rtlCol="0" anchor="ctr"/>
          <a:lstStyle/>
          <a:p>
            <a:pPr algn="l" indent="0" marL="0">
              <a:lnSpc>
                <a:spcPct val="100000"/>
              </a:lnSpc>
              <a:buNone/>
            </a:pPr>
            <a:r>
              <a:rPr lang="en-US" sz="2404" b="1" dirty="0">
                <a:solidFill>
                  <a:srgbClr val="FFFFFF"/>
                </a:solidFill>
                <a:latin typeface="Arial" pitchFamily="34" charset="0"/>
                <a:ea typeface="Arial" pitchFamily="34" charset="-122"/>
                <a:cs typeface="Arial" pitchFamily="34" charset="-120"/>
              </a:rPr>
              <a:t>Типичные ошибки при решении неравенств
</a:t>
            </a:r>
            <a:endParaRPr lang="en-US" sz="2404" dirty="0"/>
          </a:p>
        </p:txBody>
      </p:sp>
      <p:sp>
        <p:nvSpPr>
          <p:cNvPr id="10" name="Text 4"/>
          <p:cNvSpPr txBox="1"/>
          <p:nvPr/>
        </p:nvSpPr>
        <p:spPr>
          <a:xfrm>
            <a:off x="486950" y="2936075"/>
            <a:ext cx="3529800" cy="842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Большинство ошибок связано со знаками, границами промежутка и внимательностью к записи выражений.
</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280350" y="270000"/>
            <a:ext cx="7886700" cy="418500"/>
          </a:xfrm>
          <a:prstGeom prst="rect">
            <a:avLst/>
          </a:prstGeom>
          <a:noFill/>
          <a:ln/>
        </p:spPr>
        <p:txBody>
          <a:bodyPr wrap="square" lIns="0" tIns="0" rIns="0" bIns="0" rtlCol="0" anchor="ctr"/>
          <a:lstStyle/>
          <a:p>
            <a:pPr algn="l" indent="0" marL="0">
              <a:lnSpc>
                <a:spcPct val="100000"/>
              </a:lnSpc>
              <a:buNone/>
            </a:pPr>
            <a:r>
              <a:rPr lang="en-US" sz="2200" b="1" dirty="0">
                <a:solidFill>
                  <a:srgbClr val="FFFFFF"/>
                </a:solidFill>
                <a:latin typeface="Arial" pitchFamily="34" charset="0"/>
                <a:ea typeface="Arial" pitchFamily="34" charset="-122"/>
                <a:cs typeface="Arial" pitchFamily="34" charset="-120"/>
              </a:rPr>
              <a:t>Что такое система неравенств
</a:t>
            </a:r>
            <a:endParaRPr lang="en-US" sz="2200" dirty="0"/>
          </a:p>
        </p:txBody>
      </p:sp>
      <p:sp>
        <p:nvSpPr>
          <p:cNvPr id="8" name="Text 1"/>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
        <p:nvSpPr>
          <p:cNvPr id="9" name="Text 2"/>
          <p:cNvSpPr txBox="1"/>
          <p:nvPr/>
        </p:nvSpPr>
        <p:spPr>
          <a:xfrm>
            <a:off x="280350" y="1119600"/>
            <a:ext cx="4156500" cy="1120800"/>
          </a:xfrm>
          <a:prstGeom prst="rect">
            <a:avLst/>
          </a:prstGeom>
          <a:noFill/>
          <a:ln/>
        </p:spPr>
        <p:txBody>
          <a:bodyPr wrap="square" lIns="0" tIns="0" rIns="0" bIns="0" rtlCol="0" anchor="t"/>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Несколько условий
</a:t>
            </a:r>
            <a:pPr algn="l" indent="0" marL="0">
              <a:lnSpc>
                <a:spcPct val="115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Система объединяет два или больше неравенств с одной переменной. Каждое из них задаёт свой набор допустимых значений, а вместе они описывают более точное ограничение.
</a:t>
            </a:r>
            <a:endParaRPr lang="en-US" sz="1500" dirty="0"/>
          </a:p>
        </p:txBody>
      </p:sp>
      <p:sp>
        <p:nvSpPr>
          <p:cNvPr id="10" name="Text 3"/>
          <p:cNvSpPr txBox="1"/>
          <p:nvPr/>
        </p:nvSpPr>
        <p:spPr>
          <a:xfrm>
            <a:off x="280350" y="2357701"/>
            <a:ext cx="4156500" cy="1120800"/>
          </a:xfrm>
          <a:prstGeom prst="rect">
            <a:avLst/>
          </a:prstGeom>
          <a:noFill/>
          <a:ln/>
        </p:spPr>
        <p:txBody>
          <a:bodyPr wrap="square" lIns="0" tIns="0" rIns="0" bIns="0" rtlCol="0" anchor="t"/>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Общее решение
</a:t>
            </a:r>
            <a:pPr algn="l" indent="0" marL="0">
              <a:lnSpc>
                <a:spcPct val="115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Подходят только те значения переменной, которые делают верными все неравенства сразу. Если хотя бы одно условие нарушается, число не является решением системы.
</a:t>
            </a:r>
            <a:endParaRPr lang="en-US" sz="1500" dirty="0"/>
          </a:p>
        </p:txBody>
      </p:sp>
      <p:sp>
        <p:nvSpPr>
          <p:cNvPr id="11" name="Text 4"/>
          <p:cNvSpPr txBox="1"/>
          <p:nvPr/>
        </p:nvSpPr>
        <p:spPr>
          <a:xfrm>
            <a:off x="280350" y="3595801"/>
            <a:ext cx="4156500" cy="1120800"/>
          </a:xfrm>
          <a:prstGeom prst="rect">
            <a:avLst/>
          </a:prstGeom>
          <a:noFill/>
          <a:ln/>
        </p:spPr>
        <p:txBody>
          <a:bodyPr wrap="square" lIns="0" tIns="0" rIns="0" bIns="0" rtlCol="0" anchor="t"/>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Пересечение промежутков
</a:t>
            </a:r>
            <a:pPr algn="l" indent="0" marL="0">
              <a:lnSpc>
                <a:spcPct val="115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На числовой прямой ответ системы — это общая часть всех промежутков решений. Такой способ записи наглядно показывает, какие значения остаются после учёта всех условий.
</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0000" y="1078944"/>
            <a:ext cx="8604000" cy="334441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14</a:t>
            </a:r>
            <a:endParaRPr lang="en-US" sz="1000" dirty="0"/>
          </a:p>
        </p:txBody>
      </p:sp>
      <p:sp>
        <p:nvSpPr>
          <p:cNvPr id="7" name="Text 1"/>
          <p:cNvSpPr txBox="1"/>
          <p:nvPr/>
        </p:nvSpPr>
        <p:spPr>
          <a:xfrm>
            <a:off x="270000" y="270000"/>
            <a:ext cx="6787800" cy="431400"/>
          </a:xfrm>
          <a:prstGeom prst="rect">
            <a:avLst/>
          </a:prstGeom>
          <a:noFill/>
          <a:ln/>
        </p:spPr>
        <p:txBody>
          <a:bodyPr wrap="square" lIns="0" tIns="0" rIns="0" bIns="0" rtlCol="0" anchor="ctr"/>
          <a:lstStyle/>
          <a:p>
            <a:pPr algn="l" indent="0" marL="0">
              <a:lnSpc>
                <a:spcPct val="100000"/>
              </a:lnSpc>
              <a:buNone/>
            </a:pPr>
            <a:r>
              <a:rPr lang="en-US" sz="2655" b="1" dirty="0">
                <a:solidFill>
                  <a:srgbClr val="FFFFFF"/>
                </a:solidFill>
                <a:latin typeface="Arial" pitchFamily="34" charset="0"/>
                <a:ea typeface="Arial" pitchFamily="34" charset="-122"/>
                <a:cs typeface="Arial" pitchFamily="34" charset="-120"/>
              </a:rPr>
              <a:t>Алгоритм решения системы неравенств
</a:t>
            </a:r>
            <a:endParaRPr lang="en-US" sz="2655" dirty="0"/>
          </a:p>
        </p:txBody>
      </p:sp>
      <p:sp>
        <p:nvSpPr>
          <p:cNvPr id="8" name="Text 2"/>
          <p:cNvSpPr txBox="1"/>
          <p:nvPr/>
        </p:nvSpPr>
        <p:spPr>
          <a:xfrm>
            <a:off x="270000" y="750672"/>
            <a:ext cx="6787800" cy="2232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Последовательность действий при решении системы и проверке ответа на числовой прямой.
</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227900" y="1119804"/>
            <a:ext cx="4646100" cy="3345192"/>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15</a:t>
            </a:r>
            <a:endParaRPr lang="en-US" sz="1000" dirty="0"/>
          </a:p>
        </p:txBody>
      </p:sp>
      <p:sp>
        <p:nvSpPr>
          <p:cNvPr id="8" name="Text 1"/>
          <p:cNvSpPr txBox="1"/>
          <p:nvPr/>
        </p:nvSpPr>
        <p:spPr>
          <a:xfrm>
            <a:off x="4227900" y="4666200"/>
            <a:ext cx="4646100" cy="207300"/>
          </a:xfrm>
          <a:prstGeom prst="rect">
            <a:avLst/>
          </a:prstGeom>
          <a:noFill/>
          <a:ln/>
        </p:spPr>
        <p:txBody>
          <a:bodyPr wrap="square" lIns="0" tIns="0" rIns="0" bIns="0" rtlCol="0" anchor="ctr"/>
          <a:lstStyle/>
          <a:p>
            <a:pPr algn="l" indent="0" marL="0">
              <a:lnSpc>
                <a:spcPct val="115000"/>
              </a:lnSpc>
              <a:buNone/>
            </a:pPr>
            <a:r>
              <a:rPr lang="en-US" sz="800" i="1" dirty="0">
                <a:solidFill>
                  <a:srgbClr val="595959"/>
                </a:solidFill>
                <a:latin typeface="Arial" pitchFamily="34" charset="0"/>
                <a:ea typeface="Arial" pitchFamily="34" charset="-122"/>
                <a:cs typeface="Arial" pitchFamily="34" charset="-120"/>
              </a:rPr>
              <a:t>Схематический пример по теме пересечения промежутков
</a:t>
            </a:r>
            <a:endParaRPr lang="en-US" sz="800" dirty="0"/>
          </a:p>
        </p:txBody>
      </p:sp>
      <p:sp>
        <p:nvSpPr>
          <p:cNvPr id="9" name="Text 2"/>
          <p:cNvSpPr txBox="1"/>
          <p:nvPr/>
        </p:nvSpPr>
        <p:spPr>
          <a:xfrm>
            <a:off x="270000" y="270000"/>
            <a:ext cx="6691200" cy="431400"/>
          </a:xfrm>
          <a:prstGeom prst="rect">
            <a:avLst/>
          </a:prstGeom>
          <a:noFill/>
          <a:ln/>
        </p:spPr>
        <p:txBody>
          <a:bodyPr wrap="square" lIns="0" tIns="0" rIns="0" bIns="0" rtlCol="0" anchor="ctr"/>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Пересечение промежутков решений
</a:t>
            </a:r>
            <a:endParaRPr lang="en-US" sz="2800" dirty="0"/>
          </a:p>
        </p:txBody>
      </p:sp>
      <p:sp>
        <p:nvSpPr>
          <p:cNvPr id="10" name="Text 3"/>
          <p:cNvSpPr txBox="1"/>
          <p:nvPr/>
        </p:nvSpPr>
        <p:spPr>
          <a:xfrm>
            <a:off x="497300" y="199345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Общая часть двух условий может быть короче каждого отдельного промежутка. На графике это видно как участок, где все требования выполняются одновременно.
</a:t>
            </a:r>
            <a:endParaRPr lang="en-US" sz="1000" dirty="0"/>
          </a:p>
        </p:txBody>
      </p:sp>
      <p:sp>
        <p:nvSpPr>
          <p:cNvPr id="11" name="Text 4"/>
          <p:cNvSpPr txBox="1"/>
          <p:nvPr/>
        </p:nvSpPr>
        <p:spPr>
          <a:xfrm>
            <a:off x="497300" y="287790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Решение системы — это именно пересечение, а не объединение: остаются только значения, подходящие обоим неравенствам.
</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03541" y="1344389"/>
            <a:ext cx="518700" cy="518700"/>
          </a:xfrm>
          <a:prstGeom prst="rect">
            <a:avLst/>
          </a:prstGeom>
        </p:spPr>
      </p:pic>
      <p:pic>
        <p:nvPicPr>
          <p:cNvPr id="5" name="Image 3" descr="preencoded.png">    </p:cNvPr>
          <p:cNvPicPr>
            <a:picLocks noChangeAspect="1"/>
          </p:cNvPicPr>
          <p:nvPr/>
        </p:nvPicPr>
        <p:blipFill>
          <a:blip r:embed="rId4"/>
          <a:stretch>
            <a:fillRect/>
          </a:stretch>
        </p:blipFill>
        <p:spPr>
          <a:xfrm>
            <a:off x="279800" y="2251415"/>
            <a:ext cx="518700" cy="518700"/>
          </a:xfrm>
          <a:prstGeom prst="rect">
            <a:avLst/>
          </a:prstGeom>
        </p:spPr>
      </p:pic>
      <p:pic>
        <p:nvPicPr>
          <p:cNvPr id="6" name="Image 4" descr="preencoded.png">    </p:cNvPr>
          <p:cNvPicPr>
            <a:picLocks noChangeAspect="1"/>
          </p:cNvPicPr>
          <p:nvPr/>
        </p:nvPicPr>
        <p:blipFill>
          <a:blip r:embed="rId5"/>
          <a:stretch>
            <a:fillRect/>
          </a:stretch>
        </p:blipFill>
        <p:spPr>
          <a:xfrm>
            <a:off x="303541" y="3184796"/>
            <a:ext cx="518700" cy="518700"/>
          </a:xfrm>
          <a:prstGeom prst="rect">
            <a:avLst/>
          </a:prstGeom>
        </p:spPr>
      </p:pic>
      <p:pic>
        <p:nvPicPr>
          <p:cNvPr id="7" name="Image 5" descr="preencoded.png">    </p:cNvPr>
          <p:cNvPicPr>
            <a:picLocks noChangeAspect="1"/>
          </p:cNvPicPr>
          <p:nvPr/>
        </p:nvPicPr>
        <p:blipFill>
          <a:blip r:embed="rId6"/>
          <a:stretch>
            <a:fillRect/>
          </a:stretch>
        </p:blipFill>
        <p:spPr>
          <a:xfrm>
            <a:off x="335959" y="4118196"/>
            <a:ext cx="453863" cy="518700"/>
          </a:xfrm>
          <a:prstGeom prst="rect">
            <a:avLst/>
          </a:prstGeom>
        </p:spPr>
      </p:pic>
      <p:sp>
        <p:nvSpPr>
          <p:cNvPr id="8"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16</a:t>
            </a:r>
            <a:endParaRPr lang="en-US" sz="1000" dirty="0"/>
          </a:p>
        </p:txBody>
      </p:sp>
      <p:sp>
        <p:nvSpPr>
          <p:cNvPr id="9" name="Text 1"/>
          <p:cNvSpPr txBox="1"/>
          <p:nvPr/>
        </p:nvSpPr>
        <p:spPr>
          <a:xfrm>
            <a:off x="270000" y="270000"/>
            <a:ext cx="7110000" cy="609000"/>
          </a:xfrm>
          <a:prstGeom prst="rect">
            <a:avLst/>
          </a:prstGeom>
          <a:noFill/>
          <a:ln/>
        </p:spPr>
        <p:txBody>
          <a:bodyPr wrap="square" lIns="0" tIns="0" rIns="0" bIns="0" rtlCol="0" anchor="ctr"/>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Системы неравенств в задачах
</a:t>
            </a:r>
            <a:endParaRPr lang="en-US" sz="2800" dirty="0"/>
          </a:p>
        </p:txBody>
      </p:sp>
      <p:sp>
        <p:nvSpPr>
          <p:cNvPr id="10" name="Text 2"/>
          <p:cNvSpPr txBox="1"/>
          <p:nvPr/>
        </p:nvSpPr>
        <p:spPr>
          <a:xfrm>
            <a:off x="1008535" y="1243726"/>
            <a:ext cx="4140300" cy="712500"/>
          </a:xfrm>
          <a:prstGeom prst="rect">
            <a:avLst/>
          </a:prstGeom>
          <a:noFill/>
          <a:ln/>
        </p:spPr>
        <p:txBody>
          <a:bodyPr wrap="square" lIns="0" tIns="0" rIns="0" bIns="0" rtlCol="0" anchor="ctr"/>
          <a:lstStyle/>
          <a:p>
            <a:pPr algn="l" indent="0" marL="0">
              <a:lnSpc>
                <a:spcPct val="115000"/>
              </a:lnSpc>
              <a:buNone/>
            </a:pPr>
            <a:r>
              <a:rPr lang="en-US" sz="1315" b="1" dirty="0">
                <a:solidFill>
                  <a:srgbClr val="FFFFFF"/>
                </a:solidFill>
                <a:latin typeface="Arial" pitchFamily="34" charset="0"/>
                <a:ea typeface="Arial" pitchFamily="34" charset="-122"/>
                <a:cs typeface="Arial" pitchFamily="34" charset="-120"/>
              </a:rPr>
              <a:t>Размеры
</a:t>
            </a:r>
            <a:pPr algn="l" indent="0" marL="0">
              <a:lnSpc>
                <a:spcPct val="115000"/>
              </a:lnSpc>
              <a:buNone/>
            </a:pPr>
            <a:r>
              <a:rPr lang="en-US" sz="89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1" dirty="0">
                <a:solidFill>
                  <a:srgbClr val="FFFFFF"/>
                </a:solidFill>
                <a:latin typeface="Arial" pitchFamily="34" charset="0"/>
                <a:ea typeface="Arial" pitchFamily="34" charset="-122"/>
                <a:cs typeface="Arial" pitchFamily="34" charset="-120"/>
              </a:rPr>
              <a:t>Системы помогают задать допустимую длину, ширину или высоту, когда значение должно быть одновременно больше одного числа и меньше другого.
</a:t>
            </a:r>
            <a:endParaRPr lang="en-US" sz="1315" dirty="0"/>
          </a:p>
        </p:txBody>
      </p:sp>
      <p:sp>
        <p:nvSpPr>
          <p:cNvPr id="11" name="Text 3"/>
          <p:cNvSpPr txBox="1"/>
          <p:nvPr/>
        </p:nvSpPr>
        <p:spPr>
          <a:xfrm>
            <a:off x="979950" y="2150752"/>
            <a:ext cx="4140300" cy="738900"/>
          </a:xfrm>
          <a:prstGeom prst="rect">
            <a:avLst/>
          </a:prstGeom>
          <a:noFill/>
          <a:ln/>
        </p:spPr>
        <p:txBody>
          <a:bodyPr wrap="square" lIns="0" tIns="0" rIns="0" bIns="0" rtlCol="0" anchor="ctr"/>
          <a:lstStyle/>
          <a:p>
            <a:pPr algn="l" indent="0" marL="0">
              <a:lnSpc>
                <a:spcPct val="115000"/>
              </a:lnSpc>
              <a:buNone/>
            </a:pPr>
            <a:r>
              <a:rPr lang="en-US" sz="1328" b="1" dirty="0">
                <a:solidFill>
                  <a:srgbClr val="FFFFFF"/>
                </a:solidFill>
                <a:latin typeface="Arial" pitchFamily="34" charset="0"/>
                <a:ea typeface="Arial" pitchFamily="34" charset="-122"/>
                <a:cs typeface="Arial" pitchFamily="34" charset="-120"/>
              </a:rPr>
              <a:t>Время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задачах на время система показывает допустимый интервал: например, событие должно начаться не раньше одного момента и не позже другого.
</a:t>
            </a:r>
            <a:endParaRPr lang="en-US" sz="1328" dirty="0"/>
          </a:p>
        </p:txBody>
      </p:sp>
      <p:sp>
        <p:nvSpPr>
          <p:cNvPr id="12" name="Text 4"/>
          <p:cNvSpPr txBox="1"/>
          <p:nvPr/>
        </p:nvSpPr>
        <p:spPr>
          <a:xfrm>
            <a:off x="1008535" y="3084132"/>
            <a:ext cx="4140300" cy="738900"/>
          </a:xfrm>
          <a:prstGeom prst="rect">
            <a:avLst/>
          </a:prstGeom>
          <a:noFill/>
          <a:ln/>
        </p:spPr>
        <p:txBody>
          <a:bodyPr wrap="square" lIns="0" tIns="0" rIns="0" bIns="0" rtlCol="0" anchor="ctr"/>
          <a:lstStyle/>
          <a:p>
            <a:pPr algn="l" indent="0" marL="0">
              <a:lnSpc>
                <a:spcPct val="115000"/>
              </a:lnSpc>
              <a:buNone/>
            </a:pPr>
            <a:r>
              <a:rPr lang="en-US" sz="1328" b="1" dirty="0">
                <a:solidFill>
                  <a:srgbClr val="FFFFFF"/>
                </a:solidFill>
                <a:latin typeface="Arial" pitchFamily="34" charset="0"/>
                <a:ea typeface="Arial" pitchFamily="34" charset="-122"/>
                <a:cs typeface="Arial" pitchFamily="34" charset="-120"/>
              </a:rPr>
              <a:t>Масса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Ограничения по массе часто записываются как несколько условий сразу, чтобы результат попадал в безопасный или разрешённый диапазон.
</a:t>
            </a:r>
            <a:endParaRPr lang="en-US" sz="1328" dirty="0"/>
          </a:p>
        </p:txBody>
      </p:sp>
      <p:sp>
        <p:nvSpPr>
          <p:cNvPr id="13" name="Text 5"/>
          <p:cNvSpPr txBox="1"/>
          <p:nvPr/>
        </p:nvSpPr>
        <p:spPr>
          <a:xfrm>
            <a:off x="1008535" y="4017527"/>
            <a:ext cx="4140300" cy="738900"/>
          </a:xfrm>
          <a:prstGeom prst="rect">
            <a:avLst/>
          </a:prstGeom>
          <a:noFill/>
          <a:ln/>
        </p:spPr>
        <p:txBody>
          <a:bodyPr wrap="square" lIns="0" tIns="0" rIns="0" bIns="0" rtlCol="0" anchor="ctr"/>
          <a:lstStyle/>
          <a:p>
            <a:pPr algn="l" indent="0" marL="0">
              <a:lnSpc>
                <a:spcPct val="115000"/>
              </a:lnSpc>
              <a:buNone/>
            </a:pPr>
            <a:r>
              <a:rPr lang="en-US" sz="1328" b="1" dirty="0">
                <a:solidFill>
                  <a:srgbClr val="FFFFFF"/>
                </a:solidFill>
                <a:latin typeface="Arial" pitchFamily="34" charset="0"/>
                <a:ea typeface="Arial" pitchFamily="34" charset="-122"/>
                <a:cs typeface="Arial" pitchFamily="34" charset="-120"/>
              </a:rPr>
              <a:t>Цена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При выборе покупки система неравенств задаёт границы бюджета: цена должна оставаться выше минимума и одновременно не превышать допустимый предел.
</a:t>
            </a:r>
            <a:endParaRPr lang="en-US" sz="1328"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80350" y="1087457"/>
            <a:ext cx="2745600" cy="1466644"/>
          </a:xfrm>
          <a:prstGeom prst="rect">
            <a:avLst/>
          </a:prstGeom>
        </p:spPr>
      </p:pic>
      <p:pic>
        <p:nvPicPr>
          <p:cNvPr id="5" name="Image 3" descr="preencoded.png">    </p:cNvPr>
          <p:cNvPicPr>
            <a:picLocks noChangeAspect="1"/>
          </p:cNvPicPr>
          <p:nvPr/>
        </p:nvPicPr>
        <p:blipFill>
          <a:blip r:embed="rId4"/>
          <a:stretch>
            <a:fillRect/>
          </a:stretch>
        </p:blipFill>
        <p:spPr>
          <a:xfrm>
            <a:off x="3204421" y="1087428"/>
            <a:ext cx="2745600" cy="1466644"/>
          </a:xfrm>
          <a:prstGeom prst="rect">
            <a:avLst/>
          </a:prstGeom>
        </p:spPr>
      </p:pic>
      <p:pic>
        <p:nvPicPr>
          <p:cNvPr id="6" name="Image 4" descr="preencoded.png">    </p:cNvPr>
          <p:cNvPicPr>
            <a:picLocks noChangeAspect="1"/>
          </p:cNvPicPr>
          <p:nvPr/>
        </p:nvPicPr>
        <p:blipFill>
          <a:blip r:embed="rId5"/>
          <a:stretch>
            <a:fillRect/>
          </a:stretch>
        </p:blipFill>
        <p:spPr>
          <a:xfrm>
            <a:off x="6128500" y="1087428"/>
            <a:ext cx="2745600" cy="1466644"/>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17</a:t>
            </a:r>
            <a:endParaRPr lang="en-US" sz="1000" dirty="0"/>
          </a:p>
        </p:txBody>
      </p:sp>
      <p:sp>
        <p:nvSpPr>
          <p:cNvPr id="9" name="Text 1"/>
          <p:cNvSpPr txBox="1"/>
          <p:nvPr/>
        </p:nvSpPr>
        <p:spPr>
          <a:xfrm>
            <a:off x="280350" y="270000"/>
            <a:ext cx="7099500" cy="620700"/>
          </a:xfrm>
          <a:prstGeom prst="rect">
            <a:avLst/>
          </a:prstGeom>
          <a:noFill/>
          <a:ln/>
        </p:spPr>
        <p:txBody>
          <a:bodyPr wrap="square" lIns="0" tIns="0" rIns="0" bIns="0" rtlCol="0" anchor="ctr"/>
          <a:lstStyle/>
          <a:p>
            <a:pPr algn="l" indent="0" marL="0">
              <a:lnSpc>
                <a:spcPct val="100000"/>
              </a:lnSpc>
              <a:buNone/>
            </a:pPr>
            <a:r>
              <a:rPr lang="en-US" sz="2745" b="1" dirty="0">
                <a:solidFill>
                  <a:srgbClr val="FFFFFF"/>
                </a:solidFill>
                <a:latin typeface="Arial" pitchFamily="34" charset="0"/>
                <a:ea typeface="Arial" pitchFamily="34" charset="-122"/>
                <a:cs typeface="Arial" pitchFamily="34" charset="-120"/>
              </a:rPr>
              <a:t>Неравенства в повседневных ситуациях
</a:t>
            </a:r>
            <a:endParaRPr lang="en-US" sz="2745" dirty="0"/>
          </a:p>
        </p:txBody>
      </p:sp>
      <p:sp>
        <p:nvSpPr>
          <p:cNvPr id="10" name="Text 2"/>
          <p:cNvSpPr txBox="1"/>
          <p:nvPr/>
        </p:nvSpPr>
        <p:spPr>
          <a:xfrm>
            <a:off x="280350" y="2822396"/>
            <a:ext cx="2745600" cy="1821900"/>
          </a:xfrm>
          <a:prstGeom prst="rect">
            <a:avLst/>
          </a:prstGeom>
          <a:noFill/>
          <a:ln/>
        </p:spPr>
        <p:txBody>
          <a:bodyPr wrap="square" lIns="0" tIns="0" rIns="0" bIns="0" rtlCol="0" anchor="t"/>
          <a:lstStyle/>
          <a:p>
            <a:pPr algn="l" indent="0" marL="0">
              <a:lnSpc>
                <a:spcPct val="115000"/>
              </a:lnSpc>
              <a:buNone/>
            </a:pPr>
            <a:r>
              <a:rPr lang="en-US" sz="1389" b="1" dirty="0">
                <a:solidFill>
                  <a:srgbClr val="FFFFFF"/>
                </a:solidFill>
                <a:latin typeface="Arial" pitchFamily="34" charset="0"/>
                <a:ea typeface="Arial" pitchFamily="34" charset="-122"/>
                <a:cs typeface="Arial" pitchFamily="34" charset="-120"/>
              </a:rPr>
              <a:t>Температура и погода
</a:t>
            </a:r>
            <a:pPr algn="l" indent="0" marL="0">
              <a:lnSpc>
                <a:spcPct val="115000"/>
              </a:lnSpc>
              <a:buNone/>
            </a:pPr>
            <a:r>
              <a:rPr lang="en-US" sz="1389"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25" dirty="0">
                <a:solidFill>
                  <a:srgbClr val="FFFFFF"/>
                </a:solidFill>
                <a:latin typeface="Arial" pitchFamily="34" charset="0"/>
                <a:ea typeface="Arial" pitchFamily="34" charset="-122"/>
                <a:cs typeface="Arial" pitchFamily="34" charset="-120"/>
              </a:rPr>
              <a:t>Если на улице выше 0 °C, запись неравенства помогает сразу понять условие: температура положительная. Для прогноза это удобно, потому что вместо длинного описания используется короткая математическая запись. На иллюстрации это можно показать термометром.
</a:t>
            </a:r>
            <a:endParaRPr lang="en-US" sz="1389" dirty="0"/>
          </a:p>
        </p:txBody>
      </p:sp>
      <p:sp>
        <p:nvSpPr>
          <p:cNvPr id="11" name="Text 3"/>
          <p:cNvSpPr txBox="1"/>
          <p:nvPr/>
        </p:nvSpPr>
        <p:spPr>
          <a:xfrm>
            <a:off x="3204421" y="2820607"/>
            <a:ext cx="2745600" cy="1821900"/>
          </a:xfrm>
          <a:prstGeom prst="rect">
            <a:avLst/>
          </a:prstGeom>
          <a:noFill/>
          <a:ln/>
        </p:spPr>
        <p:txBody>
          <a:bodyPr wrap="square" lIns="0" tIns="0" rIns="0" bIns="0" rtlCol="0" anchor="t"/>
          <a:lstStyle/>
          <a:p>
            <a:pPr algn="l" indent="0" marL="0">
              <a:lnSpc>
                <a:spcPct val="115000"/>
              </a:lnSpc>
              <a:buNone/>
            </a:pPr>
            <a:r>
              <a:rPr lang="en-US" sz="1389" b="1" dirty="0">
                <a:solidFill>
                  <a:srgbClr val="FFFFFF"/>
                </a:solidFill>
                <a:latin typeface="Arial" pitchFamily="34" charset="0"/>
                <a:ea typeface="Arial" pitchFamily="34" charset="-122"/>
                <a:cs typeface="Arial" pitchFamily="34" charset="-120"/>
              </a:rPr>
              <a:t>Контрольная по времени
</a:t>
            </a:r>
            <a:pPr algn="l" indent="0" marL="0">
              <a:lnSpc>
                <a:spcPct val="115000"/>
              </a:lnSpc>
              <a:buNone/>
            </a:pPr>
            <a:r>
              <a:rPr lang="en-US" sz="1389"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25" dirty="0">
                <a:solidFill>
                  <a:srgbClr val="FFFFFF"/>
                </a:solidFill>
                <a:latin typeface="Arial" pitchFamily="34" charset="0"/>
                <a:ea typeface="Arial" pitchFamily="34" charset="-122"/>
                <a:cs typeface="Arial" pitchFamily="34" charset="-120"/>
              </a:rPr>
              <a:t>На контрольную работу отводится не больше 45 минут. Такое ограничение легко выразить неравенством, где верхняя граница включается в ответ. На рисунке рядом с этим условием уместны часы, показывающие ограниченное время.
</a:t>
            </a:r>
            <a:endParaRPr lang="en-US" sz="1389" dirty="0"/>
          </a:p>
        </p:txBody>
      </p:sp>
      <p:sp>
        <p:nvSpPr>
          <p:cNvPr id="12" name="Text 4"/>
          <p:cNvSpPr txBox="1"/>
          <p:nvPr/>
        </p:nvSpPr>
        <p:spPr>
          <a:xfrm>
            <a:off x="6128499" y="2820607"/>
            <a:ext cx="2745600" cy="1821900"/>
          </a:xfrm>
          <a:prstGeom prst="rect">
            <a:avLst/>
          </a:prstGeom>
          <a:noFill/>
          <a:ln/>
        </p:spPr>
        <p:txBody>
          <a:bodyPr wrap="square" lIns="0" tIns="0" rIns="0" bIns="0" rtlCol="0" anchor="t"/>
          <a:lstStyle/>
          <a:p>
            <a:pPr algn="l" indent="0" marL="0">
              <a:lnSpc>
                <a:spcPct val="115000"/>
              </a:lnSpc>
              <a:buNone/>
            </a:pPr>
            <a:r>
              <a:rPr lang="en-US" sz="1389" b="1" dirty="0">
                <a:solidFill>
                  <a:srgbClr val="FFFFFF"/>
                </a:solidFill>
                <a:latin typeface="Arial" pitchFamily="34" charset="0"/>
                <a:ea typeface="Arial" pitchFamily="34" charset="-122"/>
                <a:cs typeface="Arial" pitchFamily="34" charset="-120"/>
              </a:rPr>
              <a:t>Покупка в пределах бюджета
</a:t>
            </a:r>
            <a:pPr algn="l" indent="0" marL="0">
              <a:lnSpc>
                <a:spcPct val="115000"/>
              </a:lnSpc>
              <a:buNone/>
            </a:pPr>
            <a:r>
              <a:rPr lang="en-US" sz="1389"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25" dirty="0">
                <a:solidFill>
                  <a:srgbClr val="FFFFFF"/>
                </a:solidFill>
                <a:latin typeface="Arial" pitchFamily="34" charset="0"/>
                <a:ea typeface="Arial" pitchFamily="34" charset="-122"/>
                <a:cs typeface="Arial" pitchFamily="34" charset="-120"/>
              </a:rPr>
              <a:t>Если сумма покупки не должна превышать заданный бюджет, неравенство помогает проверить, подходит ли выбранный товар. Здесь особенно важна граница, потому что цена может быть равна допустимому пределу. Для изображения подойдёт ценник.
</a:t>
            </a:r>
            <a:endParaRPr lang="en-US" sz="1389"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0000" y="1916974"/>
            <a:ext cx="4646100" cy="148265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18</a:t>
            </a:r>
            <a:endParaRPr lang="en-US" sz="1000" dirty="0"/>
          </a:p>
        </p:txBody>
      </p:sp>
      <p:sp>
        <p:nvSpPr>
          <p:cNvPr id="7" name="Text 1"/>
          <p:cNvSpPr txBox="1"/>
          <p:nvPr/>
        </p:nvSpPr>
        <p:spPr>
          <a:xfrm>
            <a:off x="5344350" y="1584760"/>
            <a:ext cx="3529800" cy="893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Таблица показывает, как меняется ответ в зависимости от числа условий и наличия общей части решений.
</a:t>
            </a:r>
            <a:endParaRPr lang="en-US" sz="1000" dirty="0"/>
          </a:p>
        </p:txBody>
      </p:sp>
      <p:sp>
        <p:nvSpPr>
          <p:cNvPr id="8" name="Text 2"/>
          <p:cNvSpPr txBox="1"/>
          <p:nvPr/>
        </p:nvSpPr>
        <p:spPr>
          <a:xfrm>
            <a:off x="270000" y="4694275"/>
            <a:ext cx="2689800" cy="207300"/>
          </a:xfrm>
          <a:prstGeom prst="rect">
            <a:avLst/>
          </a:prstGeom>
          <a:noFill/>
          <a:ln/>
        </p:spPr>
        <p:txBody>
          <a:bodyPr wrap="square" lIns="0" tIns="0" rIns="0" bIns="0" rtlCol="0" anchor="ctr"/>
          <a:lstStyle/>
          <a:p>
            <a:pPr algn="l" indent="0" marL="0">
              <a:lnSpc>
                <a:spcPct val="115000"/>
              </a:lnSpc>
              <a:buNone/>
            </a:pPr>
            <a:r>
              <a:rPr lang="en-US" sz="709" i="1" dirty="0">
                <a:solidFill>
                  <a:srgbClr val="595959"/>
                </a:solidFill>
                <a:latin typeface="Arial" pitchFamily="34" charset="0"/>
                <a:ea typeface="Arial" pitchFamily="34" charset="-122"/>
                <a:cs typeface="Arial" pitchFamily="34" charset="-120"/>
              </a:rPr>
              <a:t>Обобщение правил решения неравенств и систем неравенств
</a:t>
            </a:r>
            <a:endParaRPr lang="en-US" sz="709" dirty="0"/>
          </a:p>
        </p:txBody>
      </p:sp>
      <p:sp>
        <p:nvSpPr>
          <p:cNvPr id="9" name="Text 3"/>
          <p:cNvSpPr txBox="1"/>
          <p:nvPr/>
        </p:nvSpPr>
        <p:spPr>
          <a:xfrm>
            <a:off x="270000" y="266400"/>
            <a:ext cx="7070100" cy="561900"/>
          </a:xfrm>
          <a:prstGeom prst="rect">
            <a:avLst/>
          </a:prstGeom>
          <a:noFill/>
          <a:ln/>
        </p:spPr>
        <p:txBody>
          <a:bodyPr wrap="square" lIns="0" tIns="0" rIns="0" bIns="0" rtlCol="0" anchor="ctr"/>
          <a:lstStyle/>
          <a:p>
            <a:pPr algn="l" indent="0" marL="0">
              <a:lnSpc>
                <a:spcPct val="100000"/>
              </a:lnSpc>
              <a:buNone/>
            </a:pPr>
            <a:r>
              <a:rPr lang="en-US" sz="2507" b="1" dirty="0">
                <a:solidFill>
                  <a:srgbClr val="FFFFFF"/>
                </a:solidFill>
                <a:latin typeface="Arial" pitchFamily="34" charset="0"/>
                <a:ea typeface="Arial" pitchFamily="34" charset="-122"/>
                <a:cs typeface="Arial" pitchFamily="34" charset="-120"/>
              </a:rPr>
              <a:t>Одно неравенство и система: в чём разница
</a:t>
            </a:r>
            <a:endParaRPr lang="en-US" sz="2507" dirty="0"/>
          </a:p>
        </p:txBody>
      </p:sp>
      <p:sp>
        <p:nvSpPr>
          <p:cNvPr id="10" name="Text 4"/>
          <p:cNvSpPr txBox="1"/>
          <p:nvPr/>
        </p:nvSpPr>
        <p:spPr>
          <a:xfrm>
            <a:off x="5344350" y="2631624"/>
            <a:ext cx="3529800" cy="893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Система всегда строже одиночного неравенства: она оставляет только те значения, которые удовлетворяют всем условиям сразу.
</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19</a:t>
            </a:r>
            <a:endParaRPr lang="en-US" sz="1000" dirty="0"/>
          </a:p>
        </p:txBody>
      </p:sp>
      <p:sp>
        <p:nvSpPr>
          <p:cNvPr id="7" name="Text 1"/>
          <p:cNvSpPr txBox="1"/>
          <p:nvPr/>
        </p:nvSpPr>
        <p:spPr>
          <a:xfrm>
            <a:off x="280350" y="270000"/>
            <a:ext cx="6543900" cy="431700"/>
          </a:xfrm>
          <a:prstGeom prst="rect">
            <a:avLst/>
          </a:prstGeom>
          <a:noFill/>
          <a:ln/>
        </p:spPr>
        <p:txBody>
          <a:bodyPr wrap="square" lIns="0" tIns="0" rIns="0" bIns="0" rtlCol="0" anchor="ctr"/>
          <a:lstStyle/>
          <a:p>
            <a:pPr algn="l" indent="0" marL="0">
              <a:lnSpc>
                <a:spcPct val="100000"/>
              </a:lnSpc>
              <a:buNone/>
            </a:pPr>
            <a:r>
              <a:rPr lang="en-US" sz="2200" b="1" dirty="0">
                <a:solidFill>
                  <a:srgbClr val="FFFFFF"/>
                </a:solidFill>
                <a:latin typeface="Arial" pitchFamily="34" charset="0"/>
                <a:ea typeface="Arial" pitchFamily="34" charset="-122"/>
                <a:cs typeface="Arial" pitchFamily="34" charset="-120"/>
              </a:rPr>
              <a:t>Проверка ответа
</a:t>
            </a:r>
            <a:endParaRPr lang="en-US" sz="2200" dirty="0"/>
          </a:p>
        </p:txBody>
      </p:sp>
      <p:sp>
        <p:nvSpPr>
          <p:cNvPr id="8" name="Text 2"/>
          <p:cNvSpPr txBox="1"/>
          <p:nvPr/>
        </p:nvSpPr>
        <p:spPr>
          <a:xfrm>
            <a:off x="2707550" y="911450"/>
            <a:ext cx="3542400" cy="1098600"/>
          </a:xfrm>
          <a:prstGeom prst="rect">
            <a:avLst/>
          </a:prstGeom>
          <a:noFill/>
          <a:ln/>
        </p:spPr>
        <p:txBody>
          <a:bodyPr wrap="square" lIns="0" tIns="0" rIns="0" bIns="0" rtlCol="0" anchor="ctr"/>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Возьмите пример из ответа
</a:t>
            </a:r>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Подставьте число из найденного промежутка в исходное неравенство или систему. Если все условия выполняются, ответ выбран верно и запись можно считать надёжной.
</a:t>
            </a:r>
            <a:endParaRPr lang="en-US" sz="1400" dirty="0"/>
          </a:p>
        </p:txBody>
      </p:sp>
      <p:sp>
        <p:nvSpPr>
          <p:cNvPr id="9" name="Text 3"/>
          <p:cNvSpPr txBox="1"/>
          <p:nvPr/>
        </p:nvSpPr>
        <p:spPr>
          <a:xfrm>
            <a:off x="2707550" y="2228575"/>
            <a:ext cx="3542400" cy="1098600"/>
          </a:xfrm>
          <a:prstGeom prst="rect">
            <a:avLst/>
          </a:prstGeom>
          <a:noFill/>
          <a:ln/>
        </p:spPr>
        <p:txBody>
          <a:bodyPr wrap="square" lIns="0" tIns="0" rIns="0" bIns="0" rtlCol="0" anchor="ctr"/>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Проверьте число вне ответа
</a:t>
            </a:r>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Возьмите значение, которое не входит в промежуток, и убедитесь, что оно нарушает хотя бы одно условие. Такая проверка помогает увидеть границу решения и избежать ошибки.
</a:t>
            </a:r>
            <a:endParaRPr lang="en-US" sz="1400" dirty="0"/>
          </a:p>
        </p:txBody>
      </p:sp>
      <p:sp>
        <p:nvSpPr>
          <p:cNvPr id="10" name="Text 4"/>
          <p:cNvSpPr txBox="1"/>
          <p:nvPr/>
        </p:nvSpPr>
        <p:spPr>
          <a:xfrm>
            <a:off x="2707550" y="3545700"/>
            <a:ext cx="3542400" cy="1098600"/>
          </a:xfrm>
          <a:prstGeom prst="rect">
            <a:avLst/>
          </a:prstGeom>
          <a:noFill/>
          <a:ln/>
        </p:spPr>
        <p:txBody>
          <a:bodyPr wrap="square" lIns="0" tIns="0" rIns="0" bIns="0" rtlCol="0" anchor="ctr"/>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Сверьте знак и границы
</a:t>
            </a:r>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Особенно внимательно проверяйте случаи с отрицательным числом и строгими неравенствами. Именно здесь чаще всего появляются неверный знак, лишняя точка или неправильный промежуток.
</a:t>
            </a:r>
            <a:endParaRPr lang="en-US" sz="1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241450" y="1498689"/>
            <a:ext cx="4661100" cy="673200"/>
          </a:xfrm>
          <a:prstGeom prst="rect">
            <a:avLst/>
          </a:prstGeom>
          <a:noFill/>
          <a:ln/>
        </p:spPr>
        <p:txBody>
          <a:bodyPr wrap="square" lIns="0" tIns="0" rIns="0" bIns="0" rtlCol="0" anchor="ctr"/>
          <a:lstStyle/>
          <a:p>
            <a:pPr algn="l" indent="0" marL="0">
              <a:lnSpc>
                <a:spcPct val="100000"/>
              </a:lnSpc>
              <a:buNone/>
            </a:pPr>
            <a:r>
              <a:rPr lang="en-US" sz="2648" b="1" dirty="0">
                <a:solidFill>
                  <a:srgbClr val="FFFFFF"/>
                </a:solidFill>
                <a:latin typeface="Arial" pitchFamily="34" charset="0"/>
                <a:ea typeface="Arial" pitchFamily="34" charset="-122"/>
                <a:cs typeface="Arial" pitchFamily="34" charset="-120"/>
              </a:rPr>
              <a:t>Неравенства и системы: главное запомнить
</a:t>
            </a:r>
            <a:endParaRPr lang="en-US" sz="2648" dirty="0"/>
          </a:p>
        </p:txBody>
      </p:sp>
      <p:sp>
        <p:nvSpPr>
          <p:cNvPr id="5" name="Text 1"/>
          <p:cNvSpPr txBox="1"/>
          <p:nvPr/>
        </p:nvSpPr>
        <p:spPr>
          <a:xfrm>
            <a:off x="2241450" y="2614300"/>
            <a:ext cx="4661100" cy="11373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Неравенство с одной переменной задаёт множество решений, а система оставляет только общую часть этих множеств. Если уверенно работать со знаками, скобками и промежутками, задачи 9 класса становятся понятными и точными.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2026-05-30T01:35:05Z</dcterms:created>
  <dcterms:modified xsi:type="dcterms:W3CDTF">2026-05-30T01:35:05Z</dcterms:modified>
</cp:coreProperties>
</file>