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image" Target="../media/image-3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image" Target="../media/image-11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1775" y="167187"/>
            <a:ext cx="4271400" cy="393352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29100" y="1335200"/>
            <a:ext cx="3779400" cy="22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Обзор: Беларусь накануне октября 1917 года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политической, экономической и социальной ситуации Белоруссии перед революцией.
</a:t>
            </a:r>
            <a:endParaRPr lang="en-US" sz="2900" dirty="0"/>
          </a:p>
        </p:txBody>
      </p:sp>
      <p:sp>
        <p:nvSpPr>
          <p:cNvPr id="7" name="Text 1"/>
          <p:cNvSpPr txBox="1"/>
          <p:nvPr/>
        </p:nvSpPr>
        <p:spPr>
          <a:xfrm>
            <a:off x="629100" y="4581200"/>
            <a:ext cx="4761900" cy="36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i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281" y="0"/>
            <a:ext cx="4639039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92100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874675" y="905675"/>
            <a:ext cx="4090500" cy="34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Беларусь в начале 1917 года: переломный момент
</a:t>
            </a:r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начале 1917 года Беларусь была разделена линией фронта, а Февральская революция изменила устоявшуюся власть. Общество переживало рост активности и появление новых центров власти.
</a:t>
            </a:r>
            <a:endParaRPr lang="en-US" sz="2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2902" y="1204051"/>
            <a:ext cx="2455500" cy="152269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43840" y="1204051"/>
            <a:ext cx="2455500" cy="152269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94827" y="1204051"/>
            <a:ext cx="2455500" cy="1522698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92825" y="212825"/>
            <a:ext cx="8557500" cy="8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Демографические изменения из-за войны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104375" y="4866200"/>
            <a:ext cx="5517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488229" y="3504175"/>
            <a:ext cx="20649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время войны около двух миллионов белорусов были вынуждены покинуть свои дома, спасаясь от боевых действий и оккупации, что вызвало разрыв социальных связей и изменение структуры поселений.
</a:t>
            </a:r>
            <a:endParaRPr lang="en-US" sz="852" dirty="0"/>
          </a:p>
        </p:txBody>
      </p:sp>
      <p:sp>
        <p:nvSpPr>
          <p:cNvPr id="12" name="Text 3"/>
          <p:cNvSpPr txBox="1"/>
          <p:nvPr/>
        </p:nvSpPr>
        <p:spPr>
          <a:xfrm>
            <a:off x="488230" y="2964825"/>
            <a:ext cx="2064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Массовая эвакуация населения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3539167" y="3504175"/>
            <a:ext cx="20649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численность населения снизилась более чем на 12% из-за боевых потерь, болезней и миграции, что создало серьёзные трудности для восстановления хозяйства.
</a:t>
            </a:r>
            <a:endParaRPr lang="en-US" sz="923" dirty="0"/>
          </a:p>
        </p:txBody>
      </p:sp>
      <p:sp>
        <p:nvSpPr>
          <p:cNvPr id="14" name="Text 5"/>
          <p:cNvSpPr txBox="1"/>
          <p:nvPr/>
        </p:nvSpPr>
        <p:spPr>
          <a:xfrm>
            <a:off x="3539167" y="2964825"/>
            <a:ext cx="2064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Сокращение численности населения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6590154" y="3504175"/>
            <a:ext cx="20649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Массовая мобилизация мужчин на фронт привела к уменьшению доступной рабочей силы в сельских районах, что сказалось на сельскохозяйственном производстве и обеспечении продовольствием.
</a:t>
            </a:r>
            <a:endParaRPr lang="en-US" sz="852" dirty="0"/>
          </a:p>
        </p:txBody>
      </p:sp>
      <p:sp>
        <p:nvSpPr>
          <p:cNvPr id="16" name="Text 7"/>
          <p:cNvSpPr txBox="1"/>
          <p:nvPr/>
        </p:nvSpPr>
        <p:spPr>
          <a:xfrm>
            <a:off x="6590155" y="2964825"/>
            <a:ext cx="2064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Дефицит рабочей силы на селе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2900" y="1203816"/>
            <a:ext cx="2455500" cy="23763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43838" y="1203816"/>
            <a:ext cx="2455500" cy="237636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94825" y="1203816"/>
            <a:ext cx="2455500" cy="237636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04375" y="4866200"/>
            <a:ext cx="5517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292900" y="4007825"/>
            <a:ext cx="24555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Фронт проходил через Гродненскую, Виленскую и Минскую губернии, где было уничтожено около 60% жилых и хозяйственных зданий, что оставило сотни тысяч людей без крова и ресурсов.
</a:t>
            </a:r>
            <a:endParaRPr lang="en-US" sz="630" dirty="0"/>
          </a:p>
        </p:txBody>
      </p:sp>
      <p:sp>
        <p:nvSpPr>
          <p:cNvPr id="9" name="Text 2"/>
          <p:cNvSpPr txBox="1"/>
          <p:nvPr/>
        </p:nvSpPr>
        <p:spPr>
          <a:xfrm>
            <a:off x="292900" y="3658200"/>
            <a:ext cx="24555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Линия фронта и разрушения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343850" y="4007825"/>
            <a:ext cx="24555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Свыше 760 тысяч жителей были вынуждены покинуть свои дома, став беженцами, что повлекло за собой сложные гуманитарные проблемы и ухудшение условий жизни.
</a:t>
            </a:r>
            <a:endParaRPr lang="en-US" sz="697" dirty="0"/>
          </a:p>
        </p:txBody>
      </p:sp>
      <p:sp>
        <p:nvSpPr>
          <p:cNvPr id="11" name="Text 4"/>
          <p:cNvSpPr txBox="1"/>
          <p:nvPr/>
        </p:nvSpPr>
        <p:spPr>
          <a:xfrm>
            <a:off x="3343850" y="3658200"/>
            <a:ext cx="24555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Массовые перемещения людей
</a:t>
            </a:r>
            <a:endParaRPr lang="en-US" sz="1221" dirty="0"/>
          </a:p>
        </p:txBody>
      </p:sp>
      <p:sp>
        <p:nvSpPr>
          <p:cNvPr id="12" name="Text 5"/>
          <p:cNvSpPr txBox="1"/>
          <p:nvPr/>
        </p:nvSpPr>
        <p:spPr>
          <a:xfrm>
            <a:off x="6394825" y="4007825"/>
            <a:ext cx="24555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Оккупация и разрушения парализовали промышленность и торговлю, остановив большинство производств и усугубив экономический кризис в регионе.
</a:t>
            </a:r>
            <a:endParaRPr lang="en-US" sz="725" dirty="0"/>
          </a:p>
        </p:txBody>
      </p:sp>
      <p:sp>
        <p:nvSpPr>
          <p:cNvPr id="13" name="Text 6"/>
          <p:cNvSpPr txBox="1"/>
          <p:nvPr/>
        </p:nvSpPr>
        <p:spPr>
          <a:xfrm>
            <a:off x="6394825" y="3658200"/>
            <a:ext cx="24555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Экономический коллапс
</a:t>
            </a:r>
            <a:endParaRPr lang="en-US" sz="1300" dirty="0"/>
          </a:p>
        </p:txBody>
      </p:sp>
      <p:sp>
        <p:nvSpPr>
          <p:cNvPr id="14" name="Text 7"/>
          <p:cNvSpPr txBox="1"/>
          <p:nvPr/>
        </p:nvSpPr>
        <p:spPr>
          <a:xfrm>
            <a:off x="292825" y="212825"/>
            <a:ext cx="8557500" cy="8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Разрушения на Западе и последствия для населения
</a:t>
            </a:r>
            <a:endParaRPr lang="en-US" sz="3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0975" y="1642419"/>
            <a:ext cx="4663800" cy="185866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280974" y="4502100"/>
            <a:ext cx="46638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808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Временного правительства
</a:t>
            </a:r>
            <a:endParaRPr lang="en-US" sz="808" dirty="0"/>
          </a:p>
        </p:txBody>
      </p:sp>
      <p:sp>
        <p:nvSpPr>
          <p:cNvPr id="6" name="Text 2"/>
          <p:cNvSpPr txBox="1"/>
          <p:nvPr/>
        </p:nvSpPr>
        <p:spPr>
          <a:xfrm>
            <a:off x="248300" y="786300"/>
            <a:ext cx="3758100" cy="38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цен в Минске (январь–октябрь 1917 г.)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Значительное удорожание основных товаров указывало на гиперинфляцию и ухудшение условий жизни.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Существенное повышение цен снижало доступность продуктов для большинства населения.
</a:t>
            </a:r>
            <a:endParaRPr lang="en-US" sz="2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1950" y="580350"/>
            <a:ext cx="8486400" cy="1202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Проблемы снабжения продовольствием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200250" y="2383325"/>
            <a:ext cx="2690400" cy="179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Производство зерна сократилось на 30% из-за ухудшения условий и разрушений сельского хозяйства, что снизило общий объём продовольствия.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226800" y="2383325"/>
            <a:ext cx="2690400" cy="179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Нарушения транспортной системы и экономический упадок приводили к перебоям в поставках, создавая очереди и дефицит продовольствия в городах.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6253350" y="2383325"/>
            <a:ext cx="2690400" cy="179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спекуляции и дефицит усугубляли положение уязвимых групп, увеличивая уровень недоедания и социальной напряжённости.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12566" y="245300"/>
            <a:ext cx="4357969" cy="4648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2825" y="839850"/>
            <a:ext cx="4131900" cy="378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Власть после Февральской революции
</a:t>
            </a:r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Установление Временного правительства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свержения монархии Александр Керенский возглавил Временное правительство, провозгласив новое управление, однако власть оставалась неустойчивой и подверженной кризисам.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Многообразие новых органов власти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местах создались советы, общественные комитеты и национальные объединения, что увеличило конкуренцию за влияние и усложнило административное управление.
</a:t>
            </a:r>
            <a:endParaRPr lang="en-US" sz="2300" dirty="0"/>
          </a:p>
        </p:txBody>
      </p:sp>
      <p:sp>
        <p:nvSpPr>
          <p:cNvPr id="7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1525" y="298825"/>
            <a:ext cx="83778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Плюрализм власти и местное самоуправление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590539" y="1724875"/>
            <a:ext cx="37020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марта по октябрь 1917 года одновременно функционировали Временное правительство, советы, комитеты общественной безопасности и профессиональные организации.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047176" y="1724825"/>
            <a:ext cx="3693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Местные органы власти становились центром политической борьбы и конкуренции, что приводило к неоднозначности принятия решений.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038700" y="3435000"/>
            <a:ext cx="3693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Параллельность властных структур приводила к усложнению коммуникаций и задержкам в выполнении административных функций.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90459" y="3435000"/>
            <a:ext cx="37020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Национальные объединения усиливали политическую активность, отстаивая интересы различных этнических групп и влияя на местное управление.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0975" y="787692"/>
            <a:ext cx="4663800" cy="3568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280975" y="4578300"/>
            <a:ext cx="46638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808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Отчёты местных комиссий, март–октябрь 1917
</a:t>
            </a:r>
            <a:endParaRPr lang="en-US" sz="808" dirty="0"/>
          </a:p>
        </p:txBody>
      </p:sp>
      <p:sp>
        <p:nvSpPr>
          <p:cNvPr id="6" name="Text 2"/>
          <p:cNvSpPr txBox="1"/>
          <p:nvPr/>
        </p:nvSpPr>
        <p:spPr>
          <a:xfrm>
            <a:off x="248300" y="786300"/>
            <a:ext cx="3758100" cy="38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роли альтернативных органов власти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Активность советов и национальных комитетов резко возрастала в течение 1917 года, отражая усиление общественной мобилизации.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Увеличение числа таких органов свидетельствует о слабости старой администрации и росте новых центров влияния.
</a:t>
            </a:r>
            <a:endParaRPr lang="en-US" sz="2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20000" y="254325"/>
            <a:ext cx="7704000" cy="85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Советы рабочих и солдатских депутатов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1779225" y="3535375"/>
            <a:ext cx="2876700" cy="149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Деятельность советов способствовала радикализации общества и формированию требований социальных и политических реформ.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1779225" y="1740575"/>
            <a:ext cx="2876700" cy="149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Советы координировали забастовки и защищали интересы рабочих, усиливая давление на местные власти в вопросах условий труда и снабжения.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6013325" y="1711000"/>
            <a:ext cx="2876700" cy="149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выступали центрами пропаганды и агитации, распространяя революционные идеи и мобилизуя солдат к активному участию.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2902" y="1204051"/>
            <a:ext cx="2455500" cy="152269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43840" y="1204051"/>
            <a:ext cx="2455500" cy="152269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94827" y="1204051"/>
            <a:ext cx="2455500" cy="1522698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92825" y="212825"/>
            <a:ext cx="8557500" cy="8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Политические партии на территории Беларуси в 1917 году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104375" y="4866200"/>
            <a:ext cx="5517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488229" y="3504175"/>
            <a:ext cx="20649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Большевики быстро завоевали доверие солдат и радикальной части рабочих за счёт активной агитации и призывов к немедленному прекращению войны. Они организовывали митинги и распространяли листовки, формируя новый политический электорат.
</a:t>
            </a:r>
            <a:endParaRPr lang="en-US" sz="733" dirty="0"/>
          </a:p>
        </p:txBody>
      </p:sp>
      <p:sp>
        <p:nvSpPr>
          <p:cNvPr id="12" name="Text 3"/>
          <p:cNvSpPr txBox="1"/>
          <p:nvPr/>
        </p:nvSpPr>
        <p:spPr>
          <a:xfrm>
            <a:off x="488230" y="2964825"/>
            <a:ext cx="2064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Большевики: поддержка солдат и рабочих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3539167" y="3504175"/>
            <a:ext cx="20649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Эсеры имели влияние прежде всего в земствах и сельских комитетах, выступая за аграрные реформы. Меньшевики сохраняли позиции среди умеренных рабочих, стараясь балансировать между революцией и легальной политикой.
</a:t>
            </a:r>
            <a:endParaRPr lang="en-US" sz="838" dirty="0"/>
          </a:p>
        </p:txBody>
      </p:sp>
      <p:sp>
        <p:nvSpPr>
          <p:cNvPr id="14" name="Text 5"/>
          <p:cNvSpPr txBox="1"/>
          <p:nvPr/>
        </p:nvSpPr>
        <p:spPr>
          <a:xfrm>
            <a:off x="3539167" y="2964825"/>
            <a:ext cx="2064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8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эсеров и меньшевиков в местном управлении
</a:t>
            </a:r>
            <a:endParaRPr lang="en-US" sz="1138" dirty="0"/>
          </a:p>
        </p:txBody>
      </p:sp>
      <p:sp>
        <p:nvSpPr>
          <p:cNvPr id="15" name="Text 6"/>
          <p:cNvSpPr txBox="1"/>
          <p:nvPr/>
        </p:nvSpPr>
        <p:spPr>
          <a:xfrm>
            <a:off x="6590154" y="3504175"/>
            <a:ext cx="20649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Бунд защищал интересы еврейских рабочих, особенно в Витебской и Минской губерниях. Он концентрировался на культурной и социальной поддержке, одновременно участвуя в борьбе за расширение политических прав национальных меньшинств.
</a:t>
            </a:r>
            <a:endParaRPr lang="en-US" sz="734" dirty="0"/>
          </a:p>
        </p:txBody>
      </p:sp>
      <p:sp>
        <p:nvSpPr>
          <p:cNvPr id="16" name="Text 7"/>
          <p:cNvSpPr txBox="1"/>
          <p:nvPr/>
        </p:nvSpPr>
        <p:spPr>
          <a:xfrm>
            <a:off x="6590155" y="2964825"/>
            <a:ext cx="2064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Деятельность Бунда и еврейских организации
</a:t>
            </a:r>
            <a:endParaRPr lang="en-US" sz="1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2900" y="1203816"/>
            <a:ext cx="2455500" cy="23763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43838" y="1203816"/>
            <a:ext cx="2455500" cy="237636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94825" y="1203816"/>
            <a:ext cx="2455500" cy="237636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04375" y="4866200"/>
            <a:ext cx="5517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292900" y="4007825"/>
            <a:ext cx="24555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1917 году активно возникали новые газеты и журналы, выпускаемые на белорусском языке, что способствовало распространению национальных идей и формированию культурной идентичности среди населения.
</a:t>
            </a:r>
            <a:endParaRPr lang="en-US" sz="630" dirty="0"/>
          </a:p>
        </p:txBody>
      </p:sp>
      <p:sp>
        <p:nvSpPr>
          <p:cNvPr id="9" name="Text 2"/>
          <p:cNvSpPr txBox="1"/>
          <p:nvPr/>
        </p:nvSpPr>
        <p:spPr>
          <a:xfrm>
            <a:off x="292900" y="3658200"/>
            <a:ext cx="24555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печатных изданий на белорусском языке
</a:t>
            </a:r>
            <a:endParaRPr lang="en-US" sz="948" dirty="0"/>
          </a:p>
        </p:txBody>
      </p:sp>
      <p:sp>
        <p:nvSpPr>
          <p:cNvPr id="10" name="Text 3"/>
          <p:cNvSpPr txBox="1"/>
          <p:nvPr/>
        </p:nvSpPr>
        <p:spPr>
          <a:xfrm>
            <a:off x="3343850" y="4007825"/>
            <a:ext cx="24555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Громада и культурные общества выступали с призывами к получению автономии и включению белорусского языка в систему образования, что стало важным этапом национального возрождения и политического самоопределения.
</a:t>
            </a:r>
            <a:endParaRPr lang="en-US" sz="630" dirty="0"/>
          </a:p>
        </p:txBody>
      </p:sp>
      <p:sp>
        <p:nvSpPr>
          <p:cNvPr id="11" name="Text 4"/>
          <p:cNvSpPr txBox="1"/>
          <p:nvPr/>
        </p:nvSpPr>
        <p:spPr>
          <a:xfrm>
            <a:off x="3343850" y="3658200"/>
            <a:ext cx="24555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Инициативы Белорусской социалистической громады
</a:t>
            </a:r>
            <a:endParaRPr lang="en-US" sz="948" dirty="0"/>
          </a:p>
        </p:txBody>
      </p:sp>
      <p:sp>
        <p:nvSpPr>
          <p:cNvPr id="12" name="Text 5"/>
          <p:cNvSpPr txBox="1"/>
          <p:nvPr/>
        </p:nvSpPr>
        <p:spPr>
          <a:xfrm>
            <a:off x="6394825" y="4007825"/>
            <a:ext cx="24555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различных городах проходили собрания, где обсуждались права беларусского народа и перспективы его государственной самостоятельности, что укрепляло национальную консолидацию в условиях политических потрясений.
</a:t>
            </a:r>
            <a:endParaRPr lang="en-US" sz="630" dirty="0"/>
          </a:p>
        </p:txBody>
      </p:sp>
      <p:sp>
        <p:nvSpPr>
          <p:cNvPr id="13" name="Text 6"/>
          <p:cNvSpPr txBox="1"/>
          <p:nvPr/>
        </p:nvSpPr>
        <p:spPr>
          <a:xfrm>
            <a:off x="6394825" y="3658200"/>
            <a:ext cx="24555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Общественные собрания и обсуждение национальных прав
</a:t>
            </a:r>
            <a:endParaRPr lang="en-US" sz="948" dirty="0"/>
          </a:p>
        </p:txBody>
      </p:sp>
      <p:sp>
        <p:nvSpPr>
          <p:cNvPr id="14" name="Text 7"/>
          <p:cNvSpPr txBox="1"/>
          <p:nvPr/>
        </p:nvSpPr>
        <p:spPr>
          <a:xfrm>
            <a:off x="292825" y="212825"/>
            <a:ext cx="8557500" cy="8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национального движения и белорусизация
</a:t>
            </a:r>
            <a:endParaRPr lang="en-US" sz="3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28800" y="195098"/>
            <a:ext cx="84864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Крестьянский вопрос и аграрная проблема в Беларуси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617125" y="1661263"/>
            <a:ext cx="34851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2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массовой мобилизации и потерь на фронте резко сократилось количество доступной в сельском хозяйстве рабочей силы, что снизило общую производительность и затруднило своевременный посев и уборку урожая.
</a:t>
            </a:r>
            <a:endParaRPr lang="en-US" sz="1192" dirty="0"/>
          </a:p>
        </p:txBody>
      </p:sp>
      <p:sp>
        <p:nvSpPr>
          <p:cNvPr id="11" name="Text 3"/>
          <p:cNvSpPr txBox="1"/>
          <p:nvPr/>
        </p:nvSpPr>
        <p:spPr>
          <a:xfrm>
            <a:off x="5112500" y="1661263"/>
            <a:ext cx="34854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Сельскохозяйственный сектор столкнулся с нехваткой техники и семенного материала, что усугубляло кризис производства и снижало запасы продовольствия для населения городов и деревень.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17125" y="2909788"/>
            <a:ext cx="34851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Наблюдается рост самовольных захватов земель помещиков крестьянами, что свидетельствует о социальной напряжённости и стремлении расширить доступ к земле в условиях неурожая и бедности.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112500" y="2909788"/>
            <a:ext cx="34980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Усилилась миграция из сельской местности в города, что способствовало увеличению социальной нестабильности и усугублению продовольственного и экономического кризисов в городской среде.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99925" y="966200"/>
            <a:ext cx="3721500" cy="121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Интеллигенция и идеи автономии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748050" y="1180254"/>
            <a:ext cx="3502800" cy="7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Белорусская интеллигенция активно создаёт культурные и политические организации, выступающие за национальное возрождение и развитие языка и культуры, что способствует формированию национального самосознания.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748050" y="2399529"/>
            <a:ext cx="3502800" cy="7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Организация и проведение первого всебелорусского съезда в декабре 1917 года стало важной вехой в политическом диалоге о предоставлении автономии и создании национальных институтов.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748050" y="3694929"/>
            <a:ext cx="3502800" cy="7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Активное участие педагогов, писателей и учёных способствовало формированию образовательных программ и осуждению дискриминации, поддерживая идеи национального развития через просвещение.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35550" y="475796"/>
            <a:ext cx="8115300" cy="8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64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Политический кризис власти и углубление противоречий
</a:t>
            </a:r>
            <a:endParaRPr lang="en-US" sz="2640" dirty="0"/>
          </a:p>
        </p:txBody>
      </p:sp>
      <p:sp>
        <p:nvSpPr>
          <p:cNvPr id="9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603850" y="1859650"/>
            <a:ext cx="2334300" cy="9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 1917 года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Начинаются массовые забастовки рабочих и железнодорожников, обостряется конфликт между сторонниками Временного правительства и советами.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2192550" y="3540375"/>
            <a:ext cx="2334300" cy="9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Август 1917 года
</a:t>
            </a:r>
            <a:pPr algn="l" indent="0" marL="0">
              <a:lnSpc>
                <a:spcPct val="130040"/>
              </a:lnSpc>
              <a:buNone/>
            </a:pPr>
            <a:r>
              <a:rPr lang="en-US" sz="6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C335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Увеличивается число вооружённых столкновений между различными политическими группами, усиливается давление советов на государственные органы.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3783200" y="1859675"/>
            <a:ext cx="2334300" cy="9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Сентябрь 1917 года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Проходят массовые демонстрации с требованием передачи власти советам, нарастает антивоенное настроение среди солдат и рабочих.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5401400" y="3540375"/>
            <a:ext cx="2334300" cy="9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Октябрь 1917 года
</a:t>
            </a:r>
            <a:pPr algn="l" indent="0" marL="0">
              <a:lnSpc>
                <a:spcPct val="130040"/>
              </a:lnSpc>
              <a:buNone/>
            </a:pPr>
            <a:r>
              <a:rPr lang="en-US" sz="6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C335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Идеологический раскол достигает пика, происходит радикализация общественно-политической жизни и подготовка к смене власти.
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0485" y="0"/>
            <a:ext cx="4222329" cy="5141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292825" y="510150"/>
            <a:ext cx="4378500" cy="97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Внешние силы и международный фактор
</a:t>
            </a:r>
            <a:endParaRPr lang="en-US" sz="2500" dirty="0"/>
          </a:p>
        </p:txBody>
      </p:sp>
      <p:sp>
        <p:nvSpPr>
          <p:cNvPr id="9" name="Text 2"/>
          <p:cNvSpPr txBox="1"/>
          <p:nvPr/>
        </p:nvSpPr>
        <p:spPr>
          <a:xfrm>
            <a:off x="860225" y="3150002"/>
            <a:ext cx="3810900" cy="12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Польские политические силы пытаются расширить своё влияние через создание комитетов и обсуждение проектов федерализации, что дополнительно осложняет связь и управление регионами Витебской и Минской губерний.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60225" y="1655025"/>
            <a:ext cx="3810900" cy="12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Немецкая оккупация затрагивает западные районы Беларуси, включая Гродно и Брест, что ограничивает контроль российского правительства и создает режимы оккупации с собственными административными органами.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1950" y="580350"/>
            <a:ext cx="8486400" cy="1202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Минск как политический и экономический центр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200250" y="2383325"/>
            <a:ext cx="2690400" cy="179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Минск становится ключевым транспортным и административным узлом, вокруг которого концентрируется эвакуированное население и военное командование, усиливая его стратегическую значимость.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226800" y="2383325"/>
            <a:ext cx="2690400" cy="179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числа прибывающих беженцев вызывает нехватку жилья и ресурсов, что обостряет социальную ситуацию и требует комплексных мер по поддержке населения.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6253350" y="2383325"/>
            <a:ext cx="2690400" cy="179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Экономическая роль Минска укрепляется за счёт размещения армейских складов, ремесленных мастерских и продовольственных баз, что повышает его значение в региональной экономике.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1525" y="298825"/>
            <a:ext cx="83778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проблемы населения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590539" y="1724875"/>
            <a:ext cx="37020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Ухудшение уровня жизни сопровождается ростом преступности и частыми эпидемиями тифа и дизентерии, что создает серьезные вызовы для здравоохранения и общественной безопасности.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047176" y="1724825"/>
            <a:ext cx="3693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Перегрузка больниц и ухудшение санитарных условий подрывают базовые гигиенические нормы, что способствует увеличению смертности особенно среди уязвимых групп, включая детей и пожилых.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038700" y="3435000"/>
            <a:ext cx="3693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Обострение социальных проблем вызывает рост недовольства населением, что усиливает давление на органы власти и влияет на политическую нестабильность.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90459" y="3435000"/>
            <a:ext cx="37020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Закрытие мелких предприятий и массовая безработица приводят к социальным волнениям и разорению ремесленников и кустарей, усиливая конфликт между слоями населения.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A1BBD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35550" y="168500"/>
            <a:ext cx="8115300" cy="8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Итоговое положение Беларуси перед Октябрьской революцией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52300" y="1732236"/>
            <a:ext cx="3291300" cy="10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октября 1917 года
</a:t>
            </a:r>
            <a:pPr algn="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Положение характеризуется противостоянием между дезорганизованной старой администрацией и усиливающимися советами и национальными организациями.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546950" y="2718522"/>
            <a:ext cx="3207600" cy="10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Середина октября 1917 года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Формируются новые политические элиты и механизмы управления, что способствует национальному и социальному активизму в регионе.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52225" y="3680261"/>
            <a:ext cx="3291300" cy="10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октября 1917 года
</a:t>
            </a:r>
            <a:pPr algn="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Нарастает социальное напряжение, создаются предпосылки для радикальных политических перемен в контексте революционной ситуации.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9475" y="1432950"/>
            <a:ext cx="8112000" cy="208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1917 года для белорусской истории
</a:t>
            </a:r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Кризис 1917 года стал фундаментом для формирования белорусской государственности, определив дальнейший путь региона и его роль в исторических событиях XX века.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2026-05-11T06:35:47Z</dcterms:created>
  <dcterms:modified xsi:type="dcterms:W3CDTF">2026-05-11T06:35:47Z</dcterms:modified>
</cp:coreProperties>
</file>