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jpe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jpe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jpe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Ткани: для каждой работы лучше подходит особый сорт клеток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— специализированные группы клеток, выполняющие уникальные функции.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ткани и почему они важны для живых организмов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— соединения клеток с одинаковой структурой и задачами. Они формируют органы и обеспечивают работу систем организма, объединяя четыре главных типа: эпителиальную, соединительную, мышечную и нервную.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6" y="1249425"/>
            <a:ext cx="2104987" cy="166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506" y="1249425"/>
            <a:ext cx="2104987" cy="166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281" y="1249425"/>
            <a:ext cx="2104987" cy="166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78281" y="1251925"/>
            <a:ext cx="2104987" cy="166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6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тканей человека и их особенности
</a:t>
            </a:r>
            <a:endParaRPr lang="en-US" sz="2560" dirty="0"/>
          </a:p>
        </p:txBody>
      </p:sp>
      <p:sp>
        <p:nvSpPr>
          <p:cNvPr id="1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476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
</a:t>
            </a:r>
            <a:endParaRPr lang="en-US" sz="900" dirty="0"/>
          </a:p>
        </p:txBody>
      </p:sp>
      <p:sp>
        <p:nvSpPr>
          <p:cNvPr id="20" name="Text 3"/>
          <p:cNvSpPr txBox="1"/>
          <p:nvPr/>
        </p:nvSpPr>
        <p:spPr>
          <a:xfrm>
            <a:off x="465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плотные слои, которые покрывают тело и внутренние полости. Защищает от повреждений и инфекций, а также участвует в выделении веществ.
</a:t>
            </a:r>
            <a:endParaRPr lang="en-US" sz="800" dirty="0"/>
          </a:p>
        </p:txBody>
      </p:sp>
      <p:sp>
        <p:nvSpPr>
          <p:cNvPr id="21" name="Text 4"/>
          <p:cNvSpPr txBox="1"/>
          <p:nvPr/>
        </p:nvSpPr>
        <p:spPr>
          <a:xfrm>
            <a:off x="2582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
</a:t>
            </a:r>
            <a:endParaRPr lang="en-US" sz="900" dirty="0"/>
          </a:p>
        </p:txBody>
      </p:sp>
      <p:sp>
        <p:nvSpPr>
          <p:cNvPr id="22" name="Text 5"/>
          <p:cNvSpPr txBox="1"/>
          <p:nvPr/>
        </p:nvSpPr>
        <p:spPr>
          <a:xfrm>
            <a:off x="2571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развитое межклеточное вещество. Служит для поддержки органов, обмена веществами и защиты. Включает кости, кровь, хрящи и жировую ткань.
</a:t>
            </a:r>
            <a:endParaRPr lang="en-US" sz="800" dirty="0"/>
          </a:p>
        </p:txBody>
      </p:sp>
      <p:sp>
        <p:nvSpPr>
          <p:cNvPr id="23" name="Text 6"/>
          <p:cNvSpPr txBox="1"/>
          <p:nvPr/>
        </p:nvSpPr>
        <p:spPr>
          <a:xfrm>
            <a:off x="4688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
</a:t>
            </a:r>
            <a:endParaRPr lang="en-US" sz="900" dirty="0"/>
          </a:p>
        </p:txBody>
      </p:sp>
      <p:sp>
        <p:nvSpPr>
          <p:cNvPr id="24" name="Text 7"/>
          <p:cNvSpPr txBox="1"/>
          <p:nvPr/>
        </p:nvSpPr>
        <p:spPr>
          <a:xfrm>
            <a:off x="4677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вытянутых клеток, способных сокращаться. Отвечает за движение тела и органов благодаря трём типам: скелетной, гладкой и сердечной.
</a:t>
            </a:r>
            <a:endParaRPr lang="en-US" sz="800" dirty="0"/>
          </a:p>
        </p:txBody>
      </p:sp>
      <p:sp>
        <p:nvSpPr>
          <p:cNvPr id="25" name="Text 8"/>
          <p:cNvSpPr txBox="1"/>
          <p:nvPr/>
        </p:nvSpPr>
        <p:spPr>
          <a:xfrm>
            <a:off x="6794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
</a:t>
            </a:r>
            <a:endParaRPr lang="en-US" sz="900" dirty="0"/>
          </a:p>
        </p:txBody>
      </p:sp>
      <p:sp>
        <p:nvSpPr>
          <p:cNvPr id="26" name="Text 9"/>
          <p:cNvSpPr txBox="1"/>
          <p:nvPr/>
        </p:nvSpPr>
        <p:spPr>
          <a:xfrm>
            <a:off x="6783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нервные клетки с длинными отростками, передающие импульсы. Обеспечивает быструю связь между частями тела и координацию функций.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ткань: защита и функции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Покрывает кожу и слизистые оболочки, создавая непрерывный барьер против внешних угроз и предотвращая потерю влаги организма.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плотно прилегают друг к другу, исключая проникновение микробов и вредных веществ внутрь тела.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выделение слизи, ферментов и пота, способствуя очищению и поддержанию гомеостаза.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внутренние органы от механических повреждений и участвует в обменных процессах с окружающей средой.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ткань: опора, питание и защита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плотное или жидкое межклеточное вещество, связывающее разные части тела и обеспечивающее прочность.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Хрящи и связки обеспечивают гибкость и удержание органов на нужных местах, защищая от повреждений.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разнообразные виды: кости как жесткий каркас, кровь для транспортировки веществ, жир для энергетического резерва.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Коллагеновые волокна придают ткани эластичность и прочность, поддерживая структуру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688" y="1245250"/>
            <a:ext cx="1894829" cy="17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511" y="1245250"/>
            <a:ext cx="1894829" cy="1768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511" y="3017425"/>
            <a:ext cx="1894829" cy="1768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ткани: виды и особенности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ветвящихся клеток, образующих сеть. Автоматически сокращается, обеспечивая непрерывную работу сердца.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Образуется из цилиндрических клеток с поперечной полосатостью. Управляет сознательными движениями тела и работает быстро и эффективно.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мышечная ткань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в стенках внутренних органов и сосудов, работает непроизвольно, регулируя процессы, например, перистальтику кишечника.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формирует центральную и периферическую нервную систему, контролируя реакции и восприятие окружающего мира.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ткань: быстрая передача сигналов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клетки — нейроны, они передают электрические импульсы с высокой скоростью, обеспечивая связь между органами и мозгом.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Глиальные клетки выполняют вспомогательную роль, поддерживая и защищая нейроны, а также участвуют в обменных процессах.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080655"/>
            <a:ext cx="4417500" cy="2403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тканей, их функции и основные примеры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тканей, их задачи и где они расположены в организме.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строение тканей определяет их специализированные функции и места расположения.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в тканях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принимают уникальные формы: миоциты удлинены для сокращения, нейроны имеют длинные отростки для передачи сигналов.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Универсальная клетка не может полноценно компенсировать специализированные задачи, обеспечиваемые тканями.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адаптация позволяет клеткам эффективно выполнять свои функции именно в составе своей ткани.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6" y="1249425"/>
            <a:ext cx="2104987" cy="166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000" y="1250142"/>
            <a:ext cx="2106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281" y="1249425"/>
            <a:ext cx="2104987" cy="166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77775" y="1252642"/>
            <a:ext cx="2106000" cy="166176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тканей внутри органа
</a:t>
            </a:r>
            <a:endParaRPr lang="en-US" sz="2700" dirty="0"/>
          </a:p>
        </p:txBody>
      </p:sp>
      <p:sp>
        <p:nvSpPr>
          <p:cNvPr id="1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476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в желудке
</a:t>
            </a:r>
            <a:endParaRPr lang="en-US" sz="900" dirty="0"/>
          </a:p>
        </p:txBody>
      </p:sp>
      <p:sp>
        <p:nvSpPr>
          <p:cNvPr id="20" name="Text 3"/>
          <p:cNvSpPr txBox="1"/>
          <p:nvPr/>
        </p:nvSpPr>
        <p:spPr>
          <a:xfrm>
            <a:off x="465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слизистую оболочку, защищая внутренние поверхности и участвуя в выделении желудочного сока.
</a:t>
            </a:r>
            <a:endParaRPr lang="en-US" sz="800" dirty="0"/>
          </a:p>
        </p:txBody>
      </p:sp>
      <p:sp>
        <p:nvSpPr>
          <p:cNvPr id="21" name="Text 4"/>
          <p:cNvSpPr txBox="1"/>
          <p:nvPr/>
        </p:nvSpPr>
        <p:spPr>
          <a:xfrm>
            <a:off x="2582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желудка
</a:t>
            </a:r>
            <a:endParaRPr lang="en-US" sz="900" dirty="0"/>
          </a:p>
        </p:txBody>
      </p:sp>
      <p:sp>
        <p:nvSpPr>
          <p:cNvPr id="22" name="Text 5"/>
          <p:cNvSpPr txBox="1"/>
          <p:nvPr/>
        </p:nvSpPr>
        <p:spPr>
          <a:xfrm>
            <a:off x="2571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Сокращается для перемешивания пищи и продвижения её дальше по пищеварительному тракту.
</a:t>
            </a:r>
            <a:endParaRPr lang="en-US" sz="800" dirty="0"/>
          </a:p>
        </p:txBody>
      </p:sp>
      <p:sp>
        <p:nvSpPr>
          <p:cNvPr id="23" name="Text 6"/>
          <p:cNvSpPr txBox="1"/>
          <p:nvPr/>
        </p:nvSpPr>
        <p:spPr>
          <a:xfrm>
            <a:off x="4688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желудка
</a:t>
            </a:r>
            <a:endParaRPr lang="en-US" sz="900" dirty="0"/>
          </a:p>
        </p:txBody>
      </p:sp>
      <p:sp>
        <p:nvSpPr>
          <p:cNvPr id="24" name="Text 7"/>
          <p:cNvSpPr txBox="1"/>
          <p:nvPr/>
        </p:nvSpPr>
        <p:spPr>
          <a:xfrm>
            <a:off x="4677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каркас органа, содержит сосуды и нервы, обеспечивая питание и связь.
</a:t>
            </a:r>
            <a:endParaRPr lang="en-US" sz="800" dirty="0"/>
          </a:p>
        </p:txBody>
      </p:sp>
      <p:sp>
        <p:nvSpPr>
          <p:cNvPr id="25" name="Text 8"/>
          <p:cNvSpPr txBox="1"/>
          <p:nvPr/>
        </p:nvSpPr>
        <p:spPr>
          <a:xfrm>
            <a:off x="6794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желудка
</a:t>
            </a:r>
            <a:endParaRPr lang="en-US" sz="900" dirty="0"/>
          </a:p>
        </p:txBody>
      </p:sp>
      <p:sp>
        <p:nvSpPr>
          <p:cNvPr id="26" name="Text 9"/>
          <p:cNvSpPr txBox="1"/>
          <p:nvPr/>
        </p:nvSpPr>
        <p:spPr>
          <a:xfrm>
            <a:off x="6783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сокращения мышц и выделение ферментов, обеспечивая согласованную работу органа.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различных тканей в человеческом организме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массы приходится на ткани, связанные с поддержкой и движением, что отражает их важность для функционирования организма.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и мышечная ткани составляют основу тела по массе, обеспечивая структуру и движение, а нервная — меньшую долю, но с критической функцией управления.
</a:t>
            </a:r>
            <a:endParaRPr lang="en-US" sz="1452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учебник для 5 класса, 2022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растений: многообразие строения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ткани в растениях отвечают за рост корней и побегов, формируя новые клетки и обеспечивая увеличение размеров.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защищают растение от высыхания и механических повреждений, создавая наружный барьер — корку и эпидермис.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участвуют в фотосинтезе и запасании питательных веществ, поддерживая жизнедеятельность растения.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перемещают воду, минеральные вещества и органические соединения по всему растению, обеспечивая транспорт необходимых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тканей при различных заболеваниях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могут разрывать и разрушать тканевые структуры, нарушая функции органов и замедляя восстановление.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вызывают воспаление и гибель клеток в тканях, снижая защитные и функциональные возможности организма.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изменяют строение тканей на клеточном уровне, приводя к хроническим нарушениям обмена и функции.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ограниченно регенерирует во взрослом возрасте, поэтому утрата нервных клеток часто приводит к необратимым последствиям.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тканей к регенерации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быстро восстанавливается за счет постоянного обновления клеток, что важно для защиты и обмена веществ.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ткань, например костная, способна к восстановлению после повреждений, обеспечивая целостность опорных структур.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511" y="1245250"/>
            <a:ext cx="1894829" cy="1768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511" y="3017425"/>
            <a:ext cx="1894829" cy="1768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кожи: примеры разных тканей в одном органе
</a:t>
            </a:r>
            <a:endParaRPr lang="en-US" sz="2341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слой дермы богат соединительной тканью с коллагеновыми волокнами, кровеносными сосудами и нервными окончаниями, обеспечивая питание и чувствительность кожи.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— основа поддержки кожи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 кожи состоит из эпителиальной ткани, которая предотвращает попадание микробов и потерю влаги. Он регулярно обновляется, сохраняя прочность и эластичность поверхности.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— защитный барьер организма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слой состоит из жировой соединительной ткани, которая защищает внутренние органы от ударов и служит резервом питательных веществ.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Подкожная клетчатка — запас энергии и амортизация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6" y="1249425"/>
            <a:ext cx="2104987" cy="166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506" y="1249425"/>
            <a:ext cx="2104987" cy="166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281" y="1249425"/>
            <a:ext cx="2104987" cy="166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77775" y="1252642"/>
            <a:ext cx="2106000" cy="166176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Зуб: пример сочетания тканевых структур
</a:t>
            </a:r>
            <a:endParaRPr lang="en-US" sz="2700" dirty="0"/>
          </a:p>
        </p:txBody>
      </p:sp>
      <p:sp>
        <p:nvSpPr>
          <p:cNvPr id="1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476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Эмаль — самая твёрдая часть зуба
</a:t>
            </a:r>
            <a:endParaRPr lang="en-US" sz="900" dirty="0"/>
          </a:p>
        </p:txBody>
      </p:sp>
      <p:sp>
        <p:nvSpPr>
          <p:cNvPr id="20" name="Text 3"/>
          <p:cNvSpPr txBox="1"/>
          <p:nvPr/>
        </p:nvSpPr>
        <p:spPr>
          <a:xfrm>
            <a:off x="465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слой защищает зуб от механического воздействия и химического разрушения благодаря высокому содержанию минералов.
</a:t>
            </a:r>
            <a:endParaRPr lang="en-US" sz="800" dirty="0"/>
          </a:p>
        </p:txBody>
      </p:sp>
      <p:sp>
        <p:nvSpPr>
          <p:cNvPr id="21" name="Text 4"/>
          <p:cNvSpPr txBox="1"/>
          <p:nvPr/>
        </p:nvSpPr>
        <p:spPr>
          <a:xfrm>
            <a:off x="2582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Дентин — основа зубной массы
</a:t>
            </a:r>
            <a:endParaRPr lang="en-US" sz="900" dirty="0"/>
          </a:p>
        </p:txBody>
      </p:sp>
      <p:sp>
        <p:nvSpPr>
          <p:cNvPr id="22" name="Text 5"/>
          <p:cNvSpPr txBox="1"/>
          <p:nvPr/>
        </p:nvSpPr>
        <p:spPr>
          <a:xfrm>
            <a:off x="2571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эмалью расположен дентин — твёрдая ткань, придающая зубу прочность и поддерживающая форму.
</a:t>
            </a:r>
            <a:endParaRPr lang="en-US" sz="800" dirty="0"/>
          </a:p>
        </p:txBody>
      </p:sp>
      <p:sp>
        <p:nvSpPr>
          <p:cNvPr id="23" name="Text 6"/>
          <p:cNvSpPr txBox="1"/>
          <p:nvPr/>
        </p:nvSpPr>
        <p:spPr>
          <a:xfrm>
            <a:off x="4688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Пульпа — жизненно важная соединительная ткань
</a:t>
            </a:r>
            <a:endParaRPr lang="en-US" sz="900" dirty="0"/>
          </a:p>
        </p:txBody>
      </p:sp>
      <p:sp>
        <p:nvSpPr>
          <p:cNvPr id="24" name="Text 7"/>
          <p:cNvSpPr txBox="1"/>
          <p:nvPr/>
        </p:nvSpPr>
        <p:spPr>
          <a:xfrm>
            <a:off x="4677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зуба пульпа содержит сосуды и нервы, обеспечивая питание тканей и чувствительность зуба.
</a:t>
            </a:r>
            <a:endParaRPr lang="en-US" sz="800" dirty="0"/>
          </a:p>
        </p:txBody>
      </p:sp>
      <p:sp>
        <p:nvSpPr>
          <p:cNvPr id="25" name="Text 8"/>
          <p:cNvSpPr txBox="1"/>
          <p:nvPr/>
        </p:nvSpPr>
        <p:spPr>
          <a:xfrm>
            <a:off x="6794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Цемент — соединяет корень зуба с костью
</a:t>
            </a:r>
            <a:endParaRPr lang="en-US" sz="900" dirty="0"/>
          </a:p>
        </p:txBody>
      </p:sp>
      <p:sp>
        <p:nvSpPr>
          <p:cNvPr id="26" name="Text 9"/>
          <p:cNvSpPr txBox="1"/>
          <p:nvPr/>
        </p:nvSpPr>
        <p:spPr>
          <a:xfrm>
            <a:off x="6783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ткань покрывает корень зуба и фиксирует его в альвеоле, обеспечивая стабильность и защиту корня.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обновления клеток в разных тканях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тканей определяется их функцией и нагрузкой: покровные обновляются чаще, опорные и нервные — медленнее или почти не обновляются.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обновление покровных тканей обеспечивает защиту, тогда как длительное восстановление костей и отсутствие регенерации нервов обуславливают особенности их лечения.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5 класса, 2023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биотехнологии: выращивание искусственных тканей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позволяют выращивать в лабораторных условиях кожные и хрящевые ткани для замены повреждённых участков тела.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технологий направлена на создание полноценной замены сложных органов, что обещает прорыв в лечении многих заболеваний.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2019 году впервые выполнена успешная пересадка искусственно выращенного кожного трансплантата человеку, открывая новые возможности в медицине.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тканях человека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организм содержит свыше 200 типов клеток, каждая со своей уникальной формой и функцией.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эпителия кишечника являются самыми быстро обновляющимися в организме, что важно для пищеварения.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клетка — моторный нейрон, достигающий длины до одного метра для передачи сигналов.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Эмаль зуба — самая твёрдая ткань, она защищает зубы от износа и повреждений на протяжении всей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тканей в здоровье и жизни организма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и специализация тканей обеспечивают гармоничную работу организма, а понимание их функций помогает сохранять здоровье и развивать медицинские технологии.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2026-05-07T09:17:32Z</dcterms:created>
  <dcterms:modified xsi:type="dcterms:W3CDTF">2026-05-07T09:17:32Z</dcterms:modified>
</cp:coreProperties>
</file>