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image" Target="../media/image-11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jpe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jpe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Территория, границы, управление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проходит власть и как ею управляют на огромной территории.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понимать карту России, нужно видеть не только линию границы, но и систему власти внутри страны. Именно она превращает огромную территорию в управляемое государство.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важна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территория государства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3379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власти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государства — это пространство, где действует его власть и право. Оно включает не только сушу, но и внутренние воды, море, воздух над ними и недра.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379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суверенитета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Пределы территории важны для суверенитета: они показывают, где государство самостоятельно принимает решения, взимает налоги, охраняет порядок и обеспечивает безопасность.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4688225" y="314314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Правовой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не равна только карте суши. В правовом смысле она охватывает несколько сред одновременно, поэтому управление ею опирается и на географию, и на закон.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688225" y="1441495"/>
            <a:ext cx="4088400" cy="134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Масштаб России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России территория особенно значима: страна занимает 17,1 млн км² и является крупнейшей в мире. Такая площадь требует сложной системы управления.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граница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77212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отделяет одно государство от другого или от открытого моря. Она закрепляет пределы суверенитета и показывает, где действует национальная юрисдикция.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73375" y="1062325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среды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суше граница может проходить по условной линии, а в море — по согласованным международным правилам. В обоих случаях важна точность определения.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77212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Режим пересечения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имеет не только карту, но и правовой смысл. Через неё устанавливаются правила въезда, выезда, таможенного контроля и охраны территории.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73375" y="2976163"/>
            <a:ext cx="3703200" cy="178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для 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чёткой границы невозможно надёжно защищать территорию, регулировать отношения с соседями и предотвращать споры о принадлежности земель и ресурсов.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267500"/>
            <a:ext cx="8496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и внутренние границы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80962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рубежи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Внешние границы отделяют государство от других стран и морских пространств. Именно они определяют международные отношения, контроль перемещений и защиту интересов страны.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743705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границы проходят между регионами, районами и муниципалитетами. Они не разделяют суверенитет, но помогают распределять полномочия и ответственность внутри страны.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677772" y="1722950"/>
            <a:ext cx="2194200" cy="2341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Разная роль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карты и управления оба вида границ важны по-разному: внешние защищают целостность государства, а внутренние делают систему власти удобной и управляемой.
</a:t>
            </a:r>
            <a:endParaRPr lang="en-US" sz="12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5231" y="1514361"/>
            <a:ext cx="218400" cy="1941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06056" y="1502228"/>
            <a:ext cx="218400" cy="218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5231" y="3304875"/>
            <a:ext cx="218400" cy="2184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10" name="Text 1"/>
          <p:cNvSpPr txBox="1"/>
          <p:nvPr/>
        </p:nvSpPr>
        <p:spPr>
          <a:xfrm>
            <a:off x="407025" y="324475"/>
            <a:ext cx="83697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ориентиры при проведении границ
</a:t>
            </a:r>
            <a:endParaRPr lang="en-US" sz="2400" dirty="0"/>
          </a:p>
        </p:txBody>
      </p:sp>
      <p:sp>
        <p:nvSpPr>
          <p:cNvPr id="11" name="Text 2"/>
          <p:cNvSpPr txBox="1"/>
          <p:nvPr/>
        </p:nvSpPr>
        <p:spPr>
          <a:xfrm>
            <a:off x="870138" y="1433978"/>
            <a:ext cx="34446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рубежи
</a:t>
            </a:r>
            <a:endParaRPr lang="en-US" sz="1400" dirty="0"/>
          </a:p>
        </p:txBody>
      </p:sp>
      <p:sp>
        <p:nvSpPr>
          <p:cNvPr id="12" name="Text 3"/>
          <p:cNvSpPr txBox="1"/>
          <p:nvPr/>
        </p:nvSpPr>
        <p:spPr>
          <a:xfrm>
            <a:off x="332475" y="1996275"/>
            <a:ext cx="39822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Реки, хребты и озёра часто становятся естественными рубежами, потому что их легко узнать на местности и на карте. Такие границы понятны людям и устойчивы во времени.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5217925" y="1433975"/>
            <a:ext cx="35589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Геометрические линии
</a:t>
            </a:r>
            <a:endParaRPr lang="en-US" sz="1400" dirty="0"/>
          </a:p>
        </p:txBody>
      </p:sp>
      <p:sp>
        <p:nvSpPr>
          <p:cNvPr id="14" name="Text 5"/>
          <p:cNvSpPr txBox="1"/>
          <p:nvPr/>
        </p:nvSpPr>
        <p:spPr>
          <a:xfrm>
            <a:off x="4680325" y="1994300"/>
            <a:ext cx="4096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Параллели, меридианы и прямые линии используют там, где нужно добиться максимальной точности. Такие границы удобны для договоров, координат и картографической фиксации.
</a:t>
            </a:r>
            <a:endParaRPr lang="en-US" sz="1200" dirty="0"/>
          </a:p>
        </p:txBody>
      </p:sp>
      <p:sp>
        <p:nvSpPr>
          <p:cNvPr id="15" name="Text 6"/>
          <p:cNvSpPr txBox="1"/>
          <p:nvPr/>
        </p:nvSpPr>
        <p:spPr>
          <a:xfrm>
            <a:off x="870166" y="3236625"/>
            <a:ext cx="7906500" cy="35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Искусственные ориентиры
</a:t>
            </a:r>
            <a:endParaRPr lang="en-US" sz="1400" dirty="0"/>
          </a:p>
        </p:txBody>
      </p:sp>
      <p:sp>
        <p:nvSpPr>
          <p:cNvPr id="16" name="Text 7"/>
          <p:cNvSpPr txBox="1"/>
          <p:nvPr/>
        </p:nvSpPr>
        <p:spPr>
          <a:xfrm>
            <a:off x="332475" y="3773875"/>
            <a:ext cx="8444100" cy="76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Дороги, каналы и иные ориентиры тоже могут служить границей, если это закреплено соглашением. Тогда важны подробное описание и точные координаты местности.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устанавливают границу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международного соглашения к нанесению линии на местность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Схема: что к чему относится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Иерархия показывает, как распределяются полномочия внутри страны
</a:t>
            </a:r>
            <a:endParaRPr lang="en-US" sz="13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83667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нужно административное деление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41037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населением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Выборные органы и местное самоуправление работают именно в пределах административных единиц. Это делает власть ближе к жителям и повышает ответственность за результат.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31432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Деление на регионы и муниципалитеты позволяет учитывать различия в природе, хозяйстве и расселении. Одинаковые решения не подходят для всей страны без исключения.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218281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Распределение ресурсов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уровни власти проще распределять бюджет и планировать расходы. Разные территории получают ресурсы с учётом численности населения, удалённости и потребностей местной экономики.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621800" y="1222367"/>
            <a:ext cx="8154900" cy="75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Быстрота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Административное деление помогает управлять большой территорией по понятным правилам. Решения принимаются ближе к людям и быстрее доходят до конкретных школ, больниц и дорог.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94700" y="1677762"/>
            <a:ext cx="4365000" cy="1855125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9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Конституция Российской Федерации; официальная классификация субъектов РФ
</a:t>
            </a:r>
            <a:endParaRPr lang="en-US" sz="898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Субъекты России различаются по типу, но входят в единую конституционную систему.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типы субъектов отражают исторические, географические и управленческие особенности страны.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состоит Россия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округа как ориентир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округа помогают увидеть страну крупными блоками, а не только отдельными регионами. Через них федеральные органы выстраивают координацию, сравнивают ситуацию и быстрее решают общие задачи на огромной территории.
</a:t>
            </a:r>
            <a:endParaRPr lang="en-US" sz="1088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Управление крупными масштабами
</a:t>
            </a:r>
            <a:endParaRPr lang="en-US" sz="1347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отдельное государство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смотреть на карту России, округа словно собирают разрозненные субъекты в понятные группы. Это удобно для анализа, но сам округ не заменяет субъект и не обладает собственной государственной властью.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на карте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78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Центральный, Северо-Западный, Приволжский, Сибирский и Дальневосточный округа показывают, насколько по-разному устроена страна. Они служат ориентиром для работы ведомств и помогают связать столицу с удалёнными территориями.
</a:t>
            </a:r>
            <a:endParaRPr lang="en-US" sz="1078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Территории со специальным статусом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 и субъект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Москва, Санкт-Петербург и Севастополь одновременно являются городами и субъектами Федерации. Такой статус связан с их особой ролью, высокой плотностью населения и сложной системой управления.
</a:t>
            </a:r>
            <a:endParaRPr lang="en-US" sz="1058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Особая нагрузка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этих территориях сосредоточены федеральные, административные и культурные функции. Поэтому решения о транспорте, застройке и социальной инфраструктуре здесь требуют особенно точной координации.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их выделяют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карте такие города выделяются отдельно, потому что их масштаб и значение выходят за рамки обычного муниципального центра. Это позволяет учитывать их специфику в системе управления.
</a:t>
            </a:r>
            <a:endParaRPr lang="en-US" sz="1058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25" y="2919586"/>
            <a:ext cx="8468100" cy="18441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337925" y="267500"/>
            <a:ext cx="84216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Муниципальный уровень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77212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Самый близкий уровень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Муниципальный уровень ближе всего к повседневной жизни людей. Именно здесь решаются вопросы благоустройства дворов, местных дорог, уличного освещения и удобства общественных пространств.
</a:t>
            </a:r>
            <a:endParaRPr lang="en-US" sz="1123" dirty="0"/>
          </a:p>
        </p:txBody>
      </p:sp>
      <p:sp>
        <p:nvSpPr>
          <p:cNvPr id="11" name="Text 3"/>
          <p:cNvSpPr txBox="1"/>
          <p:nvPr/>
        </p:nvSpPr>
        <p:spPr>
          <a:xfrm>
            <a:off x="291525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Практические задачи
</a:t>
            </a:r>
            <a:pPr algn="l" indent="0" marL="0">
              <a:lnSpc>
                <a:spcPct val="115000"/>
              </a:lnSpc>
              <a:buNone/>
            </a:pPr>
            <a:r>
              <a:rPr lang="en-US" sz="638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1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Муниципалитеты организуют часть социальной инфраструктуры и помогают учитывать потребности конкретных населённых пунктов. Их решения должны быть заметны жителям не на схеме, а в реальной среде.
</a:t>
            </a:r>
            <a:endParaRPr lang="en-US" sz="1093" dirty="0"/>
          </a:p>
        </p:txBody>
      </p:sp>
      <p:sp>
        <p:nvSpPr>
          <p:cNvPr id="12" name="Text 4"/>
          <p:cNvSpPr txBox="1"/>
          <p:nvPr/>
        </p:nvSpPr>
        <p:spPr>
          <a:xfrm>
            <a:off x="5058375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формы, общая цель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округа, районы и поселения отличаются масштабом и набором полномочий. Но у всех одна цель — сделать управление территорией более точным и понятным для людей.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7201500" y="1062325"/>
            <a:ext cx="1579500" cy="173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6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повседневностью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меньше территория и ближе власть к жителям, тем легче заметить локальные проблемы. Поэтому муниципальный уровень важен как связующее звено между человеком и государством.
</a:t>
            </a:r>
            <a:endParaRPr lang="en-US" sz="116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Найди на карте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6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Калининградская область сразу выделяется на карте как западный эксклав России. Она показывает, что внешняя граница государства может быть разорвана пространством других стран и морем.
</a:t>
            </a:r>
            <a:endParaRPr lang="en-US" sz="116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Западный рубеж
</a:t>
            </a:r>
            <a:endParaRPr lang="en-US" sz="1600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в центре страны
</a:t>
            </a:r>
            <a:endParaRPr lang="en-US" sz="1600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Республика Татарстан находится в глубине страны и относится к субъектам с республиканским статусом. Её положение помогает увидеть, как внутри России сосуществуют разные типы регионов в единой системе.
</a:t>
            </a:r>
            <a:endParaRPr lang="en-US" sz="1093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Пространство и масштаб
</a:t>
            </a:r>
            <a:endParaRPr lang="en-US" sz="1600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Красноярский край занимает огромную площадь в Сибири и наглядно показывает масштабы российского пространства. Сравнение с другими субъектами помогает понять, насколько неодинаковы размеры и административная роль регионов.
</a:t>
            </a:r>
            <a:endParaRPr lang="en-US" sz="109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граница отличается от деления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621800" y="12853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Предел государства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отделяет одно государство от другого и определяет предел суверенитета. Именно она связана с режимом пересечения, контролем и международно признанными рубежами.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21800" y="2458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Внутреннее 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субъектов и муниципалитетов существуют внутри страны. Они нужны не для разделения государств, а для распределения управления, полномочий и ответственности между уровнями власти.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21800" y="3716750"/>
            <a:ext cx="41475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это показывают на карте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картах эти линии часто различают по толщине, цвету и стилю. Так легче понять, где проходит внешний рубеж страны, а где — административный контур региона или района.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1244" y="1062325"/>
            <a:ext cx="2704813" cy="2764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37925" y="267500"/>
            <a:ext cx="8459100" cy="67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Мини-вопрос для класса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  <p:sp>
        <p:nvSpPr>
          <p:cNvPr id="10" name="Text 2"/>
          <p:cNvSpPr txBox="1"/>
          <p:nvPr/>
        </p:nvSpPr>
        <p:spPr>
          <a:xfrm>
            <a:off x="809626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Удобство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деления на регионы и муниципалитеты центральной власти пришлось бы решать тысячи локальных вопросов напрямую. Это замедлило бы управление и сделало бы систему слишком громоздкой.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686180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Доступность услуг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Школы, больницы, дороги и другие услуги должны быть доступны не только в столице, но и на местах. Территориальное деление помогает распределять ресурсы ближе к людям.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62733" y="1159000"/>
            <a:ext cx="1445700" cy="2764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Учёт различий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территории отличаются по населению, природе, экономике и транспортной связанности. Поэтому единое решение не всегда подходит всем; нужны уровни власти, которые учитывают местные условия.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меняются границы и статусы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43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изменения
</a:t>
            </a:r>
            <a:pPr algn="l" indent="0" marL="0">
              <a:lnSpc>
                <a:spcPct val="130039"/>
              </a:lnSpc>
              <a:buNone/>
            </a:pPr>
            <a:r>
              <a:rPr lang="en-US" sz="191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52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XIX–XX веках границы и административные статусы не раз менялись вслед за историческими событиями. Это показывало, что территориальная организация государства не бывает неподвижной.
</a:t>
            </a:r>
            <a:endParaRPr lang="en-US" sz="1243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3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Реформы и перераспределение
</a:t>
            </a:r>
            <a:pPr algn="l" indent="0" marL="0">
              <a:lnSpc>
                <a:spcPct val="130039"/>
              </a:lnSpc>
              <a:buNone/>
            </a:pPr>
            <a:r>
              <a:rPr lang="en-US" sz="17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советский период и после него происходили реформы, укрупнение или разделение территорий, появление новых субъектов и корректировка их статусов. Такие решения связывали с управляемостью и хозяйственными задачами.
</a:t>
            </a:r>
            <a:endParaRPr lang="en-US" sz="1134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4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решения
</a:t>
            </a:r>
            <a:pPr algn="l" indent="0" marL="0">
              <a:lnSpc>
                <a:spcPct val="130039"/>
              </a:lnSpc>
              <a:buNone/>
            </a:pPr>
            <a:r>
              <a:rPr lang="en-US" sz="1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1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изменения возможны через правовые процедуры: создание муниципалитетов, изменение центров, объединение или уточнение границ. Основанием обычно становятся демография, экономика и удобство управления.
</a:t>
            </a:r>
            <a:endParaRPr lang="en-US" sz="1148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372"/>
            <a:ext cx="4158300" cy="316745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337925" y="365350"/>
            <a:ext cx="8438700" cy="72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сравнения с другими странами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5132625" y="1543125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Канада
</a:t>
            </a:r>
            <a:pPr algn="l" indent="0" marL="0">
              <a:lnSpc>
                <a:spcPct val="115000"/>
              </a:lnSpc>
              <a:buNone/>
            </a:pPr>
            <a:r>
              <a:rPr lang="en-US" sz="6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Канаде провинции и территории обладают широкими полномочиями и заметной самостоятельностью. Это помогает учитывать огромные расстояния и различия между частями страны.
</a:t>
            </a:r>
            <a:endParaRPr lang="en-US" sz="1072" dirty="0"/>
          </a:p>
        </p:txBody>
      </p:sp>
      <p:sp>
        <p:nvSpPr>
          <p:cNvPr id="10" name="Text 3"/>
          <p:cNvSpPr txBox="1"/>
          <p:nvPr/>
        </p:nvSpPr>
        <p:spPr>
          <a:xfrm>
            <a:off x="5132625" y="2616912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Германия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Германии земли участвуют в федеральном управлении и влияют на общегосударственные решения. Такой пример показывает, как федерация может строиться через активное взаимодействие уровней власти.
</a:t>
            </a:r>
            <a:endParaRPr lang="en-US" sz="1058" dirty="0"/>
          </a:p>
        </p:txBody>
      </p:sp>
      <p:sp>
        <p:nvSpPr>
          <p:cNvPr id="11" name="Text 4"/>
          <p:cNvSpPr txBox="1"/>
          <p:nvPr/>
        </p:nvSpPr>
        <p:spPr>
          <a:xfrm>
            <a:off x="5132625" y="3690687"/>
            <a:ext cx="3633900" cy="77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
</a:t>
            </a:r>
            <a:pPr algn="l" indent="0" marL="0">
              <a:lnSpc>
                <a:spcPct val="115000"/>
              </a:lnSpc>
              <a:buNone/>
            </a:pPr>
            <a:r>
              <a:rPr lang="en-US" sz="61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России субъекты различаются по типам, но действуют в единой правовой системе. Это позволяет сохранять разнообразие регионов, не разрушая общие правила и общегосударственное пространство.
</a:t>
            </a:r>
            <a:endParaRPr lang="en-US" sz="105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71053" y="365350"/>
            <a:ext cx="3804345" cy="397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37925" y="365350"/>
            <a:ext cx="4305600" cy="64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Термины, которые нужно запомнить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11" name="Text 2"/>
          <p:cNvSpPr txBox="1"/>
          <p:nvPr/>
        </p:nvSpPr>
        <p:spPr>
          <a:xfrm>
            <a:off x="621800" y="12853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
</a:t>
            </a:r>
            <a:pPr algn="l" indent="0" marL="0">
              <a:lnSpc>
                <a:spcPct val="115000"/>
              </a:lnSpc>
              <a:buNone/>
            </a:pPr>
            <a:r>
              <a:rPr lang="en-US" sz="598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4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 — это пространство, на которое распространяется власть государства. К нему относятся суша, внутренние воды, море, воздушное пространство и недра.
</a:t>
            </a:r>
            <a:endParaRPr lang="en-US" sz="1025" dirty="0"/>
          </a:p>
        </p:txBody>
      </p:sp>
      <p:sp>
        <p:nvSpPr>
          <p:cNvPr id="12" name="Text 3"/>
          <p:cNvSpPr txBox="1"/>
          <p:nvPr/>
        </p:nvSpPr>
        <p:spPr>
          <a:xfrm>
            <a:off x="621800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Государственная граница показывает внешний предел суверенитета и отделяет страну от соседей или открытого моря. Она имеет не только географический, но и правовой смысл.
</a:t>
            </a:r>
            <a:endParaRPr lang="en-US" sz="959" dirty="0"/>
          </a:p>
        </p:txBody>
      </p:sp>
      <p:sp>
        <p:nvSpPr>
          <p:cNvPr id="13" name="Text 4"/>
          <p:cNvSpPr txBox="1"/>
          <p:nvPr/>
        </p:nvSpPr>
        <p:spPr>
          <a:xfrm>
            <a:off x="621800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Делимитация и демаркация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Делимитация закрепляет границу на карте и в договоре, а демаркация переносит её на местность с помощью знаков и координат. Это два разных этапа одного процесса.
</a:t>
            </a:r>
            <a:endParaRPr lang="en-US" sz="1029" dirty="0"/>
          </a:p>
        </p:txBody>
      </p:sp>
      <p:sp>
        <p:nvSpPr>
          <p:cNvPr id="14" name="Text 5"/>
          <p:cNvSpPr txBox="1"/>
          <p:nvPr/>
        </p:nvSpPr>
        <p:spPr>
          <a:xfrm>
            <a:off x="2815163" y="2458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Уровни управления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8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Субъект РФ, федеральный округ и муниципалитет — это уровни внутренней организации страны. Они помогают распределять полномочия и делать управление более точным.
</a:t>
            </a:r>
            <a:endParaRPr lang="en-US" sz="1004" dirty="0"/>
          </a:p>
        </p:txBody>
      </p:sp>
      <p:sp>
        <p:nvSpPr>
          <p:cNvPr id="15" name="Text 6"/>
          <p:cNvSpPr txBox="1"/>
          <p:nvPr/>
        </p:nvSpPr>
        <p:spPr>
          <a:xfrm>
            <a:off x="2815163" y="3716750"/>
            <a:ext cx="1906800" cy="93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статус
</a:t>
            </a:r>
            <a:pPr algn="l" indent="0" marL="0">
              <a:lnSpc>
                <a:spcPct val="115000"/>
              </a:lnSpc>
              <a:buNone/>
            </a:pPr>
            <a:r>
              <a:rPr lang="en-US" sz="559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9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Специальный статус означает, что территория имеет особую роль или особые полномочия в системе государства. Это важное исключение, которое подчёркивает разнообразие российских регионов.
</a:t>
            </a:r>
            <a:endParaRPr lang="en-US" sz="959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Территория определяет пространство государства, границы фиксируют его пределы, а административное деление делает управление реальным. Если уметь читать карту, проще понять, кто и за что отвечает.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2026-07-26T00:52:25Z</dcterms:created>
  <dcterms:modified xsi:type="dcterms:W3CDTF">2026-07-26T00:52:25Z</dcterms:modified>
</cp:coreProperties>
</file>