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jpeg"/><Relationship Id="rId5" Type="http://schemas.openxmlformats.org/officeDocument/2006/relationships/image" Target="../media/image-6-5.png"/><Relationship Id="rId6" Type="http://schemas.openxmlformats.org/officeDocument/2006/relationships/image" Target="../media/image-6-6.jpe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slideLayout" Target="../slideLayouts/slideLayout1.xml"/><Relationship Id="rId11"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image" Target="../media/image-17-11.png"/><Relationship Id="rId12" Type="http://schemas.openxmlformats.org/officeDocument/2006/relationships/slideLayout" Target="../slideLayouts/slideLayout1.xml"/><Relationship Id="rId1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478" y="0"/>
            <a:ext cx="2966844" cy="41808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3392672" y="4502319"/>
            <a:ext cx="5938500" cy="1902000"/>
          </a:xfrm>
          <a:prstGeom prst="rect">
            <a:avLst/>
          </a:prstGeom>
          <a:noFill/>
          <a:ln/>
        </p:spPr>
        <p:txBody>
          <a:bodyPr wrap="square" lIns="0" tIns="0" rIns="0" bIns="0" rtlCol="0" anchor="t"/>
          <a:lstStyle/>
          <a:p>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Изучаем экологическую лексику через реальные проблемы природы.
</a:t>
            </a:r>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600" i="1" dirty="0">
                <a:solidFill>
                  <a:srgbClr val="FFFFFF"/>
                </a:solidFill>
                <a:latin typeface="Arial" pitchFamily="34" charset="0"/>
                <a:ea typeface="Arial" pitchFamily="34" charset="-122"/>
                <a:cs typeface="Arial" pitchFamily="34" charset="-120"/>
              </a:rPr>
              <a:t>
</a:t>
            </a:r>
            <a:endParaRPr lang="en-US" sz="1800" dirty="0"/>
          </a:p>
        </p:txBody>
      </p:sp>
      <p:sp>
        <p:nvSpPr>
          <p:cNvPr id="5" name="Text 1"/>
          <p:cNvSpPr txBox="1"/>
          <p:nvPr/>
        </p:nvSpPr>
        <p:spPr>
          <a:xfrm>
            <a:off x="3392672" y="484753"/>
            <a:ext cx="6840300" cy="3414600"/>
          </a:xfrm>
          <a:prstGeom prst="rect">
            <a:avLst/>
          </a:prstGeom>
          <a:noFill/>
          <a:ln/>
        </p:spPr>
        <p:txBody>
          <a:bodyPr wrap="square" lIns="0" tIns="0" rIns="0" bIns="0" rtlCol="0" anchor="b"/>
          <a:lstStyle/>
          <a:p>
            <a:pPr algn="l" indent="0" marL="0">
              <a:lnSpc>
                <a:spcPct val="100000"/>
              </a:lnSpc>
              <a:buNone/>
            </a:pPr>
            <a:r>
              <a:rPr lang="en-US" sz="4200" b="1" dirty="0">
                <a:solidFill>
                  <a:srgbClr val="F8F5EE"/>
                </a:solidFill>
                <a:latin typeface="Arial" pitchFamily="34" charset="0"/>
                <a:ea typeface="Arial" pitchFamily="34" charset="-122"/>
                <a:cs typeface="Arial" pitchFamily="34" charset="-120"/>
              </a:rPr>
              <a:t>Дикая природа в опасности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33648" y="0"/>
            <a:ext cx="5756505" cy="68649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450575" y="2591575"/>
            <a:ext cx="4866600" cy="3294600"/>
          </a:xfrm>
          <a:prstGeom prst="rect">
            <a:avLst/>
          </a:prstGeom>
          <a:noFill/>
          <a:ln/>
        </p:spPr>
        <p:txBody>
          <a:bodyPr wrap="square" lIns="0" tIns="0" rIns="0" bIns="0" rtlCol="0" anchor="ctr"/>
          <a:lstStyle/>
          <a:p>
            <a:pPr algn="l" indent="0" marL="0">
              <a:lnSpc>
                <a:spcPct val="115000"/>
              </a:lnSpc>
              <a:buNone/>
            </a:pPr>
            <a:r>
              <a:rPr lang="en-US" sz="1600" dirty="0">
                <a:solidFill>
                  <a:srgbClr val="0D2772"/>
                </a:solidFill>
                <a:latin typeface="Arial" pitchFamily="34" charset="0"/>
                <a:ea typeface="Arial" pitchFamily="34" charset="-122"/>
                <a:cs typeface="Arial" pitchFamily="34" charset="-120"/>
              </a:rPr>
              <a:t>Тема wildlife помогает расширять словарь, читать тексты с фактам и уверенно говорить о проблемах планеты. Она соединяет язык, науку и личную ответственность, а также учит аргументировать свою позицию на английском языке.
</a:t>
            </a:r>
            <a:endParaRPr lang="en-US" sz="16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7F5EE"/>
                </a:solidFill>
                <a:latin typeface="Arial" pitchFamily="34" charset="0"/>
                <a:ea typeface="Arial" pitchFamily="34" charset="-122"/>
                <a:cs typeface="Arial" pitchFamily="34" charset="-120"/>
              </a:rPr>
              <a:t>2</a:t>
            </a:r>
            <a:endParaRPr lang="en-US" sz="1400" dirty="0"/>
          </a:p>
        </p:txBody>
      </p:sp>
      <p:sp>
        <p:nvSpPr>
          <p:cNvPr id="7" name="Text 2"/>
          <p:cNvSpPr txBox="1"/>
          <p:nvPr/>
        </p:nvSpPr>
        <p:spPr>
          <a:xfrm>
            <a:off x="450575" y="487150"/>
            <a:ext cx="5066700" cy="16323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Why wildlife matters in English class
</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Freshwater animals show the steepest decline, which often reflects pressure from rivers, wetlands and pollution.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All three trends point to sustained loss, with freshwater ecosystems under the greatest stress and recovery becoming more difficult over time.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WWF Living Planet Index, 2022
</a:t>
            </a:r>
            <a:endParaRPr lang="en-US" sz="120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3</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How wildlife populations have changed since 1970
</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4</a:t>
            </a:r>
            <a:endParaRPr lang="en-US" sz="1400" dirty="0"/>
          </a:p>
        </p:txBody>
      </p:sp>
      <p:sp>
        <p:nvSpPr>
          <p:cNvPr id="8" name="Text 1"/>
          <p:cNvSpPr txBox="1"/>
          <p:nvPr/>
        </p:nvSpPr>
        <p:spPr>
          <a:xfrm>
            <a:off x="450575" y="487150"/>
            <a:ext cx="10566000" cy="11154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The main cause: habitat loss
</a:t>
            </a:r>
            <a:endParaRPr lang="en-US" sz="3200" dirty="0"/>
          </a:p>
        </p:txBody>
      </p:sp>
      <p:sp>
        <p:nvSpPr>
          <p:cNvPr id="9" name="Text 2"/>
          <p:cNvSpPr txBox="1"/>
          <p:nvPr/>
        </p:nvSpPr>
        <p:spPr>
          <a:xfrm>
            <a:off x="79680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Вырубка лесов уничтожает кормовую базу и места гнездования, а также открывает доступ к охоте и пожарам. Для многих видов это означает резкое сокращение территории, где можно выжить.
</a:t>
            </a:r>
            <a:endParaRPr lang="en-US" sz="1200" dirty="0"/>
          </a:p>
        </p:txBody>
      </p:sp>
      <p:sp>
        <p:nvSpPr>
          <p:cNvPr id="10" name="Text 3"/>
          <p:cNvSpPr txBox="1"/>
          <p:nvPr/>
        </p:nvSpPr>
        <p:spPr>
          <a:xfrm>
            <a:off x="79680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F7F5EE"/>
                </a:solidFill>
                <a:latin typeface="Arial" pitchFamily="34" charset="0"/>
                <a:ea typeface="Arial" pitchFamily="34" charset="-122"/>
                <a:cs typeface="Arial" pitchFamily="34" charset="-120"/>
              </a:rPr>
              <a:t>Forests disappear
</a:t>
            </a:r>
            <a:endParaRPr lang="en-US" sz="1500" dirty="0"/>
          </a:p>
        </p:txBody>
      </p:sp>
      <p:sp>
        <p:nvSpPr>
          <p:cNvPr id="11" name="Text 4"/>
          <p:cNvSpPr txBox="1"/>
          <p:nvPr/>
        </p:nvSpPr>
        <p:spPr>
          <a:xfrm>
            <a:off x="920655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Тропические леса, коралловые рифы, wetlands и горные экосистемы сильнее реагируют на вмешательство человека. Даже небольшая потеря среды обитания может нарушить баланс всей природной системы.
</a:t>
            </a:r>
            <a:endParaRPr lang="en-US" sz="1200" dirty="0"/>
          </a:p>
        </p:txBody>
      </p:sp>
      <p:sp>
        <p:nvSpPr>
          <p:cNvPr id="12" name="Text 5"/>
          <p:cNvSpPr txBox="1"/>
          <p:nvPr/>
        </p:nvSpPr>
        <p:spPr>
          <a:xfrm>
            <a:off x="920655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Fragile ecosystems
</a:t>
            </a:r>
            <a:endParaRPr lang="en-US" sz="1500" dirty="0"/>
          </a:p>
        </p:txBody>
      </p:sp>
      <p:sp>
        <p:nvSpPr>
          <p:cNvPr id="13" name="Text 6"/>
          <p:cNvSpPr txBox="1"/>
          <p:nvPr/>
        </p:nvSpPr>
        <p:spPr>
          <a:xfrm>
            <a:off x="640330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Осушение болот и заболачиваемых низин особенно опасно для птиц, амфибий и насекомых. Такие экосистемы дают воду, укрытие и места размножения, которые трудно восстановить после разрушения.
</a:t>
            </a:r>
            <a:endParaRPr lang="en-US" sz="1200" dirty="0"/>
          </a:p>
        </p:txBody>
      </p:sp>
      <p:sp>
        <p:nvSpPr>
          <p:cNvPr id="14" name="Text 7"/>
          <p:cNvSpPr txBox="1"/>
          <p:nvPr/>
        </p:nvSpPr>
        <p:spPr>
          <a:xfrm>
            <a:off x="640330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F7F5EE"/>
                </a:solidFill>
                <a:latin typeface="Arial" pitchFamily="34" charset="0"/>
                <a:ea typeface="Arial" pitchFamily="34" charset="-122"/>
                <a:cs typeface="Arial" pitchFamily="34" charset="-120"/>
              </a:rPr>
              <a:t>Wetlands are drained
</a:t>
            </a:r>
            <a:endParaRPr lang="en-US" sz="1500" dirty="0"/>
          </a:p>
        </p:txBody>
      </p:sp>
      <p:sp>
        <p:nvSpPr>
          <p:cNvPr id="15" name="Text 8"/>
          <p:cNvSpPr txBox="1"/>
          <p:nvPr/>
        </p:nvSpPr>
        <p:spPr>
          <a:xfrm>
            <a:off x="3600050" y="3522420"/>
            <a:ext cx="2317500" cy="16749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Расширение сельского хозяйства, строительство дорог и urban sprawl дробят природные территории на изолированные участки. Животные теряют миграционные маршруты, а их популяции становятся меньше и уязвимее.
</a:t>
            </a:r>
            <a:endParaRPr lang="en-US" sz="1200" dirty="0"/>
          </a:p>
        </p:txBody>
      </p:sp>
      <p:sp>
        <p:nvSpPr>
          <p:cNvPr id="16" name="Text 9"/>
          <p:cNvSpPr txBox="1"/>
          <p:nvPr/>
        </p:nvSpPr>
        <p:spPr>
          <a:xfrm>
            <a:off x="3600050" y="2927620"/>
            <a:ext cx="2317500" cy="471600"/>
          </a:xfrm>
          <a:prstGeom prst="rect">
            <a:avLst/>
          </a:prstGeom>
          <a:noFill/>
          <a:ln/>
        </p:spPr>
        <p:txBody>
          <a:bodyPr wrap="square" lIns="0" tIns="0" rIns="0" bIns="0" rtlCol="0" anchor="t"/>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Land use expands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703250" y="1783118"/>
            <a:ext cx="5955300" cy="3161564"/>
          </a:xfrm>
          <a:prstGeom prst="rect">
            <a:avLst/>
          </a:prstGeom>
        </p:spPr>
      </p:pic>
      <p:sp>
        <p:nvSpPr>
          <p:cNvPr id="5" name="Text 0"/>
          <p:cNvSpPr txBox="1"/>
          <p:nvPr/>
        </p:nvSpPr>
        <p:spPr>
          <a:xfrm>
            <a:off x="5844875" y="6155600"/>
            <a:ext cx="5813700" cy="276900"/>
          </a:xfrm>
          <a:prstGeom prst="rect">
            <a:avLst/>
          </a:prstGeom>
          <a:noFill/>
          <a:ln/>
        </p:spPr>
        <p:txBody>
          <a:bodyPr wrap="square" lIns="0" tIns="0" rIns="0" bIns="0" rtlCol="0" anchor="t"/>
          <a:lstStyle/>
          <a:p>
            <a:pPr algn="r" indent="0" marL="0">
              <a:lnSpc>
                <a:spcPct val="100000"/>
              </a:lnSpc>
              <a:buNone/>
            </a:pPr>
            <a:r>
              <a:rPr lang="en-US" sz="1200" dirty="0">
                <a:solidFill>
                  <a:srgbClr val="0D2772"/>
                </a:solidFill>
                <a:latin typeface="Arial" pitchFamily="34" charset="0"/>
                <a:ea typeface="Arial" pitchFamily="34" charset="-122"/>
                <a:cs typeface="Arial" pitchFamily="34" charset="-120"/>
              </a:rPr>
              <a:t>Educational synthesis based on widely documented environmental examples
</a:t>
            </a:r>
            <a:endParaRPr lang="en-US" sz="12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5</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Main threats to wildlife: examples and effects
</a:t>
            </a:r>
            <a:endParaRPr lang="en-US" sz="3200" dirty="0"/>
          </a:p>
        </p:txBody>
      </p:sp>
      <p:sp>
        <p:nvSpPr>
          <p:cNvPr id="8" name="Text 3"/>
          <p:cNvSpPr txBox="1"/>
          <p:nvPr/>
        </p:nvSpPr>
        <p:spPr>
          <a:xfrm>
            <a:off x="565400" y="1527025"/>
            <a:ext cx="4630200" cy="36738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Краткая учебная таблица показывает, как угроза превращается в конкретный экологический результат.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Each threat has a clear cause-and-effect chain, which makes the vocabulary easier to learn and the environmental problem easier to explain.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157022"/>
            <a:ext cx="3681600" cy="248795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248975" y="1157022"/>
            <a:ext cx="3681600" cy="2487956"/>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8036150" y="1157022"/>
            <a:ext cx="3681600" cy="2487956"/>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6</a:t>
            </a:r>
            <a:endParaRPr lang="en-US" sz="1400" dirty="0"/>
          </a:p>
        </p:txBody>
      </p:sp>
      <p:sp>
        <p:nvSpPr>
          <p:cNvPr id="10" name="Text 1"/>
          <p:cNvSpPr txBox="1"/>
          <p:nvPr/>
        </p:nvSpPr>
        <p:spPr>
          <a:xfrm>
            <a:off x="45057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Растущие температуры сбивают привычные циклы размножения и миграции. Some species arrive too early or too late, and food sources may not be available. As a result, adaptation becomes harder and survival rates fall.
</a:t>
            </a:r>
            <a:endParaRPr lang="en-US" sz="1300" dirty="0"/>
          </a:p>
        </p:txBody>
      </p:sp>
      <p:sp>
        <p:nvSpPr>
          <p:cNvPr id="11" name="Text 2"/>
          <p:cNvSpPr txBox="1"/>
          <p:nvPr/>
        </p:nvSpPr>
        <p:spPr>
          <a:xfrm>
            <a:off x="450575" y="3840676"/>
            <a:ext cx="3681600" cy="5850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When seasons no longer match
</a:t>
            </a:r>
            <a:endParaRPr lang="en-US" sz="2000" dirty="0"/>
          </a:p>
        </p:txBody>
      </p:sp>
      <p:sp>
        <p:nvSpPr>
          <p:cNvPr id="12" name="Text 3"/>
          <p:cNvSpPr txBox="1"/>
          <p:nvPr/>
        </p:nvSpPr>
        <p:spPr>
          <a:xfrm>
            <a:off x="424882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Arctic animals depend on frozen habitats for hunting, resting and moving across long distances. When ice disappears, they face heat, hunger and shorter travel routes. The loss of ice changes the whole food web.
</a:t>
            </a:r>
            <a:endParaRPr lang="en-US" sz="1300" dirty="0"/>
          </a:p>
        </p:txBody>
      </p:sp>
      <p:sp>
        <p:nvSpPr>
          <p:cNvPr id="13" name="Text 4"/>
          <p:cNvSpPr txBox="1"/>
          <p:nvPr/>
        </p:nvSpPr>
        <p:spPr>
          <a:xfrm>
            <a:off x="4248825" y="3840676"/>
            <a:ext cx="3681600" cy="5850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Life at the edge of the ice
</a:t>
            </a:r>
            <a:endParaRPr lang="en-US" sz="2000" dirty="0"/>
          </a:p>
        </p:txBody>
      </p:sp>
      <p:sp>
        <p:nvSpPr>
          <p:cNvPr id="14" name="Text 5"/>
          <p:cNvSpPr txBox="1"/>
          <p:nvPr/>
        </p:nvSpPr>
        <p:spPr>
          <a:xfrm>
            <a:off x="8036000"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Coral reefs suffer when seawater warms too much, causing bleaching and weakening the animals that live there. This destroys marine habitat, reduces biodiversity and leaves fish, turtles and other species with fewer places to hide.
</a:t>
            </a:r>
            <a:endParaRPr lang="en-US" sz="1300" dirty="0"/>
          </a:p>
        </p:txBody>
      </p:sp>
      <p:sp>
        <p:nvSpPr>
          <p:cNvPr id="15" name="Text 6"/>
          <p:cNvSpPr txBox="1"/>
          <p:nvPr/>
        </p:nvSpPr>
        <p:spPr>
          <a:xfrm>
            <a:off x="8036000" y="3840676"/>
            <a:ext cx="3681600" cy="585000"/>
          </a:xfrm>
          <a:prstGeom prst="rect">
            <a:avLst/>
          </a:prstGeom>
          <a:noFill/>
          <a:ln/>
        </p:spPr>
        <p:txBody>
          <a:bodyPr wrap="square" lIns="0" tIns="0" rIns="0" bIns="0" rtlCol="0" anchor="t"/>
          <a:lstStyle/>
          <a:p>
            <a:pPr algn="l" indent="0" marL="0">
              <a:lnSpc>
                <a:spcPct val="100000"/>
              </a:lnSpc>
              <a:buNone/>
            </a:pPr>
            <a:r>
              <a:rPr lang="en-US" sz="2000" b="1" dirty="0">
                <a:solidFill>
                  <a:srgbClr val="0D2772"/>
                </a:solidFill>
                <a:latin typeface="Arial" pitchFamily="34" charset="0"/>
                <a:ea typeface="Arial" pitchFamily="34" charset="-122"/>
                <a:cs typeface="Arial" pitchFamily="34" charset="-120"/>
              </a:rPr>
              <a:t>Bleached reefs, fewer shelters
</a:t>
            </a:r>
            <a:endParaRPr lang="en-US" sz="2000" dirty="0"/>
          </a:p>
        </p:txBody>
      </p:sp>
      <p:sp>
        <p:nvSpPr>
          <p:cNvPr id="16" name="Text 7"/>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Climate change and animal survival
</a:t>
            </a: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0" y="0"/>
            <a:ext cx="12192000" cy="6858000"/>
          </a:xfrm>
          <a:prstGeom prst="rect">
            <a:avLst/>
          </a:prstGeom>
        </p:spPr>
      </p:pic>
      <p:sp>
        <p:nvSpPr>
          <p:cNvPr id="11"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7</a:t>
            </a:r>
            <a:endParaRPr lang="en-US" sz="1400" dirty="0"/>
          </a:p>
        </p:txBody>
      </p:sp>
      <p:sp>
        <p:nvSpPr>
          <p:cNvPr id="12" name="Text 1"/>
          <p:cNvSpPr txBox="1"/>
          <p:nvPr/>
        </p:nvSpPr>
        <p:spPr>
          <a:xfrm>
            <a:off x="450575" y="487150"/>
            <a:ext cx="10566000" cy="537900"/>
          </a:xfrm>
          <a:prstGeom prst="rect">
            <a:avLst/>
          </a:prstGeom>
          <a:noFill/>
          <a:ln/>
        </p:spPr>
        <p:txBody>
          <a:bodyPr wrap="square" lIns="0" tIns="0" rIns="0" bIns="0" rtlCol="0" anchor="t"/>
          <a:lstStyle/>
          <a:p>
            <a:pPr algn="l" indent="0" marL="0">
              <a:lnSpc>
                <a:spcPct val="100000"/>
              </a:lnSpc>
              <a:buNone/>
            </a:pPr>
            <a:r>
              <a:rPr lang="en-US" sz="3200" b="1" dirty="0">
                <a:solidFill>
                  <a:srgbClr val="F8F5EE"/>
                </a:solidFill>
                <a:latin typeface="Arial" pitchFamily="34" charset="0"/>
                <a:ea typeface="Arial" pitchFamily="34" charset="-122"/>
                <a:cs typeface="Arial" pitchFamily="34" charset="-120"/>
              </a:rPr>
              <a:t>Pollution as a hidden threat
</a:t>
            </a:r>
            <a:endParaRPr lang="en-US" sz="3200" dirty="0"/>
          </a:p>
        </p:txBody>
      </p:sp>
      <p:sp>
        <p:nvSpPr>
          <p:cNvPr id="13" name="Text 2"/>
          <p:cNvSpPr txBox="1"/>
          <p:nvPr/>
        </p:nvSpPr>
        <p:spPr>
          <a:xfrm>
            <a:off x="1524925" y="1749325"/>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Plastic in nature
</a:t>
            </a:r>
            <a:endParaRPr lang="en-US" sz="1400" dirty="0"/>
          </a:p>
        </p:txBody>
      </p:sp>
      <p:sp>
        <p:nvSpPr>
          <p:cNvPr id="14" name="Text 3"/>
          <p:cNvSpPr txBox="1"/>
          <p:nvPr/>
        </p:nvSpPr>
        <p:spPr>
          <a:xfrm>
            <a:off x="1524925" y="2098675"/>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Пластиковые отходы часто попадают в реки и океаны, где их принимают за пищу морские животные. Это приводит к травмам, голоду и накоплению waste в пищевой цепи.
</a:t>
            </a:r>
            <a:endParaRPr lang="en-US" sz="1200" dirty="0"/>
          </a:p>
        </p:txBody>
      </p:sp>
      <p:sp>
        <p:nvSpPr>
          <p:cNvPr id="15" name="Text 4"/>
          <p:cNvSpPr txBox="1"/>
          <p:nvPr/>
        </p:nvSpPr>
        <p:spPr>
          <a:xfrm>
            <a:off x="1524925" y="2850650"/>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Poison in the soil
</a:t>
            </a:r>
            <a:endParaRPr lang="en-US" sz="1400" dirty="0"/>
          </a:p>
        </p:txBody>
      </p:sp>
      <p:sp>
        <p:nvSpPr>
          <p:cNvPr id="16" name="Text 5"/>
          <p:cNvSpPr txBox="1"/>
          <p:nvPr/>
        </p:nvSpPr>
        <p:spPr>
          <a:xfrm>
            <a:off x="1524925" y="3200000"/>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Пестициды и другие chemical substances могут долго сохраняться в почве и воде. Они вредят насекомым, птицам и мелким животным, а затем передаются выше по food chain.
</a:t>
            </a:r>
            <a:endParaRPr lang="en-US" sz="1200" dirty="0"/>
          </a:p>
        </p:txBody>
      </p:sp>
      <p:sp>
        <p:nvSpPr>
          <p:cNvPr id="17" name="Text 6"/>
          <p:cNvSpPr txBox="1"/>
          <p:nvPr/>
        </p:nvSpPr>
        <p:spPr>
          <a:xfrm>
            <a:off x="1524925" y="3951975"/>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Invisible toxins
</a:t>
            </a:r>
            <a:endParaRPr lang="en-US" sz="1400" dirty="0"/>
          </a:p>
        </p:txBody>
      </p:sp>
      <p:sp>
        <p:nvSpPr>
          <p:cNvPr id="18" name="Text 7"/>
          <p:cNvSpPr txBox="1"/>
          <p:nvPr/>
        </p:nvSpPr>
        <p:spPr>
          <a:xfrm>
            <a:off x="1524925" y="4301325"/>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Тяжёлые металлы и нефтяные разливы действуют не сразу, но их toxic effect накапливается со временем. Животные теряют способность размножаться, а экосистемы становятся слабее и менее устойчивыми.
</a:t>
            </a:r>
            <a:endParaRPr lang="en-US" sz="1200" dirty="0"/>
          </a:p>
        </p:txBody>
      </p:sp>
      <p:sp>
        <p:nvSpPr>
          <p:cNvPr id="19" name="Text 8"/>
          <p:cNvSpPr txBox="1"/>
          <p:nvPr/>
        </p:nvSpPr>
        <p:spPr>
          <a:xfrm>
            <a:off x="1524925" y="5053300"/>
            <a:ext cx="9491700" cy="313800"/>
          </a:xfrm>
          <a:prstGeom prst="rect">
            <a:avLst/>
          </a:prstGeom>
          <a:noFill/>
          <a:ln/>
        </p:spPr>
        <p:txBody>
          <a:bodyPr wrap="square" lIns="0" tIns="0" rIns="0" bIns="0" rtlCol="0" anchor="ctr"/>
          <a:lstStyle/>
          <a:p>
            <a:pPr algn="l" indent="0" marL="0">
              <a:lnSpc>
                <a:spcPct val="100000"/>
              </a:lnSpc>
              <a:buNone/>
            </a:pPr>
            <a:r>
              <a:rPr lang="en-US" sz="1400" b="1" dirty="0">
                <a:solidFill>
                  <a:srgbClr val="F8F5EE"/>
                </a:solidFill>
                <a:latin typeface="Arial" pitchFamily="34" charset="0"/>
                <a:ea typeface="Arial" pitchFamily="34" charset="-122"/>
                <a:cs typeface="Arial" pitchFamily="34" charset="-120"/>
              </a:rPr>
              <a:t>Protection matters
</a:t>
            </a:r>
            <a:endParaRPr lang="en-US" sz="1400" dirty="0"/>
          </a:p>
        </p:txBody>
      </p:sp>
      <p:sp>
        <p:nvSpPr>
          <p:cNvPr id="20" name="Text 9"/>
          <p:cNvSpPr txBox="1"/>
          <p:nvPr/>
        </p:nvSpPr>
        <p:spPr>
          <a:xfrm>
            <a:off x="1524925" y="5402650"/>
            <a:ext cx="9723300" cy="393000"/>
          </a:xfrm>
          <a:prstGeom prst="rect">
            <a:avLst/>
          </a:prstGeom>
          <a:noFill/>
          <a:ln/>
        </p:spPr>
        <p:txBody>
          <a:bodyPr wrap="square" lIns="0" tIns="0" rIns="0" bIns="0" rtlCol="0" anchor="ctr"/>
          <a:lstStyle/>
          <a:p>
            <a:pPr algn="l" indent="0" marL="0">
              <a:lnSpc>
                <a:spcPct val="100000"/>
              </a:lnSpc>
              <a:buNone/>
            </a:pPr>
            <a:r>
              <a:rPr lang="en-US" sz="1200" dirty="0">
                <a:solidFill>
                  <a:srgbClr val="F8F5EE"/>
                </a:solidFill>
                <a:latin typeface="Arial" pitchFamily="34" charset="0"/>
                <a:ea typeface="Arial" pitchFamily="34" charset="-122"/>
                <a:cs typeface="Arial" pitchFamily="34" charset="-120"/>
              </a:rPr>
              <a:t>Чтобы reduce damage, нужны контроль, переработка и более строгие правила обращения с отходами. Чем меньше poison в среде, тем выше шанс защитить wildlife и восстановить природу.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8</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From threat to extinction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Chain of ecological effects showing how pressure on habitats leads to local extinction.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Habitat loss and overexploitation form the largest share of pressure on wildlife, so prevention must focus on land use and control of exploitation.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The distribution suggests that protecting space for nature is as important as limiting direct removal of animals and plants.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090" dirty="0">
                <a:solidFill>
                  <a:srgbClr val="0D2772"/>
                </a:solidFill>
                <a:latin typeface="Arial" pitchFamily="34" charset="0"/>
                <a:ea typeface="Arial" pitchFamily="34" charset="-122"/>
                <a:cs typeface="Arial" pitchFamily="34" charset="-120"/>
              </a:rPr>
              <a:t>Educational summary based on widely reported global biodiversity threat patterns
</a:t>
            </a:r>
            <a:endParaRPr lang="en-US" sz="109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9</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Which threats are the most serious?
</a:t>
            </a:r>
            <a:endParaRPr lang="en-US"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833398" y="2285100"/>
            <a:ext cx="276900" cy="2769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850573" y="3410913"/>
            <a:ext cx="242550" cy="3234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33398" y="4614558"/>
            <a:ext cx="276900" cy="246133"/>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833398" y="5791915"/>
            <a:ext cx="276900" cy="221520"/>
          </a:xfrm>
          <a:prstGeom prst="rect">
            <a:avLst/>
          </a:prstGeom>
        </p:spPr>
      </p:pic>
      <p:sp>
        <p:nvSpPr>
          <p:cNvPr id="11"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10</a:t>
            </a:r>
            <a:endParaRPr lang="en-US" sz="1400" dirty="0"/>
          </a:p>
        </p:txBody>
      </p:sp>
      <p:sp>
        <p:nvSpPr>
          <p:cNvPr id="12" name="Text 1"/>
          <p:cNvSpPr txBox="1"/>
          <p:nvPr/>
        </p:nvSpPr>
        <p:spPr>
          <a:xfrm>
            <a:off x="450575" y="487150"/>
            <a:ext cx="10933500" cy="1113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Why biodiversity matters to people
</a:t>
            </a:r>
            <a:endParaRPr lang="en-US" sz="3200" dirty="0"/>
          </a:p>
        </p:txBody>
      </p:sp>
      <p:sp>
        <p:nvSpPr>
          <p:cNvPr id="13" name="Text 2"/>
          <p:cNvSpPr txBox="1"/>
          <p:nvPr/>
        </p:nvSpPr>
        <p:spPr>
          <a:xfrm>
            <a:off x="1535150" y="2049450"/>
            <a:ext cx="9849000" cy="71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Food production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Биоразнообразие поддерживает agriculture, потому что опылители, почвы и природные враги вредителей помогают выращивать урожай. Без этого food system становится менее stable и более дорогой.
</a:t>
            </a:r>
            <a:endParaRPr lang="en-US" sz="1700" dirty="0"/>
          </a:p>
        </p:txBody>
      </p:sp>
      <p:sp>
        <p:nvSpPr>
          <p:cNvPr id="14" name="Text 3"/>
          <p:cNvSpPr txBox="1"/>
          <p:nvPr/>
        </p:nvSpPr>
        <p:spPr>
          <a:xfrm>
            <a:off x="1535150" y="3214488"/>
            <a:ext cx="9849000" cy="71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Clean water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Леса, wetlands и прибрежные экосистемы фильтруют воду и уменьшают загрязнение. Когда природные сообщества разрушаются, людям труднее получать clean water в достаточном количестве.
</a:t>
            </a:r>
            <a:endParaRPr lang="en-US" sz="1700" dirty="0"/>
          </a:p>
        </p:txBody>
      </p:sp>
      <p:sp>
        <p:nvSpPr>
          <p:cNvPr id="15" name="Text 4"/>
          <p:cNvSpPr txBox="1"/>
          <p:nvPr/>
        </p:nvSpPr>
        <p:spPr>
          <a:xfrm>
            <a:off x="1535150" y="4379500"/>
            <a:ext cx="9849000" cy="71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Medicine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Многие лекарства создаются на основе веществ, найденных в природе. Чем богаче biodiversity, тем больше шанс открыть новые compounds, useful for medicine and future treatment.
</a:t>
            </a:r>
            <a:endParaRPr lang="en-US" sz="1700" dirty="0"/>
          </a:p>
        </p:txBody>
      </p:sp>
      <p:sp>
        <p:nvSpPr>
          <p:cNvPr id="16" name="Text 5"/>
          <p:cNvSpPr txBox="1"/>
          <p:nvPr/>
        </p:nvSpPr>
        <p:spPr>
          <a:xfrm>
            <a:off x="1535150" y="5544550"/>
            <a:ext cx="9849000" cy="7158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Climate stability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Forests, mangroves and healthy soils store carbon and reduce climate risks. Если экосистемы слабеют, они хуже защищают людей от heat, floods and drought.
</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543300" y="2289105"/>
            <a:ext cx="5955300" cy="2285784"/>
          </a:xfrm>
          <a:prstGeom prst="rect">
            <a:avLst/>
          </a:prstGeom>
        </p:spPr>
      </p:pic>
      <p:sp>
        <p:nvSpPr>
          <p:cNvPr id="5" name="Text 0"/>
          <p:cNvSpPr txBox="1"/>
          <p:nvPr/>
        </p:nvSpPr>
        <p:spPr>
          <a:xfrm>
            <a:off x="543300" y="6190850"/>
            <a:ext cx="5806800" cy="276900"/>
          </a:xfrm>
          <a:prstGeom prst="rect">
            <a:avLst/>
          </a:prstGeom>
          <a:noFill/>
          <a:ln/>
        </p:spPr>
        <p:txBody>
          <a:bodyPr wrap="square" lIns="0" tIns="0" rIns="0" bIns="0" rtlCol="0" anchor="t"/>
          <a:lstStyle/>
          <a:p>
            <a:pPr algn="l" indent="0" marL="0">
              <a:lnSpc>
                <a:spcPct val="100000"/>
              </a:lnSpc>
              <a:buNone/>
            </a:pPr>
            <a:r>
              <a:rPr lang="en-US" sz="1090" dirty="0">
                <a:solidFill>
                  <a:srgbClr val="0D2772"/>
                </a:solidFill>
                <a:latin typeface="Arial" pitchFamily="34" charset="0"/>
                <a:ea typeface="Arial" pitchFamily="34" charset="-122"/>
                <a:cs typeface="Arial" pitchFamily="34" charset="-120"/>
              </a:rPr>
              <a:t>Учебная подборка по теме Wildlife in danger; данные о статусах видов обобщены по международным природоохранным спискам.
</a:t>
            </a:r>
            <a:endParaRPr lang="en-US" sz="109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11</a:t>
            </a:r>
            <a:endParaRPr lang="en-US" sz="1400" dirty="0"/>
          </a:p>
        </p:txBody>
      </p:sp>
      <p:sp>
        <p:nvSpPr>
          <p:cNvPr id="7" name="Text 2"/>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Охраняемые животные и их угрозы
</a:t>
            </a:r>
            <a:endParaRPr lang="en-US" sz="3200" dirty="0"/>
          </a:p>
        </p:txBody>
      </p:sp>
      <p:sp>
        <p:nvSpPr>
          <p:cNvPr id="8" name="Text 3"/>
          <p:cNvSpPr txBox="1"/>
          <p:nvPr/>
        </p:nvSpPr>
        <p:spPr>
          <a:xfrm>
            <a:off x="7015250" y="1466550"/>
            <a:ext cx="4643700" cy="39309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Таблица помогает быстро связать биологические группы с главными угрозами и ключевой английской лексикой по теме wildlife in danger.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У разных групп животных причины сокращения различаются, но почти всегда связаны с человеком: разрушением среды, прямым истреблением и токсическим воздействием.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3709" y="1143150"/>
            <a:ext cx="5394332" cy="52641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12</a:t>
            </a:r>
            <a:endParaRPr lang="en-US" sz="1400" dirty="0"/>
          </a:p>
        </p:txBody>
      </p:sp>
      <p:sp>
        <p:nvSpPr>
          <p:cNvPr id="10"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Case study: the Amazon rainforest
</a:t>
            </a:r>
            <a:endParaRPr lang="en-US" sz="3200" dirty="0"/>
          </a:p>
        </p:txBody>
      </p:sp>
      <p:sp>
        <p:nvSpPr>
          <p:cNvPr id="11" name="Text 2"/>
          <p:cNvSpPr txBox="1"/>
          <p:nvPr/>
        </p:nvSpPr>
        <p:spPr>
          <a:xfrm>
            <a:off x="6585300" y="1252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Вырубка и пожары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Amazon rainforest loses large areas because of logging, agriculture and fire season. These pressures turn continuous forest into damaged patches and speed up ecosystem damage.
</a:t>
            </a:r>
            <a:endParaRPr lang="en-US" sz="1800" dirty="0"/>
          </a:p>
        </p:txBody>
      </p:sp>
      <p:sp>
        <p:nvSpPr>
          <p:cNvPr id="12" name="Text 3"/>
          <p:cNvSpPr txBox="1"/>
          <p:nvPr/>
        </p:nvSpPr>
        <p:spPr>
          <a:xfrm>
            <a:off x="6585300" y="5275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Что это значит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The Amazon is not only a forest but a habitat for thousands of species. Its loss means fewer species, weaker biodiversity and a larger climate problem.
</a:t>
            </a:r>
            <a:endParaRPr lang="en-US" sz="1800" dirty="0"/>
          </a:p>
        </p:txBody>
      </p:sp>
      <p:sp>
        <p:nvSpPr>
          <p:cNvPr id="13" name="Text 4"/>
          <p:cNvSpPr txBox="1"/>
          <p:nvPr/>
        </p:nvSpPr>
        <p:spPr>
          <a:xfrm>
            <a:off x="6585300" y="3934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Меньше влаги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Fragmentation reduces moisture inside the rainforest, making the area hotter and drier. As a result, fires spread more easily and the forest becomes less stable.
</a:t>
            </a:r>
            <a:endParaRPr lang="en-US" sz="1800" dirty="0"/>
          </a:p>
        </p:txBody>
      </p:sp>
      <p:sp>
        <p:nvSpPr>
          <p:cNvPr id="14" name="Text 5"/>
          <p:cNvSpPr txBox="1"/>
          <p:nvPr/>
        </p:nvSpPr>
        <p:spPr>
          <a:xfrm>
            <a:off x="6585300" y="2593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Фрагментация леса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When roads and farms cut the forest into smaller parts, wildlife corridors disappear. Birds, monkeys and insects then lose food, shelter and safe routes for movement.
</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1133425" y="2363600"/>
            <a:ext cx="4305000" cy="1647600"/>
          </a:xfrm>
          <a:prstGeom prst="rect">
            <a:avLst/>
          </a:prstGeom>
          <a:noFill/>
          <a:ln/>
        </p:spPr>
        <p:txBody>
          <a:bodyPr wrap="square" lIns="0" tIns="0" rIns="0" bIns="0" rtlCol="0" anchor="ctr"/>
          <a:lstStyle/>
          <a:p>
            <a:pPr algn="l" indent="0" marL="0">
              <a:lnSpc>
                <a:spcPct val="115000"/>
              </a:lnSpc>
              <a:buNone/>
            </a:pPr>
            <a:r>
              <a:rPr lang="en-US" sz="1800" dirty="0">
                <a:solidFill>
                  <a:srgbClr val="0D2772"/>
                </a:solidFill>
                <a:latin typeface="Arial" pitchFamily="34" charset="0"/>
                <a:ea typeface="Arial" pitchFamily="34" charset="-122"/>
                <a:cs typeface="Arial" pitchFamily="34" charset="-120"/>
              </a:rPr>
              <a:t>This tiny area matters far beyond its size: reef loss weakens marine habitat, fishing, tourism and natural coastal defense.
</a:t>
            </a:r>
            <a:endParaRPr lang="en-US" sz="1800" dirty="0"/>
          </a:p>
        </p:txBody>
      </p:sp>
      <p:sp>
        <p:nvSpPr>
          <p:cNvPr id="5" name="Text 1"/>
          <p:cNvSpPr txBox="1"/>
          <p:nvPr/>
        </p:nvSpPr>
        <p:spPr>
          <a:xfrm>
            <a:off x="3644525" y="4674150"/>
            <a:ext cx="4918200" cy="307800"/>
          </a:xfrm>
          <a:prstGeom prst="rect">
            <a:avLst/>
          </a:prstGeom>
          <a:noFill/>
          <a:ln/>
        </p:spPr>
        <p:txBody>
          <a:bodyPr wrap="square" lIns="0" tIns="0" rIns="0" bIns="0" rtlCol="0" anchor="t"/>
          <a:lstStyle/>
          <a:p>
            <a:pPr algn="ctr" indent="0" marL="0">
              <a:lnSpc>
                <a:spcPct val="120004"/>
              </a:lnSpc>
              <a:buNone/>
            </a:pPr>
            <a:r>
              <a:rPr lang="en-US" sz="1009" dirty="0">
                <a:solidFill>
                  <a:srgbClr val="0D2772"/>
                </a:solidFill>
                <a:latin typeface="Arial" pitchFamily="34" charset="0"/>
                <a:ea typeface="Arial" pitchFamily="34" charset="-122"/>
                <a:cs typeface="Arial" pitchFamily="34" charset="-120"/>
              </a:rPr>
              <a:t>UNEP и NOAA, обзорные материалы о коралловых рифах и их роли в морских экосистемах.
</a:t>
            </a:r>
            <a:endParaRPr lang="en-US" sz="1009" dirty="0"/>
          </a:p>
        </p:txBody>
      </p:sp>
      <p:sp>
        <p:nvSpPr>
          <p:cNvPr id="6"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13</a:t>
            </a:r>
            <a:endParaRPr lang="en-US" sz="1400" dirty="0"/>
          </a:p>
        </p:txBody>
      </p:sp>
      <p:sp>
        <p:nvSpPr>
          <p:cNvPr id="7" name="Text 3"/>
          <p:cNvSpPr txBox="1"/>
          <p:nvPr/>
        </p:nvSpPr>
        <p:spPr>
          <a:xfrm>
            <a:off x="6581075" y="2363600"/>
            <a:ext cx="4773600" cy="1647600"/>
          </a:xfrm>
          <a:prstGeom prst="rect">
            <a:avLst/>
          </a:prstGeom>
          <a:noFill/>
          <a:ln/>
        </p:spPr>
        <p:txBody>
          <a:bodyPr wrap="square" lIns="0" tIns="0" rIns="0" bIns="0" rtlCol="0" anchor="t"/>
          <a:lstStyle/>
          <a:p>
            <a:pPr algn="ctr" indent="0" marL="0">
              <a:lnSpc>
                <a:spcPct val="120004"/>
              </a:lnSpc>
              <a:buNone/>
            </a:pPr>
            <a:r>
              <a:rPr lang="en-US" sz="3930" b="1" dirty="0">
                <a:solidFill>
                  <a:srgbClr val="0D2772"/>
                </a:solidFill>
                <a:latin typeface="Arial" pitchFamily="34" charset="0"/>
                <a:ea typeface="Arial" pitchFamily="34" charset="-122"/>
                <a:cs typeface="Arial" pitchFamily="34" charset="-120"/>
              </a:rPr>
              <a:t>&lt; 1%
</a:t>
            </a:r>
            <a:pPr algn="ctr" indent="0" marL="0">
              <a:lnSpc>
                <a:spcPct val="120004"/>
              </a:lnSpc>
              <a:buNone/>
            </a:pPr>
            <a:r>
              <a:rPr lang="en-US" sz="982" dirty="0">
                <a:solidFill>
                  <a:srgbClr val="0D2772"/>
                </a:solidFill>
                <a:latin typeface="Arial" pitchFamily="34" charset="0"/>
                <a:ea typeface="Arial" pitchFamily="34" charset="-122"/>
                <a:cs typeface="Arial" pitchFamily="34" charset="-120"/>
              </a:rPr>
              <a:t>
</a:t>
            </a:r>
            <a:pPr algn="ctr" indent="0" marL="0">
              <a:lnSpc>
                <a:spcPct val="120004"/>
              </a:lnSpc>
              <a:buNone/>
            </a:pPr>
            <a:r>
              <a:rPr lang="en-US" sz="1965" dirty="0">
                <a:solidFill>
                  <a:srgbClr val="0D2772"/>
                </a:solidFill>
                <a:latin typeface="Arial" pitchFamily="34" charset="0"/>
                <a:ea typeface="Arial" pitchFamily="34" charset="-122"/>
                <a:cs typeface="Arial" pitchFamily="34" charset="-120"/>
              </a:rPr>
              <a:t>of the ocean floor is covered by coral reefs, yet they support about a quarter of marine species.
</a:t>
            </a:r>
            <a:endParaRPr lang="en-US" sz="393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800256"/>
            <a:ext cx="11188500" cy="4599188"/>
          </a:xfrm>
          <a:prstGeom prst="rect">
            <a:avLst/>
          </a:prstGeom>
        </p:spPr>
      </p:pic>
      <p:sp>
        <p:nvSpPr>
          <p:cNvPr id="4"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14</a:t>
            </a:r>
            <a:endParaRPr lang="en-US" sz="1400" dirty="0"/>
          </a:p>
        </p:txBody>
      </p:sp>
      <p:sp>
        <p:nvSpPr>
          <p:cNvPr id="5"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От защиты к восстановлению
</a:t>
            </a:r>
            <a:endParaRPr lang="en-US" sz="3200" dirty="0"/>
          </a:p>
        </p:txBody>
      </p:sp>
      <p:sp>
        <p:nvSpPr>
          <p:cNvPr id="6" name="Text 2"/>
          <p:cNvSpPr txBox="1"/>
          <p:nvPr/>
        </p:nvSpPr>
        <p:spPr>
          <a:xfrm>
            <a:off x="450575" y="1143150"/>
            <a:ext cx="11188500" cy="585000"/>
          </a:xfrm>
          <a:prstGeom prst="rect">
            <a:avLst/>
          </a:prstGeom>
          <a:noFill/>
          <a:ln/>
        </p:spPr>
        <p:txBody>
          <a:bodyPr wrap="square" lIns="0" tIns="0" rIns="0" bIns="0" rtlCol="0" anchor="t"/>
          <a:lstStyle/>
          <a:p>
            <a:pPr algn="l" indent="0" marL="0">
              <a:lnSpc>
                <a:spcPct val="115000"/>
              </a:lnSpc>
              <a:buNone/>
            </a:pPr>
            <a:r>
              <a:rPr lang="en-US" sz="1500" dirty="0">
                <a:solidFill>
                  <a:srgbClr val="0D2772"/>
                </a:solidFill>
                <a:latin typeface="Arial" pitchFamily="34" charset="0"/>
                <a:ea typeface="Arial" pitchFamily="34" charset="-122"/>
                <a:cs typeface="Arial" pitchFamily="34" charset="-120"/>
              </a:rPr>
              <a:t>Схема отражает типичную последовательность природоохранных мер: от сохранения территорий до восстановления устойчивых экосистем.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Даже частичные меры дают результат, если они действуют долго и одновременно защищают среду, уменьшают давление на виды и поддерживают восстановление популяций.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Наиболее сильный эффект дают охрана территорий и восстановление среды; успех возрастает, когда меры сочетаются и поддерживаются регулярно.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089" dirty="0">
                <a:solidFill>
                  <a:srgbClr val="0D2772"/>
                </a:solidFill>
                <a:latin typeface="Arial" pitchFamily="34" charset="0"/>
                <a:ea typeface="Arial" pitchFamily="34" charset="-122"/>
                <a:cs typeface="Arial" pitchFamily="34" charset="-120"/>
              </a:rPr>
              <a:t>Иллюстративная сводка по результатам природоохранных программ; шкала эффективности условная, основана на обобщении практик conservation.
</a:t>
            </a:r>
            <a:endParaRPr lang="en-US" sz="1089"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15</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What actions already work
</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16</a:t>
            </a:r>
            <a:endParaRPr lang="en-US" sz="1400" dirty="0"/>
          </a:p>
        </p:txBody>
      </p:sp>
      <p:sp>
        <p:nvSpPr>
          <p:cNvPr id="9"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International protection of wildlife
</a:t>
            </a:r>
            <a:endParaRPr lang="en-US" sz="3200" dirty="0"/>
          </a:p>
        </p:txBody>
      </p:sp>
      <p:sp>
        <p:nvSpPr>
          <p:cNvPr id="10" name="Text 2"/>
          <p:cNvSpPr txBox="1"/>
          <p:nvPr/>
        </p:nvSpPr>
        <p:spPr>
          <a:xfrm>
            <a:off x="623427" y="3321800"/>
            <a:ext cx="2480100" cy="18453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Convention on Biological Diversity задаёт общие цели сохранения биоразнообразия, а CITES ограничивает международную торговлю редкими видами и продуктами из них.
</a:t>
            </a:r>
            <a:endParaRPr lang="en-US" sz="1300" dirty="0"/>
          </a:p>
        </p:txBody>
      </p:sp>
      <p:sp>
        <p:nvSpPr>
          <p:cNvPr id="11" name="Text 3"/>
          <p:cNvSpPr txBox="1"/>
          <p:nvPr/>
        </p:nvSpPr>
        <p:spPr>
          <a:xfrm>
            <a:off x="623427" y="2544575"/>
            <a:ext cx="2480100" cy="6504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Глобальные соглашения
</a:t>
            </a:r>
            <a:endParaRPr lang="en-US" sz="1500" dirty="0"/>
          </a:p>
        </p:txBody>
      </p:sp>
      <p:sp>
        <p:nvSpPr>
          <p:cNvPr id="12" name="Text 4"/>
          <p:cNvSpPr txBox="1"/>
          <p:nvPr/>
        </p:nvSpPr>
        <p:spPr>
          <a:xfrm>
            <a:off x="3417907" y="3321800"/>
            <a:ext cx="2480100" cy="18453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National parks, red lists и environmental standards помогают странам закреплять охрану видов на практике и задавать понятные правила для хозяйственной деятельности.
</a:t>
            </a:r>
            <a:endParaRPr lang="en-US" sz="1300" dirty="0"/>
          </a:p>
        </p:txBody>
      </p:sp>
      <p:sp>
        <p:nvSpPr>
          <p:cNvPr id="13" name="Text 5"/>
          <p:cNvSpPr txBox="1"/>
          <p:nvPr/>
        </p:nvSpPr>
        <p:spPr>
          <a:xfrm>
            <a:off x="3417907" y="2544575"/>
            <a:ext cx="2480100" cy="6504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Национальные инструменты
</a:t>
            </a:r>
            <a:endParaRPr lang="en-US" sz="1500" dirty="0"/>
          </a:p>
        </p:txBody>
      </p:sp>
      <p:sp>
        <p:nvSpPr>
          <p:cNvPr id="14" name="Text 6"/>
          <p:cNvSpPr txBox="1"/>
          <p:nvPr/>
        </p:nvSpPr>
        <p:spPr>
          <a:xfrm>
            <a:off x="6212386" y="3321800"/>
            <a:ext cx="2480100" cy="18453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Monitoring позволяет отслеживать состояние популяций, а funding обеспечивает заповедники, научные программы и восстановление местообитаний там, где это особенно необходимо.
</a:t>
            </a:r>
            <a:endParaRPr lang="en-US" sz="1300" dirty="0"/>
          </a:p>
        </p:txBody>
      </p:sp>
      <p:sp>
        <p:nvSpPr>
          <p:cNvPr id="15" name="Text 7"/>
          <p:cNvSpPr txBox="1"/>
          <p:nvPr/>
        </p:nvSpPr>
        <p:spPr>
          <a:xfrm>
            <a:off x="6212386" y="2544575"/>
            <a:ext cx="2480100" cy="6504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Наблюдение и контроль
</a:t>
            </a:r>
            <a:endParaRPr lang="en-US" sz="1500" dirty="0"/>
          </a:p>
        </p:txBody>
      </p:sp>
      <p:sp>
        <p:nvSpPr>
          <p:cNvPr id="16" name="Text 8"/>
          <p:cNvSpPr txBox="1"/>
          <p:nvPr/>
        </p:nvSpPr>
        <p:spPr>
          <a:xfrm>
            <a:off x="9006866" y="3321800"/>
            <a:ext cx="2480100" cy="18453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Laws, science and local communities work best together: без участия людей на местах даже сильные международные правила защищают природу лишь частично.
</a:t>
            </a:r>
            <a:endParaRPr lang="en-US" sz="1300" dirty="0"/>
          </a:p>
        </p:txBody>
      </p:sp>
      <p:sp>
        <p:nvSpPr>
          <p:cNvPr id="17" name="Text 9"/>
          <p:cNvSpPr txBox="1"/>
          <p:nvPr/>
        </p:nvSpPr>
        <p:spPr>
          <a:xfrm>
            <a:off x="9006866" y="2544575"/>
            <a:ext cx="2480100" cy="6504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Общая ответственность
</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742531" y="4715950"/>
            <a:ext cx="169650" cy="2262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6644106" y="4719850"/>
            <a:ext cx="218400" cy="2184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4587569" y="2440875"/>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pic>
        <p:nvPicPr>
          <p:cNvPr id="10" name="Image 8" descr="preencoded.png">    </p:cNvPr>
          <p:cNvPicPr>
            <a:picLocks noChangeAspect="1"/>
          </p:cNvPicPr>
          <p:nvPr/>
        </p:nvPicPr>
        <p:blipFill>
          <a:blip r:embed="rId9"/>
          <a:stretch>
            <a:fillRect/>
          </a:stretch>
        </p:blipFill>
        <p:spPr>
          <a:xfrm>
            <a:off x="8531094" y="2453008"/>
            <a:ext cx="218400" cy="194133"/>
          </a:xfrm>
          <a:prstGeom prst="rect">
            <a:avLst/>
          </a:prstGeom>
        </p:spPr>
      </p:pic>
      <p:pic>
        <p:nvPicPr>
          <p:cNvPr id="11" name="Image 9" descr="preencoded.png">    </p:cNvPr>
          <p:cNvPicPr>
            <a:picLocks noChangeAspect="1"/>
          </p:cNvPicPr>
          <p:nvPr/>
        </p:nvPicPr>
        <p:blipFill>
          <a:blip r:embed="rId10"/>
          <a:stretch>
            <a:fillRect/>
          </a:stretch>
        </p:blipFill>
        <p:spPr>
          <a:xfrm>
            <a:off x="0" y="0"/>
            <a:ext cx="12192000" cy="6858000"/>
          </a:xfrm>
          <a:prstGeom prst="rect">
            <a:avLst/>
          </a:prstGeom>
        </p:spPr>
      </p:pic>
      <p:pic>
        <p:nvPicPr>
          <p:cNvPr id="12" name="Image 10" descr="preencoded.png">    </p:cNvPr>
          <p:cNvPicPr>
            <a:picLocks noChangeAspect="1"/>
          </p:cNvPicPr>
          <p:nvPr/>
        </p:nvPicPr>
        <p:blipFill>
          <a:blip r:embed="rId11"/>
          <a:stretch>
            <a:fillRect/>
          </a:stretch>
        </p:blipFill>
        <p:spPr>
          <a:xfrm>
            <a:off x="718156" y="2440875"/>
            <a:ext cx="218400" cy="218400"/>
          </a:xfrm>
          <a:prstGeom prst="rect">
            <a:avLst/>
          </a:prstGeom>
        </p:spPr>
      </p:pic>
      <p:sp>
        <p:nvSpPr>
          <p:cNvPr id="13"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17</a:t>
            </a:r>
            <a:endParaRPr lang="en-US" sz="1400" dirty="0"/>
          </a:p>
        </p:txBody>
      </p:sp>
      <p:sp>
        <p:nvSpPr>
          <p:cNvPr id="14" name="Text 1"/>
          <p:cNvSpPr txBox="1"/>
          <p:nvPr/>
        </p:nvSpPr>
        <p:spPr>
          <a:xfrm>
            <a:off x="450575" y="487150"/>
            <a:ext cx="112005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Что могут сделать школы и сообщества
</a:t>
            </a:r>
            <a:endParaRPr lang="en-US" sz="3200" dirty="0"/>
          </a:p>
        </p:txBody>
      </p:sp>
      <p:sp>
        <p:nvSpPr>
          <p:cNvPr id="15" name="Text 2"/>
          <p:cNvSpPr txBox="1"/>
          <p:nvPr/>
        </p:nvSpPr>
        <p:spPr>
          <a:xfrm>
            <a:off x="511450" y="5253200"/>
            <a:ext cx="5179200" cy="8631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Save energy, reuse and reduce waste — простые выражения, которые легко запомнить на английском. Они отражают привычки, полезные и для школы, и для дома.
</a:t>
            </a:r>
            <a:endParaRPr lang="en-US" sz="1300" dirty="0"/>
          </a:p>
        </p:txBody>
      </p:sp>
      <p:sp>
        <p:nvSpPr>
          <p:cNvPr id="16" name="Text 3"/>
          <p:cNvSpPr txBox="1"/>
          <p:nvPr/>
        </p:nvSpPr>
        <p:spPr>
          <a:xfrm>
            <a:off x="1166275" y="4573225"/>
            <a:ext cx="45243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Экономить ресурсы
</a:t>
            </a:r>
            <a:endParaRPr lang="en-US" sz="1500" dirty="0"/>
          </a:p>
        </p:txBody>
      </p:sp>
      <p:sp>
        <p:nvSpPr>
          <p:cNvPr id="17" name="Text 4"/>
          <p:cNvSpPr txBox="1"/>
          <p:nvPr/>
        </p:nvSpPr>
        <p:spPr>
          <a:xfrm>
            <a:off x="6414050" y="5253200"/>
            <a:ext cx="5280600" cy="8631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Bird and insect watching формирует интерес к biodiversity и помогает замечать изменения в местных экосистемах. Школьные eco-clubs могут вести наблюдения системно.
</a:t>
            </a:r>
            <a:endParaRPr lang="en-US" sz="1300" dirty="0"/>
          </a:p>
        </p:txBody>
      </p:sp>
      <p:sp>
        <p:nvSpPr>
          <p:cNvPr id="18" name="Text 5"/>
          <p:cNvSpPr txBox="1"/>
          <p:nvPr/>
        </p:nvSpPr>
        <p:spPr>
          <a:xfrm>
            <a:off x="7068875" y="4565125"/>
            <a:ext cx="46257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Наблюдать природу
</a:t>
            </a:r>
            <a:endParaRPr lang="en-US" sz="1500" dirty="0"/>
          </a:p>
        </p:txBody>
      </p:sp>
      <p:sp>
        <p:nvSpPr>
          <p:cNvPr id="19" name="Text 6"/>
          <p:cNvSpPr txBox="1"/>
          <p:nvPr/>
        </p:nvSpPr>
        <p:spPr>
          <a:xfrm>
            <a:off x="4380875" y="2990875"/>
            <a:ext cx="3370200" cy="9729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Посадка native species укрепляет local green spaces и помогает насекомым-опылителям. Это практическое действие связывает уроки биологии с реальной заботой о среде.
</a:t>
            </a:r>
            <a:endParaRPr lang="en-US" sz="1300" dirty="0"/>
          </a:p>
        </p:txBody>
      </p:sp>
      <p:sp>
        <p:nvSpPr>
          <p:cNvPr id="20" name="Text 7"/>
          <p:cNvSpPr txBox="1"/>
          <p:nvPr/>
        </p:nvSpPr>
        <p:spPr>
          <a:xfrm>
            <a:off x="5035700" y="2297100"/>
            <a:ext cx="27153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Сажать местные виды
</a:t>
            </a:r>
            <a:endParaRPr lang="en-US" sz="1500" dirty="0"/>
          </a:p>
        </p:txBody>
      </p:sp>
      <p:sp>
        <p:nvSpPr>
          <p:cNvPr id="21" name="Text 8"/>
          <p:cNvSpPr txBox="1"/>
          <p:nvPr/>
        </p:nvSpPr>
        <p:spPr>
          <a:xfrm>
            <a:off x="8324400" y="2990875"/>
            <a:ext cx="3370200" cy="9729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Clean-up campaigns показывают, что take action можно уже сегодня. Совместные проекты учат ответственности, развивают командную работу и дают видимый результат для района.
</a:t>
            </a:r>
            <a:endParaRPr lang="en-US" sz="1300" dirty="0"/>
          </a:p>
        </p:txBody>
      </p:sp>
      <p:sp>
        <p:nvSpPr>
          <p:cNvPr id="22" name="Text 9"/>
          <p:cNvSpPr txBox="1"/>
          <p:nvPr/>
        </p:nvSpPr>
        <p:spPr>
          <a:xfrm>
            <a:off x="8979225" y="2297100"/>
            <a:ext cx="27297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Участвовать в уборках
</a:t>
            </a:r>
            <a:endParaRPr lang="en-US" sz="1500" dirty="0"/>
          </a:p>
        </p:txBody>
      </p:sp>
      <p:sp>
        <p:nvSpPr>
          <p:cNvPr id="23" name="Text 10"/>
          <p:cNvSpPr txBox="1"/>
          <p:nvPr/>
        </p:nvSpPr>
        <p:spPr>
          <a:xfrm>
            <a:off x="511450" y="2990875"/>
            <a:ext cx="3238800" cy="9729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Recycling и сокращение одноразового пластика уменьшают нагрузку на природу. Такие привычки легко закрепить через школьные акции, понятные правила и личный пример.
</a:t>
            </a:r>
            <a:endParaRPr lang="en-US" sz="1300" dirty="0"/>
          </a:p>
        </p:txBody>
      </p:sp>
      <p:sp>
        <p:nvSpPr>
          <p:cNvPr id="24" name="Text 11"/>
          <p:cNvSpPr txBox="1"/>
          <p:nvPr/>
        </p:nvSpPr>
        <p:spPr>
          <a:xfrm>
            <a:off x="1166275" y="2297100"/>
            <a:ext cx="25839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Сортировать отходы
</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584525" y="1162408"/>
            <a:ext cx="5445300" cy="462588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565400" y="1782025"/>
            <a:ext cx="5311200" cy="4022400"/>
          </a:xfrm>
          <a:prstGeom prst="rect">
            <a:avLst/>
          </a:prstGeom>
          <a:noFill/>
          <a:ln/>
        </p:spPr>
        <p:txBody>
          <a:bodyPr wrap="square" lIns="0" tIns="0" rIns="0" bIns="0" rtlCol="0" anchor="ctr"/>
          <a:lstStyle/>
          <a:p>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Forests, wetlands and mangroves absorb carbon, but they also become weaker when heat, drought and fires intensify. Wildlife protection therefore supports climate resilience.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
</a:t>
            </a:r>
            <a:pPr algn="l" indent="0" marL="0">
              <a:lnSpc>
                <a:spcPct val="150041"/>
              </a:lnSpc>
              <a:buNone/>
            </a:pPr>
            <a:r>
              <a:rPr lang="en-US" sz="1400" dirty="0">
                <a:solidFill>
                  <a:srgbClr val="0D2772"/>
                </a:solidFill>
                <a:latin typeface="Arial" pitchFamily="34" charset="0"/>
                <a:ea typeface="Arial" pitchFamily="34" charset="-122"/>
                <a:cs typeface="Arial" pitchFamily="34" charset="-120"/>
              </a:rPr>
              <a:t>Чем выше климатический стресс, тем выше риск для чувствительных видов. Сохранение природных экосистем снижает последствия потепления и помогает им самим переживать изменения.
</a:t>
            </a:r>
            <a:endParaRPr lang="en-US" sz="1400" dirty="0"/>
          </a:p>
        </p:txBody>
      </p:sp>
      <p:sp>
        <p:nvSpPr>
          <p:cNvPr id="7" name="Text 1"/>
          <p:cNvSpPr txBox="1"/>
          <p:nvPr/>
        </p:nvSpPr>
        <p:spPr>
          <a:xfrm>
            <a:off x="6920200" y="6060700"/>
            <a:ext cx="4932000" cy="276900"/>
          </a:xfrm>
          <a:prstGeom prst="rect">
            <a:avLst/>
          </a:prstGeom>
          <a:noFill/>
          <a:ln/>
        </p:spPr>
        <p:txBody>
          <a:bodyPr wrap="square" lIns="0" tIns="0" rIns="0" bIns="0" rtlCol="0" anchor="t"/>
          <a:lstStyle/>
          <a:p>
            <a:pPr algn="r" indent="0" marL="0">
              <a:lnSpc>
                <a:spcPct val="100000"/>
              </a:lnSpc>
              <a:buNone/>
            </a:pPr>
            <a:r>
              <a:rPr lang="en-US" sz="1090" dirty="0">
                <a:solidFill>
                  <a:srgbClr val="0D2772"/>
                </a:solidFill>
                <a:latin typeface="Arial" pitchFamily="34" charset="0"/>
                <a:ea typeface="Arial" pitchFamily="34" charset="-122"/>
                <a:cs typeface="Arial" pitchFamily="34" charset="-120"/>
              </a:rPr>
              <a:t>Иллюстративная схема на основе обобщённых выводов IPCC и UNEP о связи климата, экосистем и уязвимости видов.
</a:t>
            </a:r>
            <a:endParaRPr lang="en-US" sz="1090" dirty="0"/>
          </a:p>
        </p:txBody>
      </p:sp>
      <p:sp>
        <p:nvSpPr>
          <p:cNvPr id="8"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18</a:t>
            </a:r>
            <a:endParaRPr lang="en-US" sz="1400" dirty="0"/>
          </a:p>
        </p:txBody>
      </p:sp>
      <p:sp>
        <p:nvSpPr>
          <p:cNvPr id="9" name="Text 3"/>
          <p:cNvSpPr txBox="1"/>
          <p:nvPr/>
        </p:nvSpPr>
        <p:spPr>
          <a:xfrm>
            <a:off x="450575" y="487150"/>
            <a:ext cx="5426100" cy="12948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Nature and climate are connected
</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19</a:t>
            </a:r>
            <a:endParaRPr lang="en-US" sz="1400" dirty="0"/>
          </a:p>
        </p:txBody>
      </p:sp>
      <p:sp>
        <p:nvSpPr>
          <p:cNvPr id="7" name="Text 1"/>
          <p:cNvSpPr txBox="1"/>
          <p:nvPr/>
        </p:nvSpPr>
        <p:spPr>
          <a:xfrm>
            <a:off x="450575" y="487150"/>
            <a:ext cx="10566000" cy="11154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Why urgent action matters
</a:t>
            </a:r>
            <a:endParaRPr lang="en-US" sz="3200" dirty="0"/>
          </a:p>
        </p:txBody>
      </p:sp>
      <p:sp>
        <p:nvSpPr>
          <p:cNvPr id="8" name="Text 2"/>
          <p:cNvSpPr txBox="1"/>
          <p:nvPr/>
        </p:nvSpPr>
        <p:spPr>
          <a:xfrm>
            <a:off x="796800"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F7F5EE"/>
                </a:solidFill>
                <a:latin typeface="Arial" pitchFamily="34" charset="0"/>
                <a:ea typeface="Arial" pitchFamily="34" charset="-122"/>
                <a:cs typeface="Arial" pitchFamily="34" charset="-120"/>
              </a:rPr>
              <a:t>Early action protects genetic diversity and keeps populations large enough to recover. When damage is still limited, conservation is more effective and recovery time is shorter.
</a:t>
            </a:r>
            <a:endParaRPr lang="en-US" sz="1400" dirty="0"/>
          </a:p>
        </p:txBody>
      </p:sp>
      <p:sp>
        <p:nvSpPr>
          <p:cNvPr id="9" name="Text 3"/>
          <p:cNvSpPr txBox="1"/>
          <p:nvPr/>
        </p:nvSpPr>
        <p:spPr>
          <a:xfrm>
            <a:off x="796800"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F7F5EE"/>
                </a:solidFill>
                <a:latin typeface="Arial" pitchFamily="34" charset="0"/>
                <a:ea typeface="Arial" pitchFamily="34" charset="-122"/>
                <a:cs typeface="Arial" pitchFamily="34" charset="-120"/>
              </a:rPr>
              <a:t>Раннее вмешательство
</a:t>
            </a:r>
            <a:endParaRPr lang="en-US" sz="1600" dirty="0"/>
          </a:p>
        </p:txBody>
      </p:sp>
      <p:sp>
        <p:nvSpPr>
          <p:cNvPr id="10" name="Text 4"/>
          <p:cNvSpPr txBox="1"/>
          <p:nvPr/>
        </p:nvSpPr>
        <p:spPr>
          <a:xfrm>
            <a:off x="4569375"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As ecosystems degrade, restoration becomes harder and more expensive. Delayed measures often require larger funding, longer monitoring and more complex work to reverse long-term impact.
</a:t>
            </a:r>
            <a:endParaRPr lang="en-US" sz="1400" dirty="0"/>
          </a:p>
        </p:txBody>
      </p:sp>
      <p:sp>
        <p:nvSpPr>
          <p:cNvPr id="11" name="Text 5"/>
          <p:cNvSpPr txBox="1"/>
          <p:nvPr/>
        </p:nvSpPr>
        <p:spPr>
          <a:xfrm>
            <a:off x="4569375"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Рост стоимости бездействия
</a:t>
            </a:r>
            <a:endParaRPr lang="en-US" sz="1600" dirty="0"/>
          </a:p>
        </p:txBody>
      </p:sp>
      <p:sp>
        <p:nvSpPr>
          <p:cNvPr id="12" name="Text 6"/>
          <p:cNvSpPr txBox="1"/>
          <p:nvPr/>
        </p:nvSpPr>
        <p:spPr>
          <a:xfrm>
            <a:off x="8354350" y="3401852"/>
            <a:ext cx="3085200" cy="1799100"/>
          </a:xfrm>
          <a:prstGeom prst="rect">
            <a:avLst/>
          </a:prstGeom>
          <a:noFill/>
          <a:ln/>
        </p:spPr>
        <p:txBody>
          <a:bodyPr wrap="square" lIns="0" tIns="0" rIns="0" bIns="0" rtlCol="0" anchor="t"/>
          <a:lstStyle/>
          <a:p>
            <a:pPr algn="l" indent="0" marL="0">
              <a:lnSpc>
                <a:spcPct val="100000"/>
              </a:lnSpc>
              <a:buNone/>
            </a:pPr>
            <a:r>
              <a:rPr lang="en-US" sz="1400" dirty="0">
                <a:solidFill>
                  <a:srgbClr val="F7F5EE"/>
                </a:solidFill>
                <a:latin typeface="Arial" pitchFamily="34" charset="0"/>
                <a:ea typeface="Arial" pitchFamily="34" charset="-122"/>
                <a:cs typeface="Arial" pitchFamily="34" charset="-120"/>
              </a:rPr>
              <a:t>Some losses cannot be fully repaired: local extinction, broken food chains and irreversible damage leave habitats weaker for years, so urgent action is the rational choice.
</a:t>
            </a:r>
            <a:endParaRPr lang="en-US" sz="1400" dirty="0"/>
          </a:p>
        </p:txBody>
      </p:sp>
      <p:sp>
        <p:nvSpPr>
          <p:cNvPr id="13" name="Text 7"/>
          <p:cNvSpPr txBox="1"/>
          <p:nvPr/>
        </p:nvSpPr>
        <p:spPr>
          <a:xfrm>
            <a:off x="8354350" y="2924800"/>
            <a:ext cx="3085200" cy="354000"/>
          </a:xfrm>
          <a:prstGeom prst="rect">
            <a:avLst/>
          </a:prstGeom>
          <a:noFill/>
          <a:ln/>
        </p:spPr>
        <p:txBody>
          <a:bodyPr wrap="square" lIns="0" tIns="0" rIns="0" bIns="0" rtlCol="0" anchor="t"/>
          <a:lstStyle/>
          <a:p>
            <a:pPr algn="l" indent="0" marL="0">
              <a:lnSpc>
                <a:spcPct val="100000"/>
              </a:lnSpc>
              <a:buNone/>
            </a:pPr>
            <a:r>
              <a:rPr lang="en-US" sz="1600" b="1" dirty="0">
                <a:solidFill>
                  <a:srgbClr val="F7F5EE"/>
                </a:solidFill>
                <a:latin typeface="Arial" pitchFamily="34" charset="0"/>
                <a:ea typeface="Arial" pitchFamily="34" charset="-122"/>
                <a:cs typeface="Arial" pitchFamily="34" charset="-120"/>
              </a:rPr>
              <a:t>Риск необратимости
</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630325" y="2826433"/>
            <a:ext cx="6353700" cy="2658600"/>
          </a:xfrm>
          <a:prstGeom prst="rect">
            <a:avLst/>
          </a:prstGeom>
          <a:noFill/>
          <a:ln/>
        </p:spPr>
        <p:txBody>
          <a:bodyPr wrap="square" lIns="0" tIns="0" rIns="0" bIns="0" rtlCol="0" anchor="t"/>
          <a:lstStyle/>
          <a:p>
            <a:pPr algn="l" indent="0" marL="0">
              <a:lnSpc>
                <a:spcPct val="115000"/>
              </a:lnSpc>
              <a:buNone/>
            </a:pPr>
            <a:r>
              <a:rPr lang="en-US" sz="1800" dirty="0">
                <a:solidFill>
                  <a:srgbClr val="F7F5EE"/>
                </a:solidFill>
                <a:latin typeface="Arial" pitchFamily="34" charset="0"/>
                <a:ea typeface="Arial" pitchFamily="34" charset="-122"/>
                <a:cs typeface="Arial" pitchFamily="34" charset="-120"/>
              </a:rPr>
              <a:t>Кризис биоразнообразия затрагивает еду, воду, климат и здоровье людей, поэтому защита wildlife требует сотрудничества государств, учёных, школ и каждого из нас ради будущего и баланса с природой.
</a:t>
            </a:r>
            <a:endParaRPr lang="en-US" sz="1800" dirty="0"/>
          </a:p>
        </p:txBody>
      </p:sp>
      <p:sp>
        <p:nvSpPr>
          <p:cNvPr id="5" name="Text 1"/>
          <p:cNvSpPr txBox="1"/>
          <p:nvPr/>
        </p:nvSpPr>
        <p:spPr>
          <a:xfrm>
            <a:off x="630325" y="664450"/>
            <a:ext cx="8943900" cy="1288500"/>
          </a:xfrm>
          <a:prstGeom prst="rect">
            <a:avLst/>
          </a:prstGeom>
          <a:noFill/>
          <a:ln/>
        </p:spPr>
        <p:txBody>
          <a:bodyPr wrap="square" lIns="0" tIns="0" rIns="0" bIns="0" rtlCol="0" anchor="t"/>
          <a:lstStyle/>
          <a:p>
            <a:pPr algn="l" indent="0" marL="0">
              <a:lnSpc>
                <a:spcPct val="100000"/>
              </a:lnSpc>
              <a:buNone/>
            </a:pPr>
            <a:r>
              <a:rPr lang="en-US" sz="3200" b="1" dirty="0">
                <a:solidFill>
                  <a:srgbClr val="F7F5EE"/>
                </a:solidFill>
                <a:latin typeface="Arial" pitchFamily="34" charset="0"/>
                <a:ea typeface="Arial" pitchFamily="34" charset="-122"/>
                <a:cs typeface="Arial" pitchFamily="34" charset="-120"/>
              </a:rPr>
              <a:t>Дикая природа — это наше общее будущее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2026-05-31T15:43:12Z</dcterms:created>
  <dcterms:modified xsi:type="dcterms:W3CDTF">2026-05-31T15:43:12Z</dcterms:modified>
</cp:coreProperties>
</file>