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684218"/>
            <a:ext cx="9144000" cy="245566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578625"/>
            <a:ext cx="6468300" cy="81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Многогранники в задачах оптимизации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261600" y="1789455"/>
            <a:ext cx="4638600" cy="53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Многогранники помогают описывать допустимые решения и находить максимум или минимум по вершинам.
</a:t>
            </a:r>
            <a:endParaRPr lang="en-US" sz="886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25888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78091" y="75"/>
            <a:ext cx="4063566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8900"/>
            <a:ext cx="4562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многогранники особенно важны в 11 классе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261600" y="1824550"/>
            <a:ext cx="3509100" cy="196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связывает стереометрию с задачами выбора наилучшего варианта при ограничениях. Через призмы, пирамиды и правильные многогранники вы учитесь строить геометрические модели условий и уверенно работать с максимумом и минимумом.
</a:t>
            </a:r>
            <a:endParaRPr lang="en-US" sz="986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258900"/>
            <a:ext cx="7316700" cy="90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многогранника и его элементы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1903038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Многогранник — это геометрическое тело, поверхность которого состоит из конечного числа плоских многоугольников. Каждая «плоская часть» поверхности становится гранью и задаёт форму тела.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3225588" y="1903038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Рёбра — это линии пересечения двух граней, а вершины — точки, где сходятся рёбра. Такое «тройное» описание помогает понимать, как устроено тело и чем оно отличается от криволинейных фигур.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6189600" y="1903038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школьном курсе часто рассматривают куб, прямоугольный параллелепипед, призму, пирамиду и тетраэдр. Важно, что у любого многогранника конечное число граней, рёбер и вершин.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29547" y="75"/>
            <a:ext cx="4811985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8900"/>
            <a:ext cx="3800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Виды многогранников, изучаемые в школе
</a:t>
            </a:r>
            <a:endParaRPr lang="en-US" sz="18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1927648"/>
            <a:ext cx="3800400" cy="117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Призмы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призмы есть две равные и параллельные плоскости оснований. Боковые грани — параллелограммы, а в частном случае получается прямой параллелепипед или куб.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261600" y="3481426"/>
            <a:ext cx="3800400" cy="117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Пирамиды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пирамиды одно основание, а боковые грани — треугольники, сходящиеся в одной вершине. По положению вершины меняется «наклон» боковых граней, но структура остаётся пирамидальной.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08875" y="2116821"/>
            <a:ext cx="4873500" cy="123270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00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Элементы многогранников: сравнение основных фигур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1324825"/>
            <a:ext cx="34650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Сопоставляя число граней, рёбер и вершин, легко распознать тип многогранника и контролировать правильность построения.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261600" y="2812936"/>
            <a:ext cx="34650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Количество элементов — быстрый «паспорт» фигуры: оно помогает проверить, совпадает ли построение с заданной формой.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4008875" y="4268400"/>
            <a:ext cx="48735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стереометрии (типовые сведения)
</a:t>
            </a:r>
            <a:endParaRPr lang="en-US" sz="722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2030" y="1258050"/>
            <a:ext cx="4408541" cy="2816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8900"/>
            <a:ext cx="86166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устроен многогранник: вершины, рёбра и грани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4953725" y="1257999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Вершины — это точки «переключения» ребер, а грани задают плоские участки поверхности. При усложнении формы обычно растёт число элементов.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4953725" y="2746103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диаграмме видно, что разные многогранники «по-разному расходуют» элементы на грани и соединения, поэтому их структура распознаётся быстрее.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261600" y="4138275"/>
            <a:ext cx="4409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Обобщённые школьные данные о кубе, призме (типовые примеры), без привязки к конкретной числовой модели
</a:t>
            </a:r>
            <a:endParaRPr lang="en-US" sz="722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6800" y="1789450"/>
            <a:ext cx="179550" cy="239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79413" y="1789450"/>
            <a:ext cx="209475" cy="239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91950" y="1789450"/>
            <a:ext cx="179550" cy="2394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7" name="Text 1"/>
          <p:cNvSpPr txBox="1"/>
          <p:nvPr/>
        </p:nvSpPr>
        <p:spPr>
          <a:xfrm>
            <a:off x="261625" y="258900"/>
            <a:ext cx="8620800" cy="54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Многогранник как область допустимых решений
</a:t>
            </a:r>
            <a:endParaRPr lang="en-US" sz="2012" dirty="0"/>
          </a:p>
        </p:txBody>
      </p:sp>
      <p:sp>
        <p:nvSpPr>
          <p:cNvPr id="8" name="Text 2"/>
          <p:cNvSpPr txBox="1"/>
          <p:nvPr/>
        </p:nvSpPr>
        <p:spPr>
          <a:xfrm>
            <a:off x="261625" y="2348150"/>
            <a:ext cx="23919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Геометрия условий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Каждое условие задачи сужает пространство вариантов. В итоге допустимые точки образуют фигуру — многогранник, в которой «разрешено» всё, что удовлетворяет всем ограничениям.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3059200" y="2348150"/>
            <a:ext cx="23919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Пересечение полупространств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ограничения заданы неравенствами, то берётся пересечение соответствующих полупространств. Оно часто даёт выпуклое тело, где отрезок между допустимыми точками тоже допустим.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5856775" y="2348150"/>
            <a:ext cx="23919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Модель вместо измерения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школьном уровне важно видеть в многограннике не только геометрический объект, но и модель набора решений. Это делает задачу с несколькими условиями наглядной и управляемой.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550" y="1481832"/>
            <a:ext cx="8612400" cy="340113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550" y="25890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Геометрическая схема поиска наилучшего решения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550" y="71047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Упрощённый алгоритм для задач оптимизации с линейными ограничениями
</a:t>
            </a:r>
            <a:endParaRPr lang="en-US" sz="111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4" name="Text 1"/>
          <p:cNvSpPr txBox="1"/>
          <p:nvPr/>
        </p:nvSpPr>
        <p:spPr>
          <a:xfrm>
            <a:off x="5204650" y="1710750"/>
            <a:ext cx="3677700" cy="172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выпуклой области линейная целевая функция принимает максимум или минимум на границе, а значит — в угловых точках, то есть часто в вершинах.
</a:t>
            </a:r>
            <a:endParaRPr lang="en-US" sz="1022" dirty="0"/>
          </a:p>
        </p:txBody>
      </p:sp>
      <p:sp>
        <p:nvSpPr>
          <p:cNvPr id="5" name="Text 2"/>
          <p:cNvSpPr txBox="1"/>
          <p:nvPr/>
        </p:nvSpPr>
        <p:spPr>
          <a:xfrm>
            <a:off x="5204650" y="3751475"/>
            <a:ext cx="36777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28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Общее свойство линейных функций на выпуклых множествах (учебные основы линейной оптимизации)
</a:t>
            </a:r>
            <a:endParaRPr lang="en-US" sz="628" dirty="0"/>
          </a:p>
        </p:txBody>
      </p:sp>
      <p:sp>
        <p:nvSpPr>
          <p:cNvPr id="6" name="Text 3"/>
          <p:cNvSpPr txBox="1"/>
          <p:nvPr/>
        </p:nvSpPr>
        <p:spPr>
          <a:xfrm>
            <a:off x="261600" y="1208427"/>
            <a:ext cx="4372200" cy="13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endParaRPr lang="en-US" sz="7200" dirty="0"/>
          </a:p>
        </p:txBody>
      </p:sp>
      <p:sp>
        <p:nvSpPr>
          <p:cNvPr id="7" name="Text 4"/>
          <p:cNvSpPr txBox="1"/>
          <p:nvPr/>
        </p:nvSpPr>
        <p:spPr>
          <a:xfrm>
            <a:off x="261600" y="2669675"/>
            <a:ext cx="4372200" cy="126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Поэтому для поиска экстремума достаточно рассмотреть конечное число характерных точек.
</a:t>
            </a:r>
            <a:endParaRPr lang="en-US" sz="2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9920" y="75"/>
            <a:ext cx="3651684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1600" y="258900"/>
            <a:ext cx="4956000" cy="89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школьной задачи на оптимизацию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497925" y="2078775"/>
            <a:ext cx="39402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Предположим, вы рассматриваете два вида изделий. Неравенства задают ограничения, а значит, допустимые варианты соответствуют точкам на координатной плоскости. Пересечение границ образует выпуклый многоугольник решений.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8" name="Text 3"/>
          <p:cNvSpPr txBox="1"/>
          <p:nvPr/>
        </p:nvSpPr>
        <p:spPr>
          <a:xfrm>
            <a:off x="497925" y="3334675"/>
            <a:ext cx="39402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Далее строится линия, на которой значение целевой величины одинаково. Сдвигая её параллельно до первого касания области, вы находите оптимум в вершине многоугольника, а не «где-то внутри».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7502" y="914638"/>
            <a:ext cx="6929045" cy="26901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Методы решения школьных задач на оптимум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5825" y="4000500"/>
            <a:ext cx="4201200" cy="8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способа зависит от того, как выглядит область допустимых значений и сколько переменных участвует в задаче.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4689510" y="4000500"/>
            <a:ext cx="4201200" cy="8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область наглядная (2 переменные), проще работать графически; в многогранных областях оптимум ищут на вершинах; симметрия экономит вычисления, а свойства функции задают направление поиска.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259525" y="3715950"/>
            <a:ext cx="4405200" cy="1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математики (обобщённая методика).
</a:t>
            </a:r>
            <a:endParaRPr lang="en-US" sz="72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2030" y="1258050"/>
            <a:ext cx="4408541" cy="2816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8900"/>
            <a:ext cx="86166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сложности при увеличении числа условий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4953725" y="1257999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добавлением ограничений границы становятся «круче» и чаще пересекаются, поэтому число вершин возрастает. Из-за этого ручной перебор в среднем становится менее удобным.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4953725" y="2746103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практике ключевым становится аккуратное построение области и работа с её структурой: чем больше условий, тем больше потенциальных «кандидатов» для экстремума.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261600" y="4138275"/>
            <a:ext cx="4409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иллюстрация, отражающая общую тенденцию (без привязки к конкретной задаче), 2026-05-14.
</a:t>
            </a:r>
            <a:endParaRPr lang="en-US" sz="722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258900"/>
            <a:ext cx="8620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Выпуклость и её геометрический смысл
</a:t>
            </a:r>
            <a:endParaRPr lang="en-US" sz="2212" dirty="0"/>
          </a:p>
        </p:txBody>
      </p:sp>
      <p:sp>
        <p:nvSpPr>
          <p:cNvPr id="5" name="Text 2"/>
          <p:cNvSpPr txBox="1"/>
          <p:nvPr/>
        </p:nvSpPr>
        <p:spPr>
          <a:xfrm>
            <a:off x="261600" y="1525150"/>
            <a:ext cx="5500500" cy="8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Выпуклая фигура устроена так, что «прямая между точками» не выходит за пределы области. Это означает отсутствие внутренних разрывов: соединяющий отрезок лежит целиком внутри или на границе.
</a:t>
            </a:r>
            <a:endParaRPr lang="en-US" sz="986" dirty="0"/>
          </a:p>
        </p:txBody>
      </p:sp>
      <p:sp>
        <p:nvSpPr>
          <p:cNvPr id="6" name="Text 3"/>
          <p:cNvSpPr txBox="1"/>
          <p:nvPr/>
        </p:nvSpPr>
        <p:spPr>
          <a:xfrm>
            <a:off x="261600" y="2481075"/>
            <a:ext cx="5500500" cy="8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многогранник задаётся системой линейных неравенств, то полученная область допустимых решений обычно выпукла. Тогда экстремум не прячется «в глубине», а проявляется на границе и в характерных точках.
</a:t>
            </a:r>
            <a:endParaRPr lang="en-US" sz="986" dirty="0"/>
          </a:p>
        </p:txBody>
      </p:sp>
      <p:sp>
        <p:nvSpPr>
          <p:cNvPr id="7" name="Text 4"/>
          <p:cNvSpPr txBox="1"/>
          <p:nvPr/>
        </p:nvSpPr>
        <p:spPr>
          <a:xfrm>
            <a:off x="261600" y="3437000"/>
            <a:ext cx="5500500" cy="8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школьных задач выпуклость даёт практическое правило: две допустимые точки порождают весь отрезок допустимых точек. Значит, локальные максимумы внутри области исключаются при линейных зависимостях.
</a:t>
            </a:r>
            <a:endParaRPr lang="en-US" sz="986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550" y="1481832"/>
            <a:ext cx="8612400" cy="340113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550" y="25890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решение отсутствует или неограниченно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550" y="71047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Различают три геометрических исхода по виду области допустимых решений: пустая, неограниченная или замкнутая ограниченная.
</a:t>
            </a:r>
            <a:endParaRPr lang="en-US" sz="1112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1387" y="1405400"/>
            <a:ext cx="154125" cy="205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5700" y="3057275"/>
            <a:ext cx="205500" cy="205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85906" y="1405400"/>
            <a:ext cx="231188" cy="205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98750" y="3057275"/>
            <a:ext cx="205500" cy="205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261600" y="258900"/>
            <a:ext cx="8620800" cy="5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Применения многогранников в практических задачах
</a:t>
            </a:r>
            <a:endParaRPr lang="en-US" sz="2012" dirty="0"/>
          </a:p>
        </p:txBody>
      </p:sp>
      <p:sp>
        <p:nvSpPr>
          <p:cNvPr id="9" name="Text 2"/>
          <p:cNvSpPr txBox="1"/>
          <p:nvPr/>
        </p:nvSpPr>
        <p:spPr>
          <a:xfrm>
            <a:off x="660800" y="1405250"/>
            <a:ext cx="3452100" cy="147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Строительные конструкции
</a:t>
            </a:r>
            <a:pPr algn="l" indent="0" marL="0">
              <a:lnSpc>
                <a:spcPct val="115000"/>
              </a:lnSpc>
              <a:buNone/>
            </a:pPr>
            <a:r>
              <a:rPr lang="en-US" sz="4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Граням многогранника соответствуют панели и поверхности, а рёбра — жёсткие соединения. Модель помогает учитывать допустимые размеры элементов и ограничения по прочности и устойчивости.
</a:t>
            </a:r>
            <a:endParaRPr lang="en-US" sz="1137" dirty="0"/>
          </a:p>
        </p:txBody>
      </p:sp>
      <p:sp>
        <p:nvSpPr>
          <p:cNvPr id="10" name="Text 3"/>
          <p:cNvSpPr txBox="1"/>
          <p:nvPr/>
        </p:nvSpPr>
        <p:spPr>
          <a:xfrm>
            <a:off x="660800" y="3057125"/>
            <a:ext cx="3452100" cy="147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Каркасы и архитектурные формы
</a:t>
            </a:r>
            <a:pPr algn="l" indent="0" marL="0">
              <a:lnSpc>
                <a:spcPct val="115000"/>
              </a:lnSpc>
              <a:buNone/>
            </a:pPr>
            <a:r>
              <a:rPr lang="en-US" sz="5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задачах для проектирования архитектуры многогранники описывают каркасные объёмы. Оптимум связывают с выбором формы при заданных пределах на площадь, массу или расход материалов.
</a:t>
            </a:r>
            <a:endParaRPr lang="en-US" sz="1137" dirty="0"/>
          </a:p>
        </p:txBody>
      </p:sp>
      <p:sp>
        <p:nvSpPr>
          <p:cNvPr id="11" name="Text 4"/>
          <p:cNvSpPr txBox="1"/>
          <p:nvPr/>
        </p:nvSpPr>
        <p:spPr>
          <a:xfrm>
            <a:off x="4783850" y="1405250"/>
            <a:ext cx="3452100" cy="147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Упаковка и раскрой
</a:t>
            </a:r>
            <a:pPr algn="l" indent="0" marL="0">
              <a:lnSpc>
                <a:spcPct val="115000"/>
              </a:lnSpc>
              <a:buNone/>
            </a:pPr>
            <a:r>
              <a:rPr lang="en-US" sz="4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моделировании упаковок допустимые формы складываются из плоских граней. Ограничения по габаритам и материалу превращаются в задачу поиска оптимальных размеров.
</a:t>
            </a:r>
            <a:endParaRPr lang="en-US" sz="1137" dirty="0"/>
          </a:p>
        </p:txBody>
      </p:sp>
      <p:sp>
        <p:nvSpPr>
          <p:cNvPr id="12" name="Text 5"/>
          <p:cNvSpPr txBox="1"/>
          <p:nvPr/>
        </p:nvSpPr>
        <p:spPr>
          <a:xfrm>
            <a:off x="4783850" y="3057125"/>
            <a:ext cx="3452100" cy="147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Техника и инженерные детали
</a:t>
            </a:r>
            <a:pPr algn="l" indent="0" marL="0">
              <a:lnSpc>
                <a:spcPct val="115000"/>
              </a:lnSpc>
              <a:buNone/>
            </a:pPr>
            <a:r>
              <a:rPr lang="en-US" sz="5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Детали с фасетными поверхностями приближают многогранниками. Поиск лучшего решения учитывает требования к геометрии, совместимости размеров и эффективности использования ресурсов.
</a:t>
            </a:r>
            <a:endParaRPr lang="en-US" sz="1137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9910" y="75"/>
            <a:ext cx="5073179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1600" y="258900"/>
            <a:ext cx="3529200" cy="126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Многогранники в инженерии и цифровых моделях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497925" y="2295825"/>
            <a:ext cx="30546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Геометрические модели многогранников применяются в 3D-моделировании, компьютерной графике и инженерных расчётах. Поверхность описывают плоскими гранями, а рёбра и вершины задают «каркас» формы и геометрическую структуру.
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9" name="Text 3"/>
          <p:cNvSpPr txBox="1"/>
          <p:nvPr/>
        </p:nvSpPr>
        <p:spPr>
          <a:xfrm>
            <a:off x="497925" y="3738600"/>
            <a:ext cx="30546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цифровых моделях поверхность часто представляют набором многоугольников: так удобнее хранить данные, выполнять пересчёты и визуализировать объект. При этом сохраняются ключевые свойства граней и рёбер, знакомые из школьной геометрии.
</a:t>
            </a:r>
            <a:endParaRPr lang="en-US" sz="9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2030" y="1258050"/>
            <a:ext cx="4408541" cy="2816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8900"/>
            <a:ext cx="86166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изменение условий влияет на область решений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4953725" y="1257999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изменении коэффициентов в неравенствах границы сдвигаются: вершины области допустимых решений переходят в новые положения. Поэтому «лучшая» точка может смениться.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4953725" y="2746103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Чувствительность экстремума к условиям объясняется тем, что максимум или минимум обычно достигается на вершинах или границе. Следовательно, смена области сразу меняет оптимум.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261600" y="4138275"/>
            <a:ext cx="4409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иллюстрация (без привязки к конкретной системе неравенств), 2026-05-14.
</a:t>
            </a:r>
            <a:endParaRPr lang="en-US" sz="72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08875" y="1769225"/>
            <a:ext cx="4873500" cy="192789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00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понятия темы и их смысл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1324825"/>
            <a:ext cx="34650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Точные определения помогают уверенно переходить от геометрического языка к задачам с условиями-неравенствами и поиском оптимума.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261600" y="2812936"/>
            <a:ext cx="34650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определения согласованы с геометрией области допустимых решений, экстремальные значения ищутся осмысленно: на границе, в характерных точках и в вершинах.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4008875" y="4268400"/>
            <a:ext cx="48735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стереометрии и основы оптимизации (обобщённые формулировки).
</a:t>
            </a:r>
            <a:endParaRPr lang="en-US" sz="722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528950"/>
            <a:ext cx="8620800" cy="85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темы для подготовки к экзамену и дальнейшему обучению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с многогранниками развивает умение читать условия задачи как геометрические ограничения. Это пригодится при решении заданий с координатами, неравенствами и построением сечений.
</a:t>
            </a:r>
            <a:endParaRPr lang="en-US" sz="986" dirty="0"/>
          </a:p>
        </p:txBody>
      </p:sp>
      <p:sp>
        <p:nvSpPr>
          <p:cNvPr id="5" name="Text 2"/>
          <p:cNvSpPr txBox="1"/>
          <p:nvPr/>
        </p:nvSpPr>
        <p:spPr>
          <a:xfrm>
            <a:off x="2463596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экзаменационных сюжетах часто встречаются вычисления площадей, объёмов, углов и расстояний в пространстве. Понимание структуры фигур делает построения короче и уменьшает риск логических ошибок.
</a:t>
            </a:r>
            <a:endParaRPr lang="en-US" sz="986" dirty="0"/>
          </a:p>
        </p:txBody>
      </p:sp>
      <p:sp>
        <p:nvSpPr>
          <p:cNvPr id="6" name="Text 3"/>
          <p:cNvSpPr txBox="1"/>
          <p:nvPr/>
        </p:nvSpPr>
        <p:spPr>
          <a:xfrm>
            <a:off x="4665597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геометрии легко перейти к оптимизации: нужно не только «найти фигуру», но и понять, какая из допустимых даёт наилучший результат. Выпуклые области и вершины становятся опорными ориентирами.
</a:t>
            </a:r>
            <a:endParaRPr lang="en-US" sz="986" dirty="0"/>
          </a:p>
        </p:txBody>
      </p:sp>
      <p:sp>
        <p:nvSpPr>
          <p:cNvPr id="7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8" name="Text 5"/>
          <p:cNvSpPr txBox="1"/>
          <p:nvPr/>
        </p:nvSpPr>
        <p:spPr>
          <a:xfrm>
            <a:off x="6867599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Дальнейшее обучение тоже опирается на эти идеи: линейные неравенства, анализ границ и выбор экстремума. Навык переводить текст условий в геометрию поддерживает решение задач по разным темам.
</a:t>
            </a:r>
            <a:endParaRPr lang="en-US" sz="986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1100350"/>
            <a:ext cx="6155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Итоги: многогранник как модель выбора лучшего решения
</a:t>
            </a:r>
            <a:endParaRPr lang="en-US" sz="24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2615925"/>
            <a:ext cx="4551300" cy="11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Многогранник выступает наглядной геометрической моделью пространства допустимых решений. Его вершины, рёбра и грани кодируют ограничения и помогают находить экстремумы. В 11 классе это связывает стереометрию, неравенства и элементы прикладной математики.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2026-05-14T05:31:50Z</dcterms:created>
  <dcterms:modified xsi:type="dcterms:W3CDTF">2026-05-14T05:31:50Z</dcterms:modified>
</cp:coreProperties>
</file>