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числа: основа числовой линии в алгебре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точки числовой прямой подчиняются правилам действительных чисел.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 алгебре нужны действительные числа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числа расширяют привычные числовые множества и позволяют точно описывать измерения, сравнивать величины, строить графики и решать уравнения, где целых или рациональных ответов уже недостаточно.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102883"/>
            <a:ext cx="3812100" cy="151923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числовые множества и их связь
</a:t>
            </a:r>
            <a:endParaRPr lang="en-US" sz="2159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изучаемых числовых множеств показывает их иерархию и место в системе R.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 объединяет рациональные и иррациональные числа; все остальные множества входят в него по включению.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10 класса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64925" y="283525"/>
            <a:ext cx="82674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числа: запись в виде дроби
</a:t>
            </a:r>
            <a:endParaRPr lang="en-US" sz="1900" dirty="0"/>
          </a:p>
        </p:txBody>
      </p:sp>
      <p:sp>
        <p:nvSpPr>
          <p:cNvPr id="10" name="Text 2"/>
          <p:cNvSpPr txBox="1"/>
          <p:nvPr/>
        </p:nvSpPr>
        <p:spPr>
          <a:xfrm>
            <a:off x="693038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число можно представить в виде p/q, где p и q — целые числа, а q не равно нулю. Это ключевой критерий школьной классификации.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93038" y="37367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Целые числа тоже рациональны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целое число имеет дробную запись с знаменателем 1: например, −8 = −8/1, 0 = 0/1, 5 = 5/1. Поэтому целые входят в множество рациональных.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21550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Десятичная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числа имеют конечную или периодическую десятичную запись. Примеры: 0,75; 0,125; 0,333…; 0,4(7). Повторяемость делает дробь распознаваемой.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821550" y="376182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признак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число можно точно записать как отношение двух целых чисел, оно рационально. Этот признак удобен при проверке ответов и преобразовании выражений.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Иррациональные числа: бесконечная непериодическая запись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17625" y="21417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Иррациональное число нельзя представить в виде дроби p/q. Его десятичная запись бесконечна, но в ней не выделяется повторяющийся период.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60675" y="213715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иррациональным числам относятся √2, √3, π и e. Они часто встречаются в геометрии, анализе и формулах, связанных с окружностью и ростом.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217625" y="33678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Диагональ квадрата со стороной 1 имеет длину √2, а длина окружности выражается через π. Поэтому иррациональные числа естественно возникают из точных геометрических соотношений.
</a:t>
            </a:r>
            <a:endParaRPr lang="en-US" sz="1076" dirty="0"/>
          </a:p>
        </p:txBody>
      </p:sp>
      <p:sp>
        <p:nvSpPr>
          <p:cNvPr id="13" name="Text 5"/>
          <p:cNvSpPr txBox="1"/>
          <p:nvPr/>
        </p:nvSpPr>
        <p:spPr>
          <a:xfrm>
            <a:off x="5260675" y="33678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их используют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вычислениях иррациональные числа обычно записывают точно или заменяют приближением. Это позволяет выполнять расчёты, не теряя смысла исходной величины.
</a:t>
            </a:r>
            <a:endParaRPr lang="en-US" sz="107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десятичных записей чисел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записи помогает быстро отличить рациональные числа от иррациональных, особенно при работе с дробями и корнями.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Конечная и периодическая запись указывают на рациональность; бесконечная непериодическая запись — на иррациональность.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«Действительные числа»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3425" y="2561402"/>
            <a:ext cx="8662800" cy="15988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7025" y="4237225"/>
            <a:ext cx="78879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Числовая прямая как модель множества R
</a:t>
            </a:r>
            <a:endParaRPr lang="en-US" sz="2913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37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Каждой точке —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числовой прямой каждое действительное число соответствует единственной точке, а каждая точка — некоторому числу. Это делает прямую удобной моделью множества R.
</a:t>
            </a:r>
            <a:endParaRPr lang="en-US" sz="873" dirty="0"/>
          </a:p>
        </p:txBody>
      </p:sp>
      <p:sp>
        <p:nvSpPr>
          <p:cNvPr id="12" name="Text 3"/>
          <p:cNvSpPr txBox="1"/>
          <p:nvPr/>
        </p:nvSpPr>
        <p:spPr>
          <a:xfrm>
            <a:off x="25428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чисел
</a:t>
            </a:r>
            <a:pPr algn="l" indent="0" marL="0">
              <a:lnSpc>
                <a:spcPct val="115000"/>
              </a:lnSpc>
              <a:buNone/>
            </a:pPr>
            <a:r>
              <a:rPr lang="en-US" sz="5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правее расположена точка, тем больше число. Поэтому сравнение чисел на прямой становится наглядным и не требует сложных вычислений в каждом случае.
</a:t>
            </a:r>
            <a:endParaRPr lang="en-US" sz="920" dirty="0"/>
          </a:p>
        </p:txBody>
      </p:sp>
      <p:sp>
        <p:nvSpPr>
          <p:cNvPr id="13" name="Text 4"/>
          <p:cNvSpPr txBox="1"/>
          <p:nvPr/>
        </p:nvSpPr>
        <p:spPr>
          <a:xfrm>
            <a:off x="47519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относительно нуля
</a:t>
            </a:r>
            <a:pPr algn="l" indent="0" marL="0">
              <a:lnSpc>
                <a:spcPct val="115000"/>
              </a:lnSpc>
              <a:buNone/>
            </a:pPr>
            <a:r>
              <a:rPr lang="en-US" sz="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числа находятся справа от 0, отрицательные — слева. Нуль служит началом отсчёта и границей между двумя частями числовой прямой.
</a:t>
            </a:r>
            <a:endParaRPr lang="en-US" sz="1002" dirty="0"/>
          </a:p>
        </p:txBody>
      </p:sp>
      <p:sp>
        <p:nvSpPr>
          <p:cNvPr id="14" name="Text 5"/>
          <p:cNvSpPr txBox="1"/>
          <p:nvPr/>
        </p:nvSpPr>
        <p:spPr>
          <a:xfrm>
            <a:off x="69610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и иррациональные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5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одной прямой соседствуют дроби, целые числа и иррациональные значения, например √2 и π. Это показывает, что множество R непрерывно и охватывает все точки.
</a:t>
            </a:r>
            <a:endParaRPr lang="en-US" sz="86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определить, к какому виду относится число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признаках записи числа и его принадлежности к основным числовым множествам.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725" y="1394430"/>
            <a:ext cx="318300" cy="254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32594" y="1387800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17806" y="1387800"/>
            <a:ext cx="301388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36506" y="1387800"/>
            <a:ext cx="301388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действительных чисел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на прямой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правило сравнения простое: большее число расположено правее на числовой прямой. Этот способ универсален и одинаково работает для целых, дробей и иррациональных значений.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Дроби и преобразования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рациональных чисел часто удобно привести дроби к общему знаменателю, перевести их в десятичную форму или сравнить с опорными значениями. Выбор зависит от вида записи.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Иррациональные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√2, √3, π и подобных чисел используют приближённые значения. Так сравнение становится практичным, хотя исходное число остаётся заданным точно.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не зависит от формы записи. Важно числовое значение, а не то, выглядит ли число как дробь, корень или десятичная запись.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числа как расстояние до нуля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используется при описании расстояний, отклонений и величин без знака, поэтому часто встречается в задачах на координатной прямой.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делает отрицательные и положительные числа сопоставимыми по расстоянию от нуля; значение всегда неотрицательно.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10 класса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64925" y="283525"/>
            <a:ext cx="82674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Интервалы и запись промежутков
</a:t>
            </a:r>
            <a:endParaRPr lang="en-US" sz="1900" dirty="0"/>
          </a:p>
        </p:txBody>
      </p:sp>
      <p:sp>
        <p:nvSpPr>
          <p:cNvPr id="11" name="Text 2"/>
          <p:cNvSpPr txBox="1"/>
          <p:nvPr/>
        </p:nvSpPr>
        <p:spPr>
          <a:xfrm>
            <a:off x="693046" y="1893475"/>
            <a:ext cx="239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промежуток
</a:t>
            </a:r>
            <a:pPr algn="l" indent="0" marL="0">
              <a:lnSpc>
                <a:spcPct val="100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Интервал задаёт все значения переменной между двумя границами и позволяет записать ответ компактно. Такой способ особенно удобен, когда решений много и перечислять их по отдельности неудобно.
</a:t>
            </a:r>
            <a:endParaRPr lang="en-US" sz="1114" dirty="0"/>
          </a:p>
        </p:txBody>
      </p:sp>
      <p:sp>
        <p:nvSpPr>
          <p:cNvPr id="12" name="Text 3"/>
          <p:cNvSpPr txBox="1"/>
          <p:nvPr/>
        </p:nvSpPr>
        <p:spPr>
          <a:xfrm>
            <a:off x="693046" y="3736775"/>
            <a:ext cx="239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и 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скобки означают, что граница не включается в промежуток, а квадратные — что включается. Поэтому запись (0; 5] описывает числа больше нуля, но не больше пяти, включая 5.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500650" y="1893475"/>
            <a:ext cx="239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интервалов
</a:t>
            </a:r>
            <a:pPr algn="l" indent="0" marL="0">
              <a:lnSpc>
                <a:spcPct val="100000"/>
              </a:lnSpc>
              <a:buNone/>
            </a:pPr>
            <a:r>
              <a:rPr lang="en-US" sz="6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Открытые, закрытые и полуоткрытые промежутки отличаются тем, входят ли концы в множество решений. В записи с бесконечностью всегда используют круглую скобку, потому что бесконечность не является числом.
</a:t>
            </a:r>
            <a:endParaRPr lang="en-US" sz="1106" dirty="0"/>
          </a:p>
        </p:txBody>
      </p:sp>
      <p:sp>
        <p:nvSpPr>
          <p:cNvPr id="14" name="Text 5"/>
          <p:cNvSpPr txBox="1"/>
          <p:nvPr/>
        </p:nvSpPr>
        <p:spPr>
          <a:xfrm>
            <a:off x="3500650" y="3761825"/>
            <a:ext cx="239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применяются
</a:t>
            </a:r>
            <a:pPr algn="l" indent="0" marL="0">
              <a:lnSpc>
                <a:spcPct val="100000"/>
              </a:lnSpc>
              <a:buNone/>
            </a:pPr>
            <a:r>
              <a:rPr lang="en-US" sz="6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Интервалы используют при решении неравенств, указании области допустимых значений и описании ограничений в задачах. Они помогают сразу увидеть весь допустимый диапазон значений переменной.
</a:t>
            </a:r>
            <a:endParaRPr lang="en-US" sz="1106" dirty="0"/>
          </a:p>
        </p:txBody>
      </p:sp>
      <p:sp>
        <p:nvSpPr>
          <p:cNvPr id="15" name="Text 6"/>
          <p:cNvSpPr txBox="1"/>
          <p:nvPr/>
        </p:nvSpPr>
        <p:spPr>
          <a:xfrm>
            <a:off x="6313225" y="2715750"/>
            <a:ext cx="239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короткий символический вид заменяет длинный список чисел и делает ответ наглядным. Поэтому интервальная запись стала стандартным языком школьной алгебры и анализа.
</a:t>
            </a:r>
            <a:endParaRPr lang="en-US" sz="117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2198846"/>
            <a:ext cx="3812100" cy="121650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и приближённые значения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точное число переходит в приближённую запись при округлении до десятых и как оценивается абсолютная погрешность.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Приближение удобно для вычислений, но точность зависит от числа знаков после запятой. Абсолютная погрешность помогает понять, насколько результат близок к исходному значению.
</a:t>
            </a:r>
            <a:endParaRPr lang="en-US" sz="1114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действительных чисел; округление до десятых.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действительные числа появляются уже в обычных измерениях длины. Результат почти всегда записывают приближённо, потому что прибор имеет ограниченную точность, а значение нельзя узнать абсолютно точно.
</a:t>
            </a:r>
            <a:endParaRPr lang="en-US" sz="897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и рулетка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 же числа описывают время, массу, температуру и скорость. В реальных задачах удобно сравнивать данные, переводить единицы и анализировать изменения, не выходя за рамки множества R.
</a:t>
            </a:r>
            <a:endParaRPr lang="en-US" sz="964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Время, масса, температура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плоскости действительные числа помогают задавать точки и читать графики функций. Именно поэтому алгебра связывает вычисления с геометрическим изображением и делает решения наглядными.
</a:t>
            </a:r>
            <a:endParaRPr lang="en-US" sz="897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и графики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в измерениях и на координатной плоскости
</a:t>
            </a:r>
            <a:endParaRPr lang="en-US" sz="314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и иррациональные числа в школьных примерах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что в школьных задачах чаще важна форма записи числа, чем его внешний вид. Одни значения выражаются точно, другие — только приближённо.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и иррациональные числа встречаются рядом, но отличаются способом задания. Для решения задач важно быстро распознавать тип числа по записи.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школьного курса алгебры: 2/5, −7, 0,125, 0,4(7), √5, π, e.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34800" y="2153695"/>
            <a:ext cx="1739700" cy="10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Переместительное свойство
</a:t>
            </a:r>
            <a:pPr algn="l" indent="0" marL="0">
              <a:lnSpc>
                <a:spcPct val="115000"/>
              </a:lnSpc>
              <a:buNone/>
            </a:pPr>
            <a:r>
              <a:rPr lang="en-US" sz="5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сложении и умножении порядок чисел можно менять местами без изменения результата. Это свойство часто упрощает вычисления и помогает быстрее приводить выражения к удобному виду.
</a:t>
            </a:r>
            <a:endParaRPr lang="en-US" sz="874" dirty="0"/>
          </a:p>
        </p:txBody>
      </p:sp>
      <p:sp>
        <p:nvSpPr>
          <p:cNvPr id="11" name="Text 2"/>
          <p:cNvSpPr txBox="1"/>
          <p:nvPr/>
        </p:nvSpPr>
        <p:spPr>
          <a:xfrm>
            <a:off x="26439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Сочетательное свойство
</a:t>
            </a:r>
            <a:pPr algn="l" indent="0" marL="0">
              <a:lnSpc>
                <a:spcPct val="115000"/>
              </a:lnSpc>
              <a:buNone/>
            </a:pPr>
            <a:r>
              <a:rPr lang="en-US" sz="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группировке слагаемых или множителей результат не меняется, если сохраняется их порядок. Благодаря этому можно по-разному расставлять скобки и выбирать наиболее удобный путь вычисления.
</a:t>
            </a:r>
            <a:endParaRPr lang="en-US" sz="877" dirty="0"/>
          </a:p>
        </p:txBody>
      </p:sp>
      <p:sp>
        <p:nvSpPr>
          <p:cNvPr id="12" name="Text 3"/>
          <p:cNvSpPr txBox="1"/>
          <p:nvPr/>
        </p:nvSpPr>
        <p:spPr>
          <a:xfrm>
            <a:off x="48530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Распределительное свойство
</a:t>
            </a:r>
            <a:pPr algn="l" indent="0" marL="0">
              <a:lnSpc>
                <a:spcPct val="115000"/>
              </a:lnSpc>
              <a:buNone/>
            </a:pPr>
            <a:r>
              <a:rPr lang="en-US" sz="5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раскрывает скобки через распределение по каждому слагаемому. Это свойство лежит в основе преобразования многочленов, упрощения формул и раскрытия скобок в уравнениях.
</a:t>
            </a:r>
            <a:endParaRPr lang="en-US" sz="914" dirty="0"/>
          </a:p>
        </p:txBody>
      </p:sp>
      <p:sp>
        <p:nvSpPr>
          <p:cNvPr id="13" name="Text 4"/>
          <p:cNvSpPr txBox="1"/>
          <p:nvPr/>
        </p:nvSpPr>
        <p:spPr>
          <a:xfrm>
            <a:off x="70621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Нейтральные элементы
</a:t>
            </a:r>
            <a:pPr algn="l" indent="0" marL="0">
              <a:lnSpc>
                <a:spcPct val="115000"/>
              </a:lnSpc>
              <a:buNone/>
            </a:pPr>
            <a:r>
              <a:rPr lang="en-US" sz="5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не изменяет число при сложении, а единица не изменяет его при умножении. Эти элементы помогают проверять вычисления и строить алгебраические преобразования без лишних шагов.
</a:t>
            </a:r>
            <a:endParaRPr lang="en-US" sz="896" dirty="0"/>
          </a:p>
        </p:txBody>
      </p:sp>
      <p:sp>
        <p:nvSpPr>
          <p:cNvPr id="14" name="Text 5"/>
          <p:cNvSpPr txBox="1"/>
          <p:nvPr/>
        </p:nvSpPr>
        <p:spPr>
          <a:xfrm>
            <a:off x="662325" y="3600825"/>
            <a:ext cx="8069700" cy="7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Противоположное и обратное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любого числа существует противоположное, а для ненулевого — обратное. Именно эти пары позволяют выполнять вычитание через сложение и деление через умножение в алгебраических преобразованиях.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действий над действительными числами
</a:t>
            </a:r>
            <a:endParaRPr lang="en-US" sz="2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уравнений в множестве R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равносильных преобразований и обязательную проверку области допустимых значений.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Округление и точность вычислений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знаков сохраняется в записи, тем ближе приближённое число к точному значению. Это особенно важно в задачах, где требуется заданная точность ответа.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Грубое округление заметно увеличивает ошибку, а уточнение записи уменьшает её. Выбор точности должен соответствовать условию задачи.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на числе π: 3,1; 3,14; 3,142. Ошибка показана относительно 3,1416.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1287" y="1731004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03363" y="1737634"/>
            <a:ext cx="318300" cy="254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25838" y="1731004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56600" y="1731004"/>
            <a:ext cx="200925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003644" y="1731004"/>
            <a:ext cx="301388" cy="267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92150" y="127825"/>
            <a:ext cx="37122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действительными числами
</a:t>
            </a:r>
            <a:endParaRPr lang="en-US" sz="2129" dirty="0"/>
          </a:p>
        </p:txBody>
      </p:sp>
      <p:sp>
        <p:nvSpPr>
          <p:cNvPr id="14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185375" y="2284775"/>
            <a:ext cx="15597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классификации
</a:t>
            </a:r>
            <a:pPr algn="l" indent="0" marL="0">
              <a:lnSpc>
                <a:spcPct val="100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рациональные и иррациональные числа, ориентируясь только на длину записи. На самом деле решающим признаком является возможность представить число в виде дроби p/q.
</a:t>
            </a:r>
            <a:endParaRPr lang="en-US" sz="1153" dirty="0"/>
          </a:p>
        </p:txBody>
      </p:sp>
      <p:sp>
        <p:nvSpPr>
          <p:cNvPr id="16" name="Text 3"/>
          <p:cNvSpPr txBox="1"/>
          <p:nvPr/>
        </p:nvSpPr>
        <p:spPr>
          <a:xfrm>
            <a:off x="1982650" y="2284775"/>
            <a:ext cx="15597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сравнение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0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возникает, когда дроби сравнивают по числителю или знаменателю без общего основания. Правильно учитывать реальное значение числа, а не только его внешний вид.
</a:t>
            </a:r>
            <a:endParaRPr lang="en-US" sz="1182" dirty="0"/>
          </a:p>
        </p:txBody>
      </p:sp>
      <p:sp>
        <p:nvSpPr>
          <p:cNvPr id="17" name="Text 4"/>
          <p:cNvSpPr txBox="1"/>
          <p:nvPr/>
        </p:nvSpPr>
        <p:spPr>
          <a:xfrm>
            <a:off x="3779925" y="2284775"/>
            <a:ext cx="15597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Периодическая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оформление десятичной дроби приводит к искажению ответа. Нужно чётко различать конечную запись, периодическую дробь и бесконечную непериодическую последовательность.
</a:t>
            </a:r>
            <a:endParaRPr lang="en-US" sz="1153" dirty="0"/>
          </a:p>
        </p:txBody>
      </p:sp>
      <p:sp>
        <p:nvSpPr>
          <p:cNvPr id="18" name="Text 5"/>
          <p:cNvSpPr txBox="1"/>
          <p:nvPr/>
        </p:nvSpPr>
        <p:spPr>
          <a:xfrm>
            <a:off x="5577200" y="2284775"/>
            <a:ext cx="15597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и ОДЗ
</a:t>
            </a:r>
            <a:pPr algn="l" indent="0" marL="0">
              <a:lnSpc>
                <a:spcPct val="100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раскрытии модуля и определении области допустимых значений легко пропустить знак или запрет на деление на ноль. Из-за этого верное решение может быть потеряно или ошибочно добавлено.
</a:t>
            </a:r>
            <a:endParaRPr lang="en-US" sz="1221" dirty="0"/>
          </a:p>
        </p:txBody>
      </p:sp>
      <p:sp>
        <p:nvSpPr>
          <p:cNvPr id="19" name="Text 6"/>
          <p:cNvSpPr txBox="1"/>
          <p:nvPr/>
        </p:nvSpPr>
        <p:spPr>
          <a:xfrm>
            <a:off x="7374475" y="2284775"/>
            <a:ext cx="15597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с корнями
</a:t>
            </a:r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√a² и √(a+b) требуют аккуратности, потому что свойства корня нельзя применять механически. Неверное преобразование часто меняет знак или область допустимых значений.
</a:t>
            </a:r>
            <a:endParaRPr lang="en-US" sz="119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254246"/>
            <a:ext cx="3812100" cy="121650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характеристика ключевых чисел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объединяет основные примеры и помогает быстро увидеть, к какому множеству относится каждое число и как оно располагается на числовой прямой.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приведённые числа принадлежат множеству действительных чисел, но по-разному записываются и по-разному расположены на прямой. Это важно для сравнения и преобразований.
</a:t>
            </a:r>
            <a:endParaRPr lang="en-US" sz="1141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школьного курса алгебры: 0, −5, 3/8, 0,4(7), √2, π.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числа как основа алгебры 10 класса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R объединяет все числа, нужные для измерений, сравнения и вычислений. Понимание его свойств помогает уверенно работать с уравнениями, неравенствами, функциями и графиками.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2026-05-30T03:54:23Z</dcterms:created>
  <dcterms:modified xsi:type="dcterms:W3CDTF">2026-05-30T03:54:23Z</dcterms:modified>
</cp:coreProperties>
</file>