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холодная война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1945–1949: от союза победителей к расколу Европы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мир и новый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нацизмом союзники быстро перешли от совместных решений к соперничеству. Европа стала главным пространством этого конфликта, где решались вопросы границ, безопасности и политического влияния.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силы послевоенного мира — США и СССР — определяли международную повестку.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сверхдержавы обладали несопоставимыми ресурсами и по-разному понимали безопасность, поэтому компромисс становился всё труднее.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итогам Второй мировой войны и послевоенного урегулирования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влияния в Европе после войны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опиралась на поддержку США, потому что нуждалась в восстановлении экономики и гарантиях безопасности. Политическая близость к Вашингтону усиливала разделение континента на два лагеря.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орбита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Восточноевропейские государства попадали в сферу влияния СССР. Там укреплялись режимы, ориентированные на Москву, а политическая самостоятельность постепенно сужалась.
</a:t>
            </a:r>
            <a:endParaRPr lang="en-US" sz="1079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стала главным вопросом послевоенного урегулирования: её судьба была связана и с безопасностью, и с будущим Европы. Именно здесь противоречия союзников проявились особенно остро.
</a:t>
            </a:r>
            <a:endParaRPr lang="en-US" sz="1020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как 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Берлин, расположенный внутри советской зоны, был разделён между бывшими союзниками и превратился в символ всей новой конфигурации международных отношений.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1945 — Ялта
</a:t>
            </a:r>
            <a:pPr algn="ctr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договорились о послевоенном устройстве Европы и Германии, включая принципы раздела Германии и общие ориентиры будущего мира.
</a:t>
            </a:r>
            <a:endParaRPr lang="en-US" sz="1315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рост недоверия
</a:t>
            </a:r>
            <a:pPr algn="ctr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конференций разногласия не исчезли, а начали накапливаться, подталкивая бывших союзников к политическому разрыву.
</a:t>
            </a:r>
            <a:endParaRPr lang="en-US" sz="1315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Июль–август 1945 — Потсдам
</a:t>
            </a:r>
            <a:pPr algn="ctr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стало ясно, что единого понимания уже нет: спорили о репарациях, о свободных выборах и о том, какой должна быть Восточная Европа.
</a:t>
            </a:r>
            <a:endParaRPr lang="en-US" sz="1343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 и Потсдам: союзники начинают расходиться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договорённости и разные трактовки
</a:t>
            </a:r>
            <a:endParaRPr lang="en-US" sz="2557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была разделена на оккупационные зоны, чтобы союзники совместно контролировали страну и не допустить нового военного усиления. Но сама схема предполагала разные интересы и разные цели.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контроль Берлина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оказался под совместным управлением, хотя находился в советской зоне. Это создало постоянный источник напряжения, потому что любой спор вокруг города затрагивал весь баланс сил в Европе.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смыслы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свободных выборов в освобождённых странах звучало одинаково для всех, но каждую сторону интересовал собственный вариант политической «свободы» и безопасности.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Неустойчивый компромисс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устойчивого компромисса возникла система взаимных подозрений: каждая новая мера одной стороны воспринималась другой как попытка расширить влияние.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825" y="1006850"/>
            <a:ext cx="334200" cy="33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2875" y="1006850"/>
            <a:ext cx="334200" cy="33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11238" y="2517063"/>
            <a:ext cx="292425" cy="33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Фултонская речь и рождение образа «железного занавеса»
</a:t>
            </a:r>
            <a:endParaRPr lang="en-US" sz="2249" dirty="0"/>
          </a:p>
        </p:txBody>
      </p:sp>
      <p:sp>
        <p:nvSpPr>
          <p:cNvPr id="10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972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Фултоне Черчилль впервые в таком масштабе описал раскол Европы как уже свершившийся факт. Его образ сделал конфликт понятным широкой публике и вывел его за рамки закрытой дипломатии.
</a:t>
            </a:r>
            <a:endParaRPr lang="en-US" sz="1313" dirty="0"/>
          </a:p>
        </p:txBody>
      </p:sp>
      <p:sp>
        <p:nvSpPr>
          <p:cNvPr id="12" name="Text 3"/>
          <p:cNvSpPr txBox="1"/>
          <p:nvPr/>
        </p:nvSpPr>
        <p:spPr>
          <a:xfrm>
            <a:off x="6424775" y="1512665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этой речи противостояние всё чаще объясняли идеологией: не только интересами держав, но и борьбой мировоззрений. Так холодная война получила своё символическое имя.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3482250" y="3022878"/>
            <a:ext cx="21795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разделённой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«железном занавесе» обозначили линию, которая отделяла не просто территории, а две политические системы, два взгляда на безопасность и две модели будущего.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США: доктрина Трумэна и план Маршалла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на сдерживание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Трумэна исходила из идеи сдерживания давления на страны, которые могли оказаться под внешним политическим или военным принуждением. Это был сигнал о новом курсе США.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как инструмент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больше не ограничивалась дипломатией. Вашингтон связывал безопасность с поддержкой государств, которым угрожала нестабильность, и тем самым расширял своё влияние.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стал масштабной программой восстановления Европы. Его экономический эффект был важен не только сам по себе, но и как способ укрепить союзников США.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союзов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поддержка усиливала зависимость Западной Европы от американских ресурсов и одновременно ускоряла формирование западного политического блока.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США укрепляли западный лагерь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через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помощь делала сотрудничество с США не абстрактной идеей, а практическим способом быстрее восстановить промышленность, транспорт и снабжение в разрушенных странах.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составляющая политики сдерживания показывала, что Вашингтон готов защищать союзников не только деньгами, но и стратегическим присутствием.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Западу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Западноевропейские правительства всё теснее связывали собственную стабильность с американской поддержкой, а это укрепляло доверие к западной модели развития.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раскола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США поддерживали европейских партнёров, тем отчётливее оформлялось разделение континента на два политических лагеря.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стран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вошли в орбиту Москвы и стали ядром восточного блока.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контроль в Восточной Европе дополнялся экономической координацией и двусторонними соглашениями вместо западной помощи.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послевоенной истории Восточной Европы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недоверия к расколу: цепочка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 и ответных шагов в 1945–1949 годах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Берлин как центр конфликта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 линии разлома
</a:t>
            </a:r>
            <a:pPr algn="ctr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капитуляции Германии вопрос о её будущем стал главным в европейской политике. На карте появились зоны оккупации, а линии раздела всё заметнее превращались в границы двух систем. Именно здесь послевоенное сотрудничество начало уступать место соперничеству.
</a:t>
            </a:r>
            <a:endParaRPr lang="en-US" sz="1020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разделённый четырьмя державами
</a:t>
            </a:r>
            <a:pPr algn="ctr" indent="0" marL="0">
              <a:lnSpc>
                <a:spcPct val="100000"/>
              </a:lnSpc>
              <a:buNone/>
            </a:pPr>
            <a:r>
              <a:rPr lang="en-US" sz="4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оказался особенно уязвимым: город находился внутри советской зоны, но сам был разделён между четырьмя державами. Это создавало постоянные поводы для споров, а любой шаг в Берлине сразу приобретал международное значение.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восстановления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Западной Германии и курс советской зоны шли разными путями. Различие в управлении, хозяйственной политике и политических свободах сделало Германию не просто территорией спора, а наглядным примером раскола Европы.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Берлинского кризиса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1948
</a:t>
            </a:r>
            <a:pPr algn="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державы готовят денежную реформу в своих зонах оккупации. Решение должно стабилизировать хозяйство, но одновременно усиливает опасения СССР о будущем Германии.
</a:t>
            </a:r>
            <a:endParaRPr lang="en-US" sz="1352" dirty="0"/>
          </a:p>
        </p:txBody>
      </p:sp>
      <p:sp>
        <p:nvSpPr>
          <p:cNvPr id="8" name="Text 2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1948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 июня 1948 года реформа проводится в западных зонах и Западном Берлине. Почти сразу возрастает напряжённость вокруг статуса города и контроля над его связями с внешним миром.
</a:t>
            </a:r>
            <a:endParaRPr lang="en-US" sz="1352" dirty="0"/>
          </a:p>
        </p:txBody>
      </p:sp>
      <p:sp>
        <p:nvSpPr>
          <p:cNvPr id="9" name="Text 3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Берлина
</a:t>
            </a:r>
            <a:pPr algn="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перекрывает сухопутные пути в Западный Берлин. Начинается кризис, который показывает, что прежние договорённости больше не удерживают союзников от прямого столкновения.
</a:t>
            </a:r>
            <a:endParaRPr lang="en-US" sz="1352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и «воздушный мост»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блокады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июня 1948 года город оказался отрезан от западных зон сухопутными маршрутами. Жителям и гарнизонам грозил дефицит топлива, продовольствия и самых необходимых товаров.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организовали регулярные авиарейсы, которые доставляли в Берлин еду, уголь и медикаменты. «Воздушный мост» стал испытанием логистики и символом политической решимости.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завершилась в мае 1949 года без открытой войны. Однако кризис окончательно закрепил недоверие между бывшими союзниками и ускорил раздел Германии на два политических пространства.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300" y="2015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3575" y="2034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7550" y="203403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7225" y="201507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двух блоков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Атлантический союз возник как оборонительный ответ на растущую неопределённость в Европе. Для западных стран он означал гарантии коллективной безопасности и более тесную связь с США.
</a:t>
            </a:r>
            <a:endParaRPr lang="en-US" sz="1397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Восточного блока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Восточноевропейские страны всё сильнее связывались с Москвой через партии власти, спецслужбы и военное сотрудничество. Это снижало их самостоятельность и усиливало единую линию советского блока.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помощь Запада была не только восстановлением, но и политическим выбором. Участие в ней укрепляло ориентацию на рынок, сотрудничество с США и отказ от советской модели развития.
</a:t>
            </a:r>
            <a:endParaRPr lang="en-US" sz="1277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раздела
</a:t>
            </a:r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1949 года в Европе уже сложились устойчивые политические рамки для будущего противостояния. Позднее они станут основой более жёсткого военного оформления восточного лагеря.
</a:t>
            </a:r>
            <a:endParaRPr lang="en-US" sz="13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1945–1949: главные вехи раскола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за четыре года дипломатические переговоры сменились кризисами, экономическими программами и военными союзами.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напряжённости шло быстро: каждый новый шаг делал возврат к прежнему сотрудничеству всё менее вероятным.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 1945–1949 годов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1949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моментом, когда у СССР появилось атомное оружие.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монополии на ядерное оружие усиливало влияние США, а появление сопоставимой силы у СССР в 1949 году сделало противостояние ещё опаснее и жёстче.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создания ядерного оружия у США и СССР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противостояния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умы
</a:t>
            </a:r>
            <a:pPr algn="l" indent="0" marL="0">
              <a:lnSpc>
                <a:spcPct val="100000"/>
              </a:lnSpc>
              <a:buNone/>
            </a:pPr>
            <a:r>
              <a:rPr lang="en-US" sz="5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кинохроника и плакаты формировали образ противника как источника угрозы миру и свободе. Обе стороны стремились не только убедить собственных граждан, но и повлиять на нейтральные страны.
</a:t>
            </a:r>
            <a:endParaRPr lang="en-US" sz="1024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картины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массовая культура объясняли события через разные идеологические схемы. В результате одно и то же послевоенное развитие Европы в разных странах воспринималось совершенно по-разному.
</a:t>
            </a:r>
            <a:endParaRPr lang="en-US" sz="1079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 Восточной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4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Восточноевропейские режимы укреплялись через партийный контроль, цензуру и ограничение политической конкуренции. Это позволяло Москве поддерживать единый курс и сдерживать возможные отклонения от своей линии.
</a:t>
            </a:r>
            <a:endParaRPr lang="en-US" sz="969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фронт
</a:t>
            </a:r>
            <a:pPr algn="l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влияния закреплялись не только войсками и договорами, но и информационным давлением. Именно поэтому холодная война велась одновременно на дипломатическом, военном и культурном уровнях.
</a:t>
            </a:r>
            <a:endParaRPr lang="en-US" sz="983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исходный послевоенный союз и ситуацию к 1949 году, когда политические и экономические различия уже оформились в устойчивое противостояние.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короткий срок временное сотрудничество сменилось системой соперничающих блоков, а Германия стала самым заметным символом этого перехода.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хронология послевоенного урегулирования, 1945–1949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1945 и 1949 годов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послевоенного единства к двухполюсному миру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1949 году послевоенное единство окончательно уступило место двухполюсному миру. Европа стала главным пространством соперничества, а безопасность, идеология и экономика превратились в инструменты долгого глобального противостояния.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2026-07-26T15:02:43Z</dcterms:created>
  <dcterms:modified xsi:type="dcterms:W3CDTF">2026-07-26T15:02:43Z</dcterms:modified>
</cp:coreProperties>
</file>