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jpeg"/><Relationship Id="rId8" Type="http://schemas.openxmlformats.org/officeDocument/2006/relationships/image" Target="../media/image-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image" Target="../media/image-10-8.png"/><Relationship Id="rId9" Type="http://schemas.openxmlformats.org/officeDocument/2006/relationships/image" Target="../media/image-10-9.png"/><Relationship Id="rId10" Type="http://schemas.openxmlformats.org/officeDocument/2006/relationships/image" Target="../media/image-10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jpeg"/><Relationship Id="rId8" Type="http://schemas.openxmlformats.org/officeDocument/2006/relationships/image" Target="../media/image-11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jpe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jpeg"/><Relationship Id="rId8" Type="http://schemas.openxmlformats.org/officeDocument/2006/relationships/image" Target="../media/image-1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jpeg"/><Relationship Id="rId8" Type="http://schemas.openxmlformats.org/officeDocument/2006/relationships/image" Target="../media/image-18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jpe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jpeg"/><Relationship Id="rId8" Type="http://schemas.openxmlformats.org/officeDocument/2006/relationships/image" Target="../media/image-19-8.png"/><Relationship Id="rId9" Type="http://schemas.openxmlformats.org/officeDocument/2006/relationships/image" Target="../media/image-19-9.png"/><Relationship Id="rId10" Type="http://schemas.openxmlformats.org/officeDocument/2006/relationships/image" Target="../media/image-19-10.jpeg"/><Relationship Id="rId11" Type="http://schemas.openxmlformats.org/officeDocument/2006/relationships/image" Target="../media/image-19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91284" y="798653"/>
            <a:ext cx="3219378" cy="3759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13148" y="1340068"/>
            <a:ext cx="5099400" cy="129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Окружающая среда и здоровье человека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587213" y="2932965"/>
            <a:ext cx="3978600" cy="76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Чистая среда помогает нам дышать, пить, отдыхать и реже болеть.
</a:t>
            </a:r>
            <a:endParaRPr lang="en-US" sz="1500" dirty="0"/>
          </a:p>
        </p:txBody>
      </p:sp>
      <p:sp>
        <p:nvSpPr>
          <p:cNvPr id="8" name="Text 2"/>
          <p:cNvSpPr txBox="1"/>
          <p:nvPr/>
        </p:nvSpPr>
        <p:spPr>
          <a:xfrm>
            <a:off x="413148" y="4070025"/>
            <a:ext cx="4158900" cy="742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7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61367" y="1078226"/>
            <a:ext cx="3906600" cy="346024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  <p:sp>
        <p:nvSpPr>
          <p:cNvPr id="7" name="Text 1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Наш мир вокруг нас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700373" y="2551792"/>
            <a:ext cx="3920100" cy="168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Окружающая среда — это всё, что рядом каждый день: дом, улица, школа, вода, воздух, растения и животные. От её чистоты зависят наше самочувствие, настроение и силы.
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1306" y="1078226"/>
            <a:ext cx="3906600" cy="346024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  <p:sp>
        <p:nvSpPr>
          <p:cNvPr id="11" name="Text 1"/>
          <p:cNvSpPr txBox="1"/>
          <p:nvPr/>
        </p:nvSpPr>
        <p:spPr>
          <a:xfrm>
            <a:off x="4859100" y="3798904"/>
            <a:ext cx="3854100" cy="20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привычки
</a:t>
            </a:r>
            <a:endParaRPr lang="en-US" sz="1300" dirty="0"/>
          </a:p>
        </p:txBody>
      </p:sp>
      <p:sp>
        <p:nvSpPr>
          <p:cNvPr id="12" name="Text 2"/>
          <p:cNvSpPr txBox="1"/>
          <p:nvPr/>
        </p:nvSpPr>
        <p:spPr>
          <a:xfrm>
            <a:off x="4859025" y="4042488"/>
            <a:ext cx="3854100" cy="4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Помогают проветривание комнаты, прогулки в парке, чистота дома и осторожность рядом с дымом. Даже открытое окно иногда творит маленькое чудо.
</a:t>
            </a:r>
            <a:endParaRPr lang="en-US" sz="900" dirty="0"/>
          </a:p>
        </p:txBody>
      </p:sp>
      <p:sp>
        <p:nvSpPr>
          <p:cNvPr id="13" name="Text 3"/>
          <p:cNvSpPr txBox="1"/>
          <p:nvPr/>
        </p:nvSpPr>
        <p:spPr>
          <a:xfrm>
            <a:off x="4859100" y="1160092"/>
            <a:ext cx="3854100" cy="20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движения и сна
</a:t>
            </a:r>
            <a:endParaRPr lang="en-US" sz="1300" dirty="0"/>
          </a:p>
        </p:txBody>
      </p:sp>
      <p:sp>
        <p:nvSpPr>
          <p:cNvPr id="14" name="Text 4"/>
          <p:cNvSpPr txBox="1"/>
          <p:nvPr/>
        </p:nvSpPr>
        <p:spPr>
          <a:xfrm>
            <a:off x="4859025" y="1403676"/>
            <a:ext cx="3854100" cy="4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Свежий воздух нужен, чтобы играть, бегать, учиться и спокойно спать. Когда дышать легко, тело получает больше сил, а голова лучше работает.
</a:t>
            </a:r>
            <a:endParaRPr lang="en-US" sz="900" dirty="0"/>
          </a:p>
        </p:txBody>
      </p:sp>
      <p:sp>
        <p:nvSpPr>
          <p:cNvPr id="15" name="Text 5"/>
          <p:cNvSpPr txBox="1"/>
          <p:nvPr/>
        </p:nvSpPr>
        <p:spPr>
          <a:xfrm>
            <a:off x="4859100" y="2039696"/>
            <a:ext cx="3854100" cy="20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загрязняет воздух
</a:t>
            </a:r>
            <a:endParaRPr lang="en-US" sz="1300" dirty="0"/>
          </a:p>
        </p:txBody>
      </p:sp>
      <p:sp>
        <p:nvSpPr>
          <p:cNvPr id="16" name="Text 6"/>
          <p:cNvSpPr txBox="1"/>
          <p:nvPr/>
        </p:nvSpPr>
        <p:spPr>
          <a:xfrm>
            <a:off x="4859025" y="2283280"/>
            <a:ext cx="3854100" cy="4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Пыль, дым, выхлопы машин и сжигание мусора делают воздух тяжёлым и грязным. Такой воздух неприятно пахнет и мешает свободно дышать.
</a:t>
            </a:r>
            <a:endParaRPr lang="en-US" sz="900" dirty="0"/>
          </a:p>
        </p:txBody>
      </p:sp>
      <p:sp>
        <p:nvSpPr>
          <p:cNvPr id="17" name="Text 7"/>
          <p:cNvSpPr txBox="1"/>
          <p:nvPr/>
        </p:nvSpPr>
        <p:spPr>
          <a:xfrm>
            <a:off x="4859100" y="2919300"/>
            <a:ext cx="3854100" cy="20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воздух влияет на здоровье
</a:t>
            </a:r>
            <a:endParaRPr lang="en-US" sz="1300" dirty="0"/>
          </a:p>
        </p:txBody>
      </p:sp>
      <p:sp>
        <p:nvSpPr>
          <p:cNvPr id="18" name="Text 8"/>
          <p:cNvSpPr txBox="1"/>
          <p:nvPr/>
        </p:nvSpPr>
        <p:spPr>
          <a:xfrm>
            <a:off x="4859025" y="3162884"/>
            <a:ext cx="3854100" cy="4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Грязный воздух может раздражать нос и горло, вызывать чихание и кашель. Если долго дышать им, организм быстрее устаёт и слабеет.
</a:t>
            </a:r>
            <a:endParaRPr lang="en-US" sz="900" dirty="0"/>
          </a:p>
        </p:txBody>
      </p:sp>
      <p:sp>
        <p:nvSpPr>
          <p:cNvPr id="19" name="Text 9"/>
          <p:cNvSpPr txBox="1"/>
          <p:nvPr/>
        </p:nvSpPr>
        <p:spPr>
          <a:xfrm>
            <a:off x="413147" y="435769"/>
            <a:ext cx="79737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Чистый воздух — лёгкое дыхание
</a:t>
            </a:r>
            <a:endParaRPr lang="en-US" sz="2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  <p:sp>
        <p:nvSpPr>
          <p:cNvPr id="8" name="Text 1"/>
          <p:cNvSpPr txBox="1"/>
          <p:nvPr/>
        </p:nvSpPr>
        <p:spPr>
          <a:xfrm>
            <a:off x="413150" y="435775"/>
            <a:ext cx="77421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грязный воздух влияет на организм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624325" y="1675030"/>
            <a:ext cx="2277900" cy="27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признаки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624325" y="1971127"/>
            <a:ext cx="22779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Загрязнённый воздух часто вызывает кашель, насморк, чихание и ощущение усталости. Иногда глаза тоже начинают слезиться, а дышать становится не так легко.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630278" y="3458962"/>
            <a:ext cx="3836400" cy="3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Долгое влияние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630279" y="3876325"/>
            <a:ext cx="3607800" cy="55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дышать загрязнённым воздухом долго, организм постепенно слабеет. Человек чаще чувствует себя вялым и быстрее утомляется даже после обычных дел.
</a:t>
            </a:r>
            <a:endParaRPr lang="en-US" sz="900" dirty="0"/>
          </a:p>
        </p:txBody>
      </p:sp>
      <p:sp>
        <p:nvSpPr>
          <p:cNvPr id="13" name="Text 6"/>
          <p:cNvSpPr txBox="1"/>
          <p:nvPr/>
        </p:nvSpPr>
        <p:spPr>
          <a:xfrm>
            <a:off x="6241600" y="3420005"/>
            <a:ext cx="2277900" cy="27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помогает
</a:t>
            </a:r>
            <a:endParaRPr lang="en-US" sz="1100" dirty="0"/>
          </a:p>
        </p:txBody>
      </p:sp>
      <p:sp>
        <p:nvSpPr>
          <p:cNvPr id="14" name="Text 7"/>
          <p:cNvSpPr txBox="1"/>
          <p:nvPr/>
        </p:nvSpPr>
        <p:spPr>
          <a:xfrm>
            <a:off x="6241600" y="3716102"/>
            <a:ext cx="22779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Чистая улица, зелёный двор и проветренная комната делают дыхание легче. Это простые условия, которые помогают сохранять здоровье каждый день.
</a:t>
            </a:r>
            <a:endParaRPr lang="en-US" sz="900" dirty="0"/>
          </a:p>
        </p:txBody>
      </p:sp>
      <p:sp>
        <p:nvSpPr>
          <p:cNvPr id="15" name="Text 8"/>
          <p:cNvSpPr txBox="1"/>
          <p:nvPr/>
        </p:nvSpPr>
        <p:spPr>
          <a:xfrm>
            <a:off x="3433253" y="1633637"/>
            <a:ext cx="3836400" cy="3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детям особенно важно
</a:t>
            </a:r>
            <a:endParaRPr lang="en-US" sz="1100" dirty="0"/>
          </a:p>
        </p:txBody>
      </p:sp>
      <p:sp>
        <p:nvSpPr>
          <p:cNvPr id="16" name="Text 9"/>
          <p:cNvSpPr txBox="1"/>
          <p:nvPr/>
        </p:nvSpPr>
        <p:spPr>
          <a:xfrm>
            <a:off x="3433254" y="2051000"/>
            <a:ext cx="3607800" cy="55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Дети много двигаются, играют и растут, поэтому чистый воздух им нужен особенно сильно. Когда воздух грязный, организму труднее справляться с нагрузкой.
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76700" y="1075784"/>
            <a:ext cx="8380800" cy="1947881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  <p:sp>
        <p:nvSpPr>
          <p:cNvPr id="11" name="Text 1"/>
          <p:cNvSpPr txBox="1"/>
          <p:nvPr/>
        </p:nvSpPr>
        <p:spPr>
          <a:xfrm>
            <a:off x="413150" y="435775"/>
            <a:ext cx="72771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Чистая вода нужна каждый день
</a:t>
            </a:r>
            <a:endParaRPr lang="en-US" sz="2400" dirty="0"/>
          </a:p>
        </p:txBody>
      </p:sp>
      <p:sp>
        <p:nvSpPr>
          <p:cNvPr id="12" name="Text 2"/>
          <p:cNvSpPr txBox="1"/>
          <p:nvPr/>
        </p:nvSpPr>
        <p:spPr>
          <a:xfrm>
            <a:off x="510550" y="3205825"/>
            <a:ext cx="18060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чего нужна вода
</a:t>
            </a:r>
            <a:endParaRPr lang="en-US" sz="900" dirty="0"/>
          </a:p>
        </p:txBody>
      </p:sp>
      <p:sp>
        <p:nvSpPr>
          <p:cNvPr id="13" name="Text 3"/>
          <p:cNvSpPr txBox="1"/>
          <p:nvPr/>
        </p:nvSpPr>
        <p:spPr>
          <a:xfrm>
            <a:off x="510550" y="3650825"/>
            <a:ext cx="1806000" cy="76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нужна не только для питья. Ею моют руки, умываются, готовят еду и наводят порядок. Без воды обычный день сразу становится сложнее.
</a:t>
            </a:r>
            <a:endParaRPr lang="en-US" sz="800" dirty="0"/>
          </a:p>
        </p:txBody>
      </p:sp>
      <p:sp>
        <p:nvSpPr>
          <p:cNvPr id="14" name="Text 4"/>
          <p:cNvSpPr txBox="1"/>
          <p:nvPr/>
        </p:nvSpPr>
        <p:spPr>
          <a:xfrm>
            <a:off x="6803425" y="3205825"/>
            <a:ext cx="18060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Хорошая привычка
</a:t>
            </a:r>
            <a:endParaRPr lang="en-US" sz="900" dirty="0"/>
          </a:p>
        </p:txBody>
      </p:sp>
      <p:sp>
        <p:nvSpPr>
          <p:cNvPr id="15" name="Text 5"/>
          <p:cNvSpPr txBox="1"/>
          <p:nvPr/>
        </p:nvSpPr>
        <p:spPr>
          <a:xfrm>
            <a:off x="6803425" y="3650825"/>
            <a:ext cx="1806000" cy="76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Чистая вода помогает оставаться бодрым, а её бережное использование — заботиться о здоровье. Иногда самое простое действие спасает большой запас воды.
</a:t>
            </a:r>
            <a:endParaRPr lang="en-US" sz="800" dirty="0"/>
          </a:p>
        </p:txBody>
      </p:sp>
      <p:sp>
        <p:nvSpPr>
          <p:cNvPr id="16" name="Text 6"/>
          <p:cNvSpPr txBox="1"/>
          <p:nvPr/>
        </p:nvSpPr>
        <p:spPr>
          <a:xfrm>
            <a:off x="4705800" y="3205825"/>
            <a:ext cx="18060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Беречь водоёмы
</a:t>
            </a:r>
            <a:endParaRPr lang="en-US" sz="900" dirty="0"/>
          </a:p>
        </p:txBody>
      </p:sp>
      <p:sp>
        <p:nvSpPr>
          <p:cNvPr id="17" name="Text 7"/>
          <p:cNvSpPr txBox="1"/>
          <p:nvPr/>
        </p:nvSpPr>
        <p:spPr>
          <a:xfrm>
            <a:off x="4705800" y="3650825"/>
            <a:ext cx="1806000" cy="76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Реки, озёра и колодцы нужно охранять от мусора и грязи. Чистые берега и аккуратное обращение с водой помогают сохранить её безопасной.
</a:t>
            </a:r>
            <a:endParaRPr lang="en-US" sz="800" dirty="0"/>
          </a:p>
        </p:txBody>
      </p:sp>
      <p:sp>
        <p:nvSpPr>
          <p:cNvPr id="18" name="Text 8"/>
          <p:cNvSpPr txBox="1"/>
          <p:nvPr/>
        </p:nvSpPr>
        <p:spPr>
          <a:xfrm>
            <a:off x="2608175" y="3205825"/>
            <a:ext cx="18060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важна чистота
</a:t>
            </a:r>
            <a:endParaRPr lang="en-US" sz="900" dirty="0"/>
          </a:p>
        </p:txBody>
      </p:sp>
      <p:sp>
        <p:nvSpPr>
          <p:cNvPr id="19" name="Text 9"/>
          <p:cNvSpPr txBox="1"/>
          <p:nvPr/>
        </p:nvSpPr>
        <p:spPr>
          <a:xfrm>
            <a:off x="2608175" y="3650825"/>
            <a:ext cx="1806000" cy="76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грязной воде могут быть микробы и вредные вещества. Если такая вода попадёт в организм, человек может заболеть или почувствовать слабость.
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  <p:sp>
        <p:nvSpPr>
          <p:cNvPr id="8" name="Text 1"/>
          <p:cNvSpPr txBox="1"/>
          <p:nvPr/>
        </p:nvSpPr>
        <p:spPr>
          <a:xfrm>
            <a:off x="534308" y="883599"/>
            <a:ext cx="2560500" cy="16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мытьё рук защищает от болезней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3748025" y="568296"/>
            <a:ext cx="4842300" cy="18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улицы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3748025" y="853300"/>
            <a:ext cx="4877700" cy="41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руках после прогулки, игр и прикосновений к разным предметам остаются пыль и микробы. Если их не смыть, они легко попадут дальше.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3748025" y="3670896"/>
            <a:ext cx="4842300" cy="18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Привычка на каждый день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3748025" y="3955900"/>
            <a:ext cx="4877700" cy="41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Чистые руки — это несложно, но очень полезно. Такая привычка помогает реже болеть и чувствовать себя увереннее в любой день.
</a:t>
            </a:r>
            <a:endParaRPr lang="en-US" sz="1000" dirty="0"/>
          </a:p>
        </p:txBody>
      </p:sp>
      <p:sp>
        <p:nvSpPr>
          <p:cNvPr id="13" name="Text 6"/>
          <p:cNvSpPr txBox="1"/>
          <p:nvPr/>
        </p:nvSpPr>
        <p:spPr>
          <a:xfrm>
            <a:off x="3748025" y="2636696"/>
            <a:ext cx="4842300" cy="18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мыть руки
</a:t>
            </a:r>
            <a:endParaRPr lang="en-US" sz="1100" dirty="0"/>
          </a:p>
        </p:txBody>
      </p:sp>
      <p:sp>
        <p:nvSpPr>
          <p:cNvPr id="14" name="Text 7"/>
          <p:cNvSpPr txBox="1"/>
          <p:nvPr/>
        </p:nvSpPr>
        <p:spPr>
          <a:xfrm>
            <a:off x="3748025" y="2921700"/>
            <a:ext cx="4877700" cy="41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важно мыть руки перед едой, после туалета и после прогулки. Так микробы не попадают в рот, на еду и в дом.
</a:t>
            </a:r>
            <a:endParaRPr lang="en-US" sz="1000" dirty="0"/>
          </a:p>
        </p:txBody>
      </p:sp>
      <p:sp>
        <p:nvSpPr>
          <p:cNvPr id="15" name="Text 8"/>
          <p:cNvSpPr txBox="1"/>
          <p:nvPr/>
        </p:nvSpPr>
        <p:spPr>
          <a:xfrm>
            <a:off x="3748025" y="1602496"/>
            <a:ext cx="4842300" cy="18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мылом лучше
</a:t>
            </a:r>
            <a:endParaRPr lang="en-US" sz="1100" dirty="0"/>
          </a:p>
        </p:txBody>
      </p:sp>
      <p:sp>
        <p:nvSpPr>
          <p:cNvPr id="16" name="Text 9"/>
          <p:cNvSpPr txBox="1"/>
          <p:nvPr/>
        </p:nvSpPr>
        <p:spPr>
          <a:xfrm>
            <a:off x="3748025" y="1887500"/>
            <a:ext cx="4877700" cy="41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Мытьё рук с мылом помогает убрать грязь и смыть микробы. Это простое действие работает как маленький щит для здоровья.
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3147" y="1292983"/>
            <a:ext cx="8317800" cy="318229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  <p:sp>
        <p:nvSpPr>
          <p:cNvPr id="5" name="Text 1"/>
          <p:cNvSpPr txBox="1"/>
          <p:nvPr/>
        </p:nvSpPr>
        <p:spPr>
          <a:xfrm>
            <a:off x="413147" y="435769"/>
            <a:ext cx="8317800" cy="36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загрязнения к болезни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413147" y="845820"/>
            <a:ext cx="8133900" cy="26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дым, пыль и грязь из окружающей среды попадают к человеку.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  <p:sp>
        <p:nvSpPr>
          <p:cNvPr id="8" name="Text 1"/>
          <p:cNvSpPr txBox="1"/>
          <p:nvPr/>
        </p:nvSpPr>
        <p:spPr>
          <a:xfrm>
            <a:off x="413150" y="435775"/>
            <a:ext cx="77421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Полезная еда и чистые условия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624325" y="1675030"/>
            <a:ext cx="2277900" cy="27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продукты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624325" y="1971127"/>
            <a:ext cx="22779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Овощи, фрукты, каши, молочные продукты и супы помогают расти, учиться и быть сильнее. Разнообразная еда поддерживает организм каждый день.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630278" y="3458962"/>
            <a:ext cx="3836400" cy="3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Чистые руки и посуда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630279" y="3876325"/>
            <a:ext cx="3607800" cy="55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Грязные руки и немытая посуда легко переносят микробы на пищу. Поэтому перед едой важно мыть руки, а посуду держать в порядке.
</a:t>
            </a:r>
            <a:endParaRPr lang="en-US" sz="900" dirty="0"/>
          </a:p>
        </p:txBody>
      </p:sp>
      <p:sp>
        <p:nvSpPr>
          <p:cNvPr id="13" name="Text 6"/>
          <p:cNvSpPr txBox="1"/>
          <p:nvPr/>
        </p:nvSpPr>
        <p:spPr>
          <a:xfrm>
            <a:off x="6241600" y="3420005"/>
            <a:ext cx="2277900" cy="27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Мыть продукты и хранить правильно
</a:t>
            </a:r>
            <a:endParaRPr lang="en-US" sz="1100" dirty="0"/>
          </a:p>
        </p:txBody>
      </p:sp>
      <p:sp>
        <p:nvSpPr>
          <p:cNvPr id="14" name="Text 7"/>
          <p:cNvSpPr txBox="1"/>
          <p:nvPr/>
        </p:nvSpPr>
        <p:spPr>
          <a:xfrm>
            <a:off x="6241600" y="3716102"/>
            <a:ext cx="22779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Овощи и фрукты нужно мыть, а продукты хранить в холодильнике, если это необходимо. Так еда остаётся безопаснее и вкуснее.
</a:t>
            </a:r>
            <a:endParaRPr lang="en-US" sz="900" dirty="0"/>
          </a:p>
        </p:txBody>
      </p:sp>
      <p:sp>
        <p:nvSpPr>
          <p:cNvPr id="15" name="Text 8"/>
          <p:cNvSpPr txBox="1"/>
          <p:nvPr/>
        </p:nvSpPr>
        <p:spPr>
          <a:xfrm>
            <a:off x="3433253" y="1633637"/>
            <a:ext cx="3836400" cy="3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Свежесть и чистота
</a:t>
            </a:r>
            <a:endParaRPr lang="en-US" sz="1100" dirty="0"/>
          </a:p>
        </p:txBody>
      </p:sp>
      <p:sp>
        <p:nvSpPr>
          <p:cNvPr id="16" name="Text 9"/>
          <p:cNvSpPr txBox="1"/>
          <p:nvPr/>
        </p:nvSpPr>
        <p:spPr>
          <a:xfrm>
            <a:off x="3433254" y="2051000"/>
            <a:ext cx="3607800" cy="55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Еда должна быть свежей, чистой и правильно храниться. Если продукты испорчены или стоят слишком долго, они могут стать опасными.
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1306" y="1078226"/>
            <a:ext cx="3906600" cy="346024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  <p:sp>
        <p:nvSpPr>
          <p:cNvPr id="11" name="Text 1"/>
          <p:cNvSpPr txBox="1"/>
          <p:nvPr/>
        </p:nvSpPr>
        <p:spPr>
          <a:xfrm>
            <a:off x="4859100" y="3798904"/>
            <a:ext cx="3854100" cy="20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Сон помогает расти
</a:t>
            </a:r>
            <a:endParaRPr lang="en-US" sz="1300" dirty="0"/>
          </a:p>
        </p:txBody>
      </p:sp>
      <p:sp>
        <p:nvSpPr>
          <p:cNvPr id="12" name="Text 2"/>
          <p:cNvSpPr txBox="1"/>
          <p:nvPr/>
        </p:nvSpPr>
        <p:spPr>
          <a:xfrm>
            <a:off x="4859025" y="4042488"/>
            <a:ext cx="3854100" cy="4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Хороший сон даёт силы на следующий день, помогает учиться и играть бодро. Недаром говорят: выспался — почти супергерой.
</a:t>
            </a:r>
            <a:endParaRPr lang="en-US" sz="900" dirty="0"/>
          </a:p>
        </p:txBody>
      </p:sp>
      <p:sp>
        <p:nvSpPr>
          <p:cNvPr id="13" name="Text 3"/>
          <p:cNvSpPr txBox="1"/>
          <p:nvPr/>
        </p:nvSpPr>
        <p:spPr>
          <a:xfrm>
            <a:off x="4859100" y="1160092"/>
            <a:ext cx="3854100" cy="20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мешает отдыху
</a:t>
            </a:r>
            <a:endParaRPr lang="en-US" sz="1300" dirty="0"/>
          </a:p>
        </p:txBody>
      </p:sp>
      <p:sp>
        <p:nvSpPr>
          <p:cNvPr id="14" name="Text 4"/>
          <p:cNvSpPr txBox="1"/>
          <p:nvPr/>
        </p:nvSpPr>
        <p:spPr>
          <a:xfrm>
            <a:off x="4859025" y="1403676"/>
            <a:ext cx="3854100" cy="4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Громкие машины, стройка, телевизор и музыка слишком шумят и не дают спокойно отдыхать. От шума устаёт не только ухо, но и весь человек.
</a:t>
            </a:r>
            <a:endParaRPr lang="en-US" sz="900" dirty="0"/>
          </a:p>
        </p:txBody>
      </p:sp>
      <p:sp>
        <p:nvSpPr>
          <p:cNvPr id="15" name="Text 5"/>
          <p:cNvSpPr txBox="1"/>
          <p:nvPr/>
        </p:nvSpPr>
        <p:spPr>
          <a:xfrm>
            <a:off x="4859100" y="2039696"/>
            <a:ext cx="3854100" cy="20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сон важен
</a:t>
            </a:r>
            <a:endParaRPr lang="en-US" sz="1300" dirty="0"/>
          </a:p>
        </p:txBody>
      </p:sp>
      <p:sp>
        <p:nvSpPr>
          <p:cNvPr id="16" name="Text 6"/>
          <p:cNvSpPr txBox="1"/>
          <p:nvPr/>
        </p:nvSpPr>
        <p:spPr>
          <a:xfrm>
            <a:off x="4859025" y="2283280"/>
            <a:ext cx="3854100" cy="4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сне организм отдыхает и восстанавливается после дня. Если сна мало, ребёнок становится сонным, раздражительным и хуже запоминает новое.
</a:t>
            </a:r>
            <a:endParaRPr lang="en-US" sz="900" dirty="0"/>
          </a:p>
        </p:txBody>
      </p:sp>
      <p:sp>
        <p:nvSpPr>
          <p:cNvPr id="17" name="Text 7"/>
          <p:cNvSpPr txBox="1"/>
          <p:nvPr/>
        </p:nvSpPr>
        <p:spPr>
          <a:xfrm>
            <a:off x="4859100" y="2919300"/>
            <a:ext cx="3854100" cy="20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Тихий вечер
</a:t>
            </a:r>
            <a:endParaRPr lang="en-US" sz="1300" dirty="0"/>
          </a:p>
        </p:txBody>
      </p:sp>
      <p:sp>
        <p:nvSpPr>
          <p:cNvPr id="18" name="Text 8"/>
          <p:cNvSpPr txBox="1"/>
          <p:nvPr/>
        </p:nvSpPr>
        <p:spPr>
          <a:xfrm>
            <a:off x="4859025" y="3162884"/>
            <a:ext cx="3854100" cy="4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Вечером полезны тишина, спокойный свет и привычка заранее готовиться ко сну. Так телу легче настроиться на отдых.
</a:t>
            </a:r>
            <a:endParaRPr lang="en-US" sz="900" dirty="0"/>
          </a:p>
        </p:txBody>
      </p:sp>
      <p:sp>
        <p:nvSpPr>
          <p:cNvPr id="19" name="Text 9"/>
          <p:cNvSpPr txBox="1"/>
          <p:nvPr/>
        </p:nvSpPr>
        <p:spPr>
          <a:xfrm>
            <a:off x="413147" y="435769"/>
            <a:ext cx="79737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Шум, свет и сон
</a:t>
            </a:r>
            <a:endParaRPr lang="en-US" sz="2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9631" y="1226125"/>
            <a:ext cx="354375" cy="405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49392" y="2971106"/>
            <a:ext cx="405000" cy="405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884157" y="1226125"/>
            <a:ext cx="253125" cy="405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439331" y="2971106"/>
            <a:ext cx="392344" cy="4050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  <p:sp>
        <p:nvSpPr>
          <p:cNvPr id="13" name="Text 1"/>
          <p:cNvSpPr txBox="1"/>
          <p:nvPr/>
        </p:nvSpPr>
        <p:spPr>
          <a:xfrm>
            <a:off x="624318" y="1713982"/>
            <a:ext cx="3734400" cy="3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Чище и прохладнее
</a:t>
            </a:r>
            <a:endParaRPr lang="en-US" sz="1200" dirty="0"/>
          </a:p>
        </p:txBody>
      </p:sp>
      <p:sp>
        <p:nvSpPr>
          <p:cNvPr id="14" name="Text 2"/>
          <p:cNvSpPr txBox="1"/>
          <p:nvPr/>
        </p:nvSpPr>
        <p:spPr>
          <a:xfrm>
            <a:off x="624318" y="2131345"/>
            <a:ext cx="3645000" cy="55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Деревья, кусты и трава делают воздух чище и прохладнее. В тени легче отдыхать, а в зелёном дворе обычно меньше пыли, чем рядом с дорогой.
</a:t>
            </a:r>
            <a:endParaRPr lang="en-US" sz="900" dirty="0"/>
          </a:p>
        </p:txBody>
      </p:sp>
      <p:sp>
        <p:nvSpPr>
          <p:cNvPr id="15" name="Text 3"/>
          <p:cNvSpPr txBox="1"/>
          <p:nvPr/>
        </p:nvSpPr>
        <p:spPr>
          <a:xfrm>
            <a:off x="624318" y="3458962"/>
            <a:ext cx="2277900" cy="3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Польза даже от малого
</a:t>
            </a:r>
            <a:endParaRPr lang="en-US" sz="1200" dirty="0"/>
          </a:p>
        </p:txBody>
      </p:sp>
      <p:sp>
        <p:nvSpPr>
          <p:cNvPr id="16" name="Text 4"/>
          <p:cNvSpPr txBox="1"/>
          <p:nvPr/>
        </p:nvSpPr>
        <p:spPr>
          <a:xfrm>
            <a:off x="624318" y="3876325"/>
            <a:ext cx="2277900" cy="55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обязательно ждать большого леса. Даже цветник у дома, одно дерево или школьные растения уже приносят пользу людям и украшают место вокруг.
</a:t>
            </a:r>
            <a:endParaRPr lang="en-US" sz="900" dirty="0"/>
          </a:p>
        </p:txBody>
      </p:sp>
      <p:sp>
        <p:nvSpPr>
          <p:cNvPr id="17" name="Text 5"/>
          <p:cNvSpPr txBox="1"/>
          <p:nvPr/>
        </p:nvSpPr>
        <p:spPr>
          <a:xfrm>
            <a:off x="4808219" y="1713982"/>
            <a:ext cx="3620100" cy="3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Прогулки для настроения
</a:t>
            </a:r>
            <a:endParaRPr lang="en-US" sz="1200" dirty="0"/>
          </a:p>
        </p:txBody>
      </p:sp>
      <p:sp>
        <p:nvSpPr>
          <p:cNvPr id="18" name="Text 6"/>
          <p:cNvSpPr txBox="1"/>
          <p:nvPr/>
        </p:nvSpPr>
        <p:spPr>
          <a:xfrm>
            <a:off x="4808219" y="2131345"/>
            <a:ext cx="3620100" cy="55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Прогулка в парке или среди деревьев помогает отдохнуть, успокоиться и стать бодрее. Природа будто мягко напоминает: пора сделать вдох и улыбнуться.
</a:t>
            </a:r>
            <a:endParaRPr lang="en-US" sz="900" dirty="0"/>
          </a:p>
        </p:txBody>
      </p:sp>
      <p:sp>
        <p:nvSpPr>
          <p:cNvPr id="19" name="Text 7"/>
          <p:cNvSpPr txBox="1"/>
          <p:nvPr/>
        </p:nvSpPr>
        <p:spPr>
          <a:xfrm>
            <a:off x="3433003" y="3458962"/>
            <a:ext cx="4796700" cy="3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Хорошее самочувствие
</a:t>
            </a:r>
            <a:endParaRPr lang="en-US" sz="1200" dirty="0"/>
          </a:p>
        </p:txBody>
      </p:sp>
      <p:sp>
        <p:nvSpPr>
          <p:cNvPr id="20" name="Text 8"/>
          <p:cNvSpPr txBox="1"/>
          <p:nvPr/>
        </p:nvSpPr>
        <p:spPr>
          <a:xfrm>
            <a:off x="3433004" y="3876325"/>
            <a:ext cx="4796700" cy="55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Зелёные места помогают меньше уставать и лучше чувствовать себя после прогулки. После общения с природой детям легче сосредоточиться и учиться.
</a:t>
            </a:r>
            <a:endParaRPr lang="en-US" sz="900" dirty="0"/>
          </a:p>
        </p:txBody>
      </p:sp>
      <p:sp>
        <p:nvSpPr>
          <p:cNvPr id="21" name="Text 9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дают зелёные места
</a:t>
            </a:r>
            <a:endParaRPr lang="en-US" sz="2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93200" y="2007732"/>
            <a:ext cx="2681400" cy="2382885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  <p:sp>
        <p:nvSpPr>
          <p:cNvPr id="11" name="Text 1"/>
          <p:cNvSpPr txBox="1"/>
          <p:nvPr/>
        </p:nvSpPr>
        <p:spPr>
          <a:xfrm>
            <a:off x="3748025" y="568296"/>
            <a:ext cx="4842300" cy="18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Мусор не должен лежать
</a:t>
            </a:r>
            <a:endParaRPr lang="en-US" sz="1100" dirty="0"/>
          </a:p>
        </p:txBody>
      </p:sp>
      <p:sp>
        <p:nvSpPr>
          <p:cNvPr id="12" name="Text 2"/>
          <p:cNvSpPr txBox="1"/>
          <p:nvPr/>
        </p:nvSpPr>
        <p:spPr>
          <a:xfrm>
            <a:off x="3748025" y="853300"/>
            <a:ext cx="4877700" cy="41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Брошенный на улице мусор портит землю, загрязняет воду и делает воздух тяжелее. Даже один пакет или бутылка могут долго лежать без пользы и мешать людям, животным и растениям.
</a:t>
            </a:r>
            <a:endParaRPr lang="en-US" sz="1000" dirty="0"/>
          </a:p>
        </p:txBody>
      </p:sp>
      <p:sp>
        <p:nvSpPr>
          <p:cNvPr id="13" name="Text 3"/>
          <p:cNvSpPr txBox="1"/>
          <p:nvPr/>
        </p:nvSpPr>
        <p:spPr>
          <a:xfrm>
            <a:off x="3748025" y="3670896"/>
            <a:ext cx="4842300" cy="18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Чистота начинается с нас
</a:t>
            </a:r>
            <a:endParaRPr lang="en-US" sz="1100" dirty="0"/>
          </a:p>
        </p:txBody>
      </p:sp>
      <p:sp>
        <p:nvSpPr>
          <p:cNvPr id="14" name="Text 4"/>
          <p:cNvSpPr txBox="1"/>
          <p:nvPr/>
        </p:nvSpPr>
        <p:spPr>
          <a:xfrm>
            <a:off x="3748025" y="3955900"/>
            <a:ext cx="4877700" cy="41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выбрасывать отходы аккуратно и не мусорить, двор, школа и улица выглядят опрятнее. Это простое правило помогает природе и делает прогулки приятнее для всех.
</a:t>
            </a:r>
            <a:endParaRPr lang="en-US" sz="1000" dirty="0"/>
          </a:p>
        </p:txBody>
      </p:sp>
      <p:sp>
        <p:nvSpPr>
          <p:cNvPr id="15" name="Text 5"/>
          <p:cNvSpPr txBox="1"/>
          <p:nvPr/>
        </p:nvSpPr>
        <p:spPr>
          <a:xfrm>
            <a:off x="3748025" y="2636696"/>
            <a:ext cx="4842300" cy="18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Меньше одноразовых вещей
</a:t>
            </a:r>
            <a:endParaRPr lang="en-US" sz="1100" dirty="0"/>
          </a:p>
        </p:txBody>
      </p:sp>
      <p:sp>
        <p:nvSpPr>
          <p:cNvPr id="16" name="Text 6"/>
          <p:cNvSpPr txBox="1"/>
          <p:nvPr/>
        </p:nvSpPr>
        <p:spPr>
          <a:xfrm>
            <a:off x="3748025" y="2921700"/>
            <a:ext cx="4877700" cy="41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Многоразовая бутылка, сумка и коробка помогают не приносить домой лишние упаковки. Чем реже мы берём одноразовые предметы, тем меньше мусора появляется вокруг нас каждый день.
</a:t>
            </a:r>
            <a:endParaRPr lang="en-US" sz="1000" dirty="0"/>
          </a:p>
        </p:txBody>
      </p:sp>
      <p:sp>
        <p:nvSpPr>
          <p:cNvPr id="17" name="Text 7"/>
          <p:cNvSpPr txBox="1"/>
          <p:nvPr/>
        </p:nvSpPr>
        <p:spPr>
          <a:xfrm>
            <a:off x="3748025" y="1602496"/>
            <a:ext cx="4842300" cy="18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Сортируем, если можем
</a:t>
            </a:r>
            <a:endParaRPr lang="en-US" sz="1100" dirty="0"/>
          </a:p>
        </p:txBody>
      </p:sp>
      <p:sp>
        <p:nvSpPr>
          <p:cNvPr id="18" name="Text 8"/>
          <p:cNvSpPr txBox="1"/>
          <p:nvPr/>
        </p:nvSpPr>
        <p:spPr>
          <a:xfrm>
            <a:off x="3748025" y="1887500"/>
            <a:ext cx="4877700" cy="41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Пластик, бумагу, стекло и пищевые отходы лучше не смешивать, если рядом есть разные контейнеры. Так часть мусора можно отправить на переработку и снова использовать в деле.
</a:t>
            </a:r>
            <a:endParaRPr lang="en-US" sz="1000" dirty="0"/>
          </a:p>
        </p:txBody>
      </p:sp>
      <p:sp>
        <p:nvSpPr>
          <p:cNvPr id="19" name="Text 9"/>
          <p:cNvSpPr txBox="1"/>
          <p:nvPr/>
        </p:nvSpPr>
        <p:spPr>
          <a:xfrm>
            <a:off x="534300" y="680025"/>
            <a:ext cx="2560500" cy="120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Мусор и раздельный сбор
</a:t>
            </a:r>
            <a:endParaRPr lang="en-US" sz="2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3147" y="1292983"/>
            <a:ext cx="8317800" cy="318229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  <p:sp>
        <p:nvSpPr>
          <p:cNvPr id="5" name="Text 1"/>
          <p:cNvSpPr txBox="1"/>
          <p:nvPr/>
        </p:nvSpPr>
        <p:spPr>
          <a:xfrm>
            <a:off x="413147" y="435769"/>
            <a:ext cx="8317800" cy="36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делать с отходами дома и в школе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413147" y="845820"/>
            <a:ext cx="8133900" cy="26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простых действий помогает уменьшить мусор и сохранить чистоту вокруг.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97939" y="1085810"/>
            <a:ext cx="2761187" cy="3495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  <p:sp>
        <p:nvSpPr>
          <p:cNvPr id="10" name="Text 1"/>
          <p:cNvSpPr txBox="1"/>
          <p:nvPr/>
        </p:nvSpPr>
        <p:spPr>
          <a:xfrm>
            <a:off x="413150" y="435775"/>
            <a:ext cx="77421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на свежем воздухе
</a:t>
            </a:r>
            <a:endParaRPr lang="en-US" sz="2400" dirty="0"/>
          </a:p>
        </p:txBody>
      </p:sp>
      <p:sp>
        <p:nvSpPr>
          <p:cNvPr id="11" name="Text 2"/>
          <p:cNvSpPr txBox="1"/>
          <p:nvPr/>
        </p:nvSpPr>
        <p:spPr>
          <a:xfrm>
            <a:off x="624325" y="1675030"/>
            <a:ext cx="2277900" cy="27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Сильнее мышцы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624325" y="1971127"/>
            <a:ext cx="22779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Игры, бег, прыжки и велосипед помогают мышцам работать лучше. Когда тело двигается, оно становится выносливее, а обычная прогулка уже не кажется такой длинной и скучной.
</a:t>
            </a:r>
            <a:endParaRPr lang="en-US" sz="900" dirty="0"/>
          </a:p>
        </p:txBody>
      </p:sp>
      <p:sp>
        <p:nvSpPr>
          <p:cNvPr id="13" name="Text 4"/>
          <p:cNvSpPr txBox="1"/>
          <p:nvPr/>
        </p:nvSpPr>
        <p:spPr>
          <a:xfrm>
            <a:off x="3432875" y="1675030"/>
            <a:ext cx="2277900" cy="27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Крепче сердце и лёгкие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3432875" y="1971127"/>
            <a:ext cx="22779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Активное движение на улице тренирует сердце и помогает лёгким работать ровнее. Это полезно, если играть там, где меньше дыма, пыли и машин, а воздух заметно свежее.
</a:t>
            </a:r>
            <a:endParaRPr lang="en-US" sz="900" dirty="0"/>
          </a:p>
        </p:txBody>
      </p:sp>
      <p:sp>
        <p:nvSpPr>
          <p:cNvPr id="15" name="Text 6"/>
          <p:cNvSpPr txBox="1"/>
          <p:nvPr/>
        </p:nvSpPr>
        <p:spPr>
          <a:xfrm>
            <a:off x="624325" y="3438580"/>
            <a:ext cx="2277900" cy="27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Больше бодрости
</a:t>
            </a:r>
            <a:endParaRPr lang="en-US" sz="1100" dirty="0"/>
          </a:p>
        </p:txBody>
      </p:sp>
      <p:sp>
        <p:nvSpPr>
          <p:cNvPr id="16" name="Text 7"/>
          <p:cNvSpPr txBox="1"/>
          <p:nvPr/>
        </p:nvSpPr>
        <p:spPr>
          <a:xfrm>
            <a:off x="624325" y="3734677"/>
            <a:ext cx="22779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подвижных игр легче чувствовать себя бодрым и весёлым. Тело разминается, голова отдыхает от уроков, а настроение подскакивает вверх почти как мячик.
</a:t>
            </a:r>
            <a:endParaRPr lang="en-US" sz="900" dirty="0"/>
          </a:p>
        </p:txBody>
      </p:sp>
      <p:sp>
        <p:nvSpPr>
          <p:cNvPr id="17" name="Text 8"/>
          <p:cNvSpPr txBox="1"/>
          <p:nvPr/>
        </p:nvSpPr>
        <p:spPr>
          <a:xfrm>
            <a:off x="3432875" y="3438580"/>
            <a:ext cx="2277900" cy="27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Лучший сон
</a:t>
            </a:r>
            <a:endParaRPr lang="en-US" sz="1100" dirty="0"/>
          </a:p>
        </p:txBody>
      </p:sp>
      <p:sp>
        <p:nvSpPr>
          <p:cNvPr id="18" name="Text 9"/>
          <p:cNvSpPr txBox="1"/>
          <p:nvPr/>
        </p:nvSpPr>
        <p:spPr>
          <a:xfrm>
            <a:off x="3432875" y="3734677"/>
            <a:ext cx="22779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днём было достаточно движения, вечером легче успокоиться и уснуть. Спокойный сон помогает организму восстановиться и набраться сил для следующего дня.
</a:t>
            </a:r>
            <a:endParaRPr lang="en-US" sz="9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76700" y="1075784"/>
            <a:ext cx="8380800" cy="1947881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  <p:sp>
        <p:nvSpPr>
          <p:cNvPr id="11" name="Text 1"/>
          <p:cNvSpPr txBox="1"/>
          <p:nvPr/>
        </p:nvSpPr>
        <p:spPr>
          <a:xfrm>
            <a:off x="413150" y="435775"/>
            <a:ext cx="72771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помогает настроению
</a:t>
            </a:r>
            <a:endParaRPr lang="en-US" sz="2400" dirty="0"/>
          </a:p>
        </p:txBody>
      </p:sp>
      <p:sp>
        <p:nvSpPr>
          <p:cNvPr id="12" name="Text 2"/>
          <p:cNvSpPr txBox="1"/>
          <p:nvPr/>
        </p:nvSpPr>
        <p:spPr>
          <a:xfrm>
            <a:off x="510550" y="3205825"/>
            <a:ext cx="18060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Меньше усталости
</a:t>
            </a:r>
            <a:endParaRPr lang="en-US" sz="900" dirty="0"/>
          </a:p>
        </p:txBody>
      </p:sp>
      <p:sp>
        <p:nvSpPr>
          <p:cNvPr id="13" name="Text 3"/>
          <p:cNvSpPr txBox="1"/>
          <p:nvPr/>
        </p:nvSpPr>
        <p:spPr>
          <a:xfrm>
            <a:off x="510550" y="3650825"/>
            <a:ext cx="1806000" cy="76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Прогулка среди деревьев и травы помогает отдохнуть после учёбы. На природе глаза и голова меньше устают, а тело словно получает тихий, приятный перерыв.
</a:t>
            </a:r>
            <a:endParaRPr lang="en-US" sz="800" dirty="0"/>
          </a:p>
        </p:txBody>
      </p:sp>
      <p:sp>
        <p:nvSpPr>
          <p:cNvPr id="14" name="Text 4"/>
          <p:cNvSpPr txBox="1"/>
          <p:nvPr/>
        </p:nvSpPr>
        <p:spPr>
          <a:xfrm>
            <a:off x="6803425" y="3205825"/>
            <a:ext cx="18060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Забота с пользой
</a:t>
            </a:r>
            <a:endParaRPr lang="en-US" sz="900" dirty="0"/>
          </a:p>
        </p:txBody>
      </p:sp>
      <p:sp>
        <p:nvSpPr>
          <p:cNvPr id="15" name="Text 5"/>
          <p:cNvSpPr txBox="1"/>
          <p:nvPr/>
        </p:nvSpPr>
        <p:spPr>
          <a:xfrm>
            <a:off x="6803425" y="3650825"/>
            <a:ext cx="1806000" cy="76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мы бережём растения, не ломаем ветки и не мусорим, природа остаётся красивой дольше. А хорошее настроение любит чистые и зелёные места.
</a:t>
            </a:r>
            <a:endParaRPr lang="en-US" sz="800" dirty="0"/>
          </a:p>
        </p:txBody>
      </p:sp>
      <p:sp>
        <p:nvSpPr>
          <p:cNvPr id="16" name="Text 6"/>
          <p:cNvSpPr txBox="1"/>
          <p:nvPr/>
        </p:nvSpPr>
        <p:spPr>
          <a:xfrm>
            <a:off x="4705800" y="3205825"/>
            <a:ext cx="18060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Легче сосредоточиться
</a:t>
            </a:r>
            <a:endParaRPr lang="en-US" sz="900" dirty="0"/>
          </a:p>
        </p:txBody>
      </p:sp>
      <p:sp>
        <p:nvSpPr>
          <p:cNvPr id="17" name="Text 7"/>
          <p:cNvSpPr txBox="1"/>
          <p:nvPr/>
        </p:nvSpPr>
        <p:spPr>
          <a:xfrm>
            <a:off x="4705800" y="3650825"/>
            <a:ext cx="1806000" cy="76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времени на свежем воздухе детям проще вернуться к заданиям и слушать урок. Свежие впечатления помогают вниманию, будто оно снова просыпается.
</a:t>
            </a:r>
            <a:endParaRPr lang="en-US" sz="800" dirty="0"/>
          </a:p>
        </p:txBody>
      </p:sp>
      <p:sp>
        <p:nvSpPr>
          <p:cNvPr id="18" name="Text 8"/>
          <p:cNvSpPr txBox="1"/>
          <p:nvPr/>
        </p:nvSpPr>
        <p:spPr>
          <a:xfrm>
            <a:off x="2608175" y="3205825"/>
            <a:ext cx="18060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Спокойствие и тишина
</a:t>
            </a:r>
            <a:endParaRPr lang="en-US" sz="900" dirty="0"/>
          </a:p>
        </p:txBody>
      </p:sp>
      <p:sp>
        <p:nvSpPr>
          <p:cNvPr id="19" name="Text 9"/>
          <p:cNvSpPr txBox="1"/>
          <p:nvPr/>
        </p:nvSpPr>
        <p:spPr>
          <a:xfrm>
            <a:off x="2608175" y="3650825"/>
            <a:ext cx="1806000" cy="76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Шум воды, пение птиц и шорох листьев действуют мягко и успокаивающе. После такой прогулки легче не сердиться по пустякам и говорить добрее.
</a:t>
            </a:r>
            <a:endParaRPr lang="en-US" sz="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  <p:sp>
        <p:nvSpPr>
          <p:cNvPr id="9" name="Text 1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Погода и самочувствие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1393805" y="3100960"/>
            <a:ext cx="2442900" cy="138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Жаркий день
</a:t>
            </a:r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жару нужно пить воду, отдыхать в тени и не играть слишком долго под палящим солнцем. Так организм не перегревается.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4196537" y="3100960"/>
            <a:ext cx="2442900" cy="138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Холодная погода
</a:t>
            </a:r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на улице холодно, важно тепло одеться, не промочить ноги и не мёрзнуть. Тогда тело легче сохраняет силы и тепло.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2750048" y="1237794"/>
            <a:ext cx="2442900" cy="138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Ветрено и пыльно
</a:t>
            </a:r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Сильный ветер поднимает пыль и может мешать дыханию. В такие дни лучше закрывать лицо от пыли и выбирать более спокойное место.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5564684" y="1237794"/>
            <a:ext cx="2442900" cy="138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Новый сезон
</a:t>
            </a:r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Одежда по погоде, вода и отдых помогают чувствовать себя хорошо в любое время года. Погода меняется, а забота о себе остаётся важной всегда.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1306" y="1078226"/>
            <a:ext cx="3906600" cy="346024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  <p:sp>
        <p:nvSpPr>
          <p:cNvPr id="11" name="Text 1"/>
          <p:cNvSpPr txBox="1"/>
          <p:nvPr/>
        </p:nvSpPr>
        <p:spPr>
          <a:xfrm>
            <a:off x="4859100" y="3798904"/>
            <a:ext cx="3854100" cy="20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 резких запахов
</a:t>
            </a:r>
            <a:endParaRPr lang="en-US" sz="1300" dirty="0"/>
          </a:p>
        </p:txBody>
      </p:sp>
      <p:sp>
        <p:nvSpPr>
          <p:cNvPr id="12" name="Text 2"/>
          <p:cNvSpPr txBox="1"/>
          <p:nvPr/>
        </p:nvSpPr>
        <p:spPr>
          <a:xfrm>
            <a:off x="4859025" y="4042488"/>
            <a:ext cx="3854100" cy="4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Слишком сильная химия и резкие запахи могут раздражать нос и горло. Если пользоваться ими осторожно, дом остаётся чистым, тёплым и спокойным.
</a:t>
            </a:r>
            <a:endParaRPr lang="en-US" sz="900" dirty="0"/>
          </a:p>
        </p:txBody>
      </p:sp>
      <p:sp>
        <p:nvSpPr>
          <p:cNvPr id="13" name="Text 3"/>
          <p:cNvSpPr txBox="1"/>
          <p:nvPr/>
        </p:nvSpPr>
        <p:spPr>
          <a:xfrm>
            <a:off x="4859100" y="1160092"/>
            <a:ext cx="3854100" cy="20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Свежий воздух
</a:t>
            </a:r>
            <a:endParaRPr lang="en-US" sz="1300" dirty="0"/>
          </a:p>
        </p:txBody>
      </p:sp>
      <p:sp>
        <p:nvSpPr>
          <p:cNvPr id="14" name="Text 4"/>
          <p:cNvSpPr txBox="1"/>
          <p:nvPr/>
        </p:nvSpPr>
        <p:spPr>
          <a:xfrm>
            <a:off x="4859025" y="1403676"/>
            <a:ext cx="3854100" cy="4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Проветривание помогает убрать застоявшийся воздух и впустить в комнату свежесть. После этого дома легче дышать, а в голове становится яснее.
</a:t>
            </a:r>
            <a:endParaRPr lang="en-US" sz="900" dirty="0"/>
          </a:p>
        </p:txBody>
      </p:sp>
      <p:sp>
        <p:nvSpPr>
          <p:cNvPr id="15" name="Text 5"/>
          <p:cNvSpPr txBox="1"/>
          <p:nvPr/>
        </p:nvSpPr>
        <p:spPr>
          <a:xfrm>
            <a:off x="4859100" y="2039696"/>
            <a:ext cx="3854100" cy="20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Меньше пыли
</a:t>
            </a:r>
            <a:endParaRPr lang="en-US" sz="1300" dirty="0"/>
          </a:p>
        </p:txBody>
      </p:sp>
      <p:sp>
        <p:nvSpPr>
          <p:cNvPr id="16" name="Text 6"/>
          <p:cNvSpPr txBox="1"/>
          <p:nvPr/>
        </p:nvSpPr>
        <p:spPr>
          <a:xfrm>
            <a:off x="4859025" y="2283280"/>
            <a:ext cx="3854100" cy="4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Влажная уборка собирает пыль, которая может попадать в нос и мешать дыханию. Чистый пол и стол делают комнату приятнее для жизни и отдыха.
</a:t>
            </a:r>
            <a:endParaRPr lang="en-US" sz="900" dirty="0"/>
          </a:p>
        </p:txBody>
      </p:sp>
      <p:sp>
        <p:nvSpPr>
          <p:cNvPr id="17" name="Text 7"/>
          <p:cNvSpPr txBox="1"/>
          <p:nvPr/>
        </p:nvSpPr>
        <p:spPr>
          <a:xfrm>
            <a:off x="4859100" y="2919300"/>
            <a:ext cx="3854100" cy="20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 дыма
</a:t>
            </a:r>
            <a:endParaRPr lang="en-US" sz="1300" dirty="0"/>
          </a:p>
        </p:txBody>
      </p:sp>
      <p:sp>
        <p:nvSpPr>
          <p:cNvPr id="18" name="Text 8"/>
          <p:cNvSpPr txBox="1"/>
          <p:nvPr/>
        </p:nvSpPr>
        <p:spPr>
          <a:xfrm>
            <a:off x="4859025" y="3162884"/>
            <a:ext cx="3854100" cy="4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Курение в доме вредно всем, особенно детям. Дым остаётся в воздухе, одежде и мебели, поэтому лучше совсем не приносить его в квартиру.
</a:t>
            </a:r>
            <a:endParaRPr lang="en-US" sz="900" dirty="0"/>
          </a:p>
        </p:txBody>
      </p:sp>
      <p:sp>
        <p:nvSpPr>
          <p:cNvPr id="19" name="Text 9"/>
          <p:cNvSpPr txBox="1"/>
          <p:nvPr/>
        </p:nvSpPr>
        <p:spPr>
          <a:xfrm>
            <a:off x="413147" y="435769"/>
            <a:ext cx="79737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Чистый дом — здоровый дом
</a:t>
            </a:r>
            <a:endParaRPr lang="en-US" sz="2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3147" y="1292983"/>
            <a:ext cx="8317800" cy="318229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  <p:sp>
        <p:nvSpPr>
          <p:cNvPr id="5" name="Text 1"/>
          <p:cNvSpPr txBox="1"/>
          <p:nvPr/>
        </p:nvSpPr>
        <p:spPr>
          <a:xfrm>
            <a:off x="413147" y="435769"/>
            <a:ext cx="8317800" cy="36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Личные шаги для защиты здоровья и природы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413147" y="845820"/>
            <a:ext cx="8133900" cy="26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Небольшие ежедневные привычки помогают беречь воду, воздух, свет и чистоту вокруг.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93200" y="2007732"/>
            <a:ext cx="2681400" cy="2382885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  <p:sp>
        <p:nvSpPr>
          <p:cNvPr id="11" name="Text 1"/>
          <p:cNvSpPr txBox="1"/>
          <p:nvPr/>
        </p:nvSpPr>
        <p:spPr>
          <a:xfrm>
            <a:off x="3748025" y="568296"/>
            <a:ext cx="4842300" cy="18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Чистый класс
</a:t>
            </a:r>
            <a:endParaRPr lang="en-US" sz="1100" dirty="0"/>
          </a:p>
        </p:txBody>
      </p:sp>
      <p:sp>
        <p:nvSpPr>
          <p:cNvPr id="12" name="Text 2"/>
          <p:cNvSpPr txBox="1"/>
          <p:nvPr/>
        </p:nvSpPr>
        <p:spPr>
          <a:xfrm>
            <a:off x="3748025" y="853300"/>
            <a:ext cx="4877700" cy="41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чистом классе легче сосредоточиться и спокойно слушать учителя. Если на партах порядок и в помещении нет лишней пыли, учёба становится приятнее.
</a:t>
            </a:r>
            <a:endParaRPr lang="en-US" sz="1000" dirty="0"/>
          </a:p>
        </p:txBody>
      </p:sp>
      <p:sp>
        <p:nvSpPr>
          <p:cNvPr id="13" name="Text 3"/>
          <p:cNvSpPr txBox="1"/>
          <p:nvPr/>
        </p:nvSpPr>
        <p:spPr>
          <a:xfrm>
            <a:off x="3748025" y="3670896"/>
            <a:ext cx="4842300" cy="18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правила
</a:t>
            </a:r>
            <a:endParaRPr lang="en-US" sz="1100" dirty="0"/>
          </a:p>
        </p:txBody>
      </p:sp>
      <p:sp>
        <p:nvSpPr>
          <p:cNvPr id="14" name="Text 4"/>
          <p:cNvSpPr txBox="1"/>
          <p:nvPr/>
        </p:nvSpPr>
        <p:spPr>
          <a:xfrm>
            <a:off x="3748025" y="3955900"/>
            <a:ext cx="4877700" cy="41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 школе соблюдают чистоту и порядок, всем проще чувствовать себя хорошо. Такие правила помогают беречь здоровье, уважать друг друга и своё учебное место.
</a:t>
            </a:r>
            <a:endParaRPr lang="en-US" sz="1000" dirty="0"/>
          </a:p>
        </p:txBody>
      </p:sp>
      <p:sp>
        <p:nvSpPr>
          <p:cNvPr id="15" name="Text 5"/>
          <p:cNvSpPr txBox="1"/>
          <p:nvPr/>
        </p:nvSpPr>
        <p:spPr>
          <a:xfrm>
            <a:off x="3748025" y="2636696"/>
            <a:ext cx="4842300" cy="18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Перемены и движение
</a:t>
            </a:r>
            <a:endParaRPr lang="en-US" sz="1100" dirty="0"/>
          </a:p>
        </p:txBody>
      </p:sp>
      <p:sp>
        <p:nvSpPr>
          <p:cNvPr id="16" name="Text 6"/>
          <p:cNvSpPr txBox="1"/>
          <p:nvPr/>
        </p:nvSpPr>
        <p:spPr>
          <a:xfrm>
            <a:off x="3748025" y="2921700"/>
            <a:ext cx="4877700" cy="41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Короткая прогулка по коридору или активная игра на перемене помогают размяться. После движения становится легче сидеть на уроке и не ёрзать, как маленький моторчик.
</a:t>
            </a:r>
            <a:endParaRPr lang="en-US" sz="1000" dirty="0"/>
          </a:p>
        </p:txBody>
      </p:sp>
      <p:sp>
        <p:nvSpPr>
          <p:cNvPr id="17" name="Text 7"/>
          <p:cNvSpPr txBox="1"/>
          <p:nvPr/>
        </p:nvSpPr>
        <p:spPr>
          <a:xfrm>
            <a:off x="3748025" y="1602496"/>
            <a:ext cx="4842300" cy="18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Свежий воздух
</a:t>
            </a:r>
            <a:endParaRPr lang="en-US" sz="1100" dirty="0"/>
          </a:p>
        </p:txBody>
      </p:sp>
      <p:sp>
        <p:nvSpPr>
          <p:cNvPr id="18" name="Text 8"/>
          <p:cNvSpPr txBox="1"/>
          <p:nvPr/>
        </p:nvSpPr>
        <p:spPr>
          <a:xfrm>
            <a:off x="3748025" y="1887500"/>
            <a:ext cx="4877700" cy="41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Проветривание помогает убрать душный воздух и даёт больше сил для уроков. Когда в классе есть приток свежести, детям легче дышать и не клонит в сон.
</a:t>
            </a:r>
            <a:endParaRPr lang="en-US" sz="1000" dirty="0"/>
          </a:p>
        </p:txBody>
      </p:sp>
      <p:sp>
        <p:nvSpPr>
          <p:cNvPr id="19" name="Text 9"/>
          <p:cNvSpPr txBox="1"/>
          <p:nvPr/>
        </p:nvSpPr>
        <p:spPr>
          <a:xfrm>
            <a:off x="534300" y="680025"/>
            <a:ext cx="2560500" cy="120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Школа как место здоровья
</a:t>
            </a:r>
            <a:endParaRPr lang="en-US" sz="2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0490" y="1072294"/>
            <a:ext cx="2782500" cy="185862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83442" y="1072294"/>
            <a:ext cx="2782500" cy="185862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180693" y="1072294"/>
            <a:ext cx="2782500" cy="1858623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  <p:sp>
        <p:nvSpPr>
          <p:cNvPr id="14" name="Text 1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нужна помощь взрослых и врача
</a:t>
            </a:r>
            <a:endParaRPr lang="en-US" sz="2400" dirty="0"/>
          </a:p>
        </p:txBody>
      </p:sp>
      <p:sp>
        <p:nvSpPr>
          <p:cNvPr id="15" name="Text 2"/>
          <p:cNvSpPr txBox="1"/>
          <p:nvPr/>
        </p:nvSpPr>
        <p:spPr>
          <a:xfrm>
            <a:off x="586568" y="3109164"/>
            <a:ext cx="23931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Кашель, который не уходит
</a:t>
            </a:r>
            <a:endParaRPr lang="en-US" sz="900" dirty="0"/>
          </a:p>
        </p:txBody>
      </p:sp>
      <p:sp>
        <p:nvSpPr>
          <p:cNvPr id="16" name="Text 3"/>
          <p:cNvSpPr txBox="1"/>
          <p:nvPr/>
        </p:nvSpPr>
        <p:spPr>
          <a:xfrm>
            <a:off x="586568" y="3570889"/>
            <a:ext cx="2393100" cy="7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Саша несколько дней кашлял после прогулок, и кашель не проходил даже ночью. Мама заметила, что лучше не ждать, а обратиться к врачу. Врач осмотрел мальчика и помог понять, что делать дальше.
</a:t>
            </a:r>
            <a:endParaRPr lang="en-US" sz="800" dirty="0"/>
          </a:p>
        </p:txBody>
      </p:sp>
      <p:sp>
        <p:nvSpPr>
          <p:cNvPr id="17" name="Text 4"/>
          <p:cNvSpPr txBox="1"/>
          <p:nvPr/>
        </p:nvSpPr>
        <p:spPr>
          <a:xfrm>
            <a:off x="6199520" y="3109164"/>
            <a:ext cx="23931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Сыпь и температура
</a:t>
            </a:r>
            <a:endParaRPr lang="en-US" sz="900" dirty="0"/>
          </a:p>
        </p:txBody>
      </p:sp>
      <p:sp>
        <p:nvSpPr>
          <p:cNvPr id="18" name="Text 5"/>
          <p:cNvSpPr txBox="1"/>
          <p:nvPr/>
        </p:nvSpPr>
        <p:spPr>
          <a:xfrm>
            <a:off x="6199520" y="3570889"/>
            <a:ext cx="2393100" cy="7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Пети поднялась температура, а на коже появилась сыпь. Родители не стали откладывать визит и показали его врачу. Когда помощь приходит вовремя, болезнь не успевает разгуляться.
</a:t>
            </a:r>
            <a:endParaRPr lang="en-US" sz="800" dirty="0"/>
          </a:p>
        </p:txBody>
      </p:sp>
      <p:sp>
        <p:nvSpPr>
          <p:cNvPr id="19" name="Text 6"/>
          <p:cNvSpPr txBox="1"/>
          <p:nvPr/>
        </p:nvSpPr>
        <p:spPr>
          <a:xfrm>
            <a:off x="3396771" y="3109164"/>
            <a:ext cx="23931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 заболел после еды
</a:t>
            </a:r>
            <a:endParaRPr lang="en-US" sz="900" dirty="0"/>
          </a:p>
        </p:txBody>
      </p:sp>
      <p:sp>
        <p:nvSpPr>
          <p:cNvPr id="20" name="Text 7"/>
          <p:cNvSpPr txBox="1"/>
          <p:nvPr/>
        </p:nvSpPr>
        <p:spPr>
          <a:xfrm>
            <a:off x="3396771" y="3570889"/>
            <a:ext cx="2393100" cy="7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Лены после обеда вдруг заболел живот, и она стала бледной и тихой. Взрослые сразу проверили, не испортилась ли еда, и отвезли её к врачу. Так можно быстрее узнать причину и помочь.
</a:t>
            </a:r>
            <a:endParaRPr lang="en-US" sz="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50" y="431475"/>
            <a:ext cx="7095300" cy="10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вывод: здоровье начинается с чистой среды
</a:t>
            </a:r>
            <a:endParaRPr lang="en-US" sz="3300" dirty="0"/>
          </a:p>
        </p:txBody>
      </p:sp>
      <p:sp>
        <p:nvSpPr>
          <p:cNvPr id="5" name="Text 1"/>
          <p:cNvSpPr txBox="1"/>
          <p:nvPr/>
        </p:nvSpPr>
        <p:spPr>
          <a:xfrm>
            <a:off x="3825200" y="1898450"/>
            <a:ext cx="4671300" cy="186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Чистый воздух, вода, тишина и порядок помогают детям расти, играть и учиться. Если беречь среду каждый день, организм благодарно отвечает бодростью, силой и хорошим настроением.
</a:t>
            </a:r>
            <a:endParaRPr lang="en-US" sz="17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2026-05-26T02:28:05Z</dcterms:created>
  <dcterms:modified xsi:type="dcterms:W3CDTF">2026-05-26T02:28:05Z</dcterms:modified>
</cp:coreProperties>
</file>