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переломы и их последствия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меняется не только из-за войн, но и из-за идей, веры и хозяйства.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три исторических перелома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эпохи, три перелома, один подход: сначала причины, затем действия людей, а после — долгие последствия для общества, власти и международного порядка.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перелома, один вопрос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65600" y="1181488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механизм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Неолитическая революция, Реформация и новое мышление СССР относятся к разным векам, но в каждом случае старый порядок переставал справляться с новыми условиями и ожиданиями общества.
</a:t>
            </a:r>
            <a:endParaRPr lang="en-US" sz="1196" dirty="0"/>
          </a:p>
        </p:txBody>
      </p:sp>
      <p:sp>
        <p:nvSpPr>
          <p:cNvPr id="9" name="Text 3"/>
          <p:cNvSpPr txBox="1"/>
          <p:nvPr/>
        </p:nvSpPr>
        <p:spPr>
          <a:xfrm>
            <a:off x="465600" y="2330385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анализа
</a:t>
            </a:r>
            <a:pPr algn="l" indent="0" marL="0">
              <a:lnSpc>
                <a:spcPct val="115000"/>
              </a:lnSpc>
              <a:buNone/>
            </a:pPr>
            <a:r>
              <a:rPr lang="en-US" sz="5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строится на трёх вопросах: что вызвало перемены, какие решения приняли люди и как эти решения изменили повседневную жизнь, власть и отношения между государствами.
</a:t>
            </a:r>
            <a:endParaRPr lang="en-US" sz="1321" dirty="0"/>
          </a:p>
        </p:txBody>
      </p:sp>
      <p:sp>
        <p:nvSpPr>
          <p:cNvPr id="10" name="Text 4"/>
          <p:cNvSpPr txBox="1"/>
          <p:nvPr/>
        </p:nvSpPr>
        <p:spPr>
          <a:xfrm>
            <a:off x="465600" y="3479282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позволяет увидеть не отдельные события, а исторический процесс: перемены в одной сфере неизбежно затрагивают экономику, культуру, политику и международную систему.
</a:t>
            </a:r>
            <a:endParaRPr lang="en-US" sz="122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начался переход к земледелию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539675"/>
            <a:ext cx="3950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после ледникового периода сделало природные условия стабильнее, а рост населения усилил давление на ресурсы. Людям требовался более предсказуемый источник пищи, чем случайный успех охоты.
</a:t>
            </a:r>
            <a:endParaRPr lang="en-US" sz="1174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76599"/>
            <a:ext cx="39504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и риск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 собирательство не всегда обеспечивали достаточный запас еды. Земледелие и скотоводство позволили производить пищу планомерно и уменьшили зависимость от сезонных колебаний и миграций животных.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87975"/>
            <a:ext cx="3950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оседлости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Оседлость стала выгодной там, где можно было хранить урожай и возвращаться к одному месту. Постепенно это превратило временные стоянки в первые постоянные поселения.
</a:t>
            </a:r>
            <a:endParaRPr lang="en-US" sz="117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хозяйстве и быте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переход от присваивающего хозяйства к производящему и оседлому образу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240472"/>
            <a:ext cx="5037900" cy="9631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и после: семья и община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переход к земледелию изменил повседневность, структуру семьи и способы передачи имущества внутри общины.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Оседлость создала условия для накопления ресурсов, разделения труда и укрепления родственных связей вокруг земли и запасов.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неолитической революции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признакам неолитического перехода; точные количественные данные для сравнения не приводятся.
</a:t>
            </a:r>
            <a:endParaRPr lang="en-US" sz="666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Демография и разделение труда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абсолютные цифры, а качественный сдвиг: после перехода к оседлости население и плотность поселений росли быстрее, чем раньше.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стала более стабильной, но вместе с ростом населения выросли санитарные риски и зависимость от урожая.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 экологические издержки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424036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над ресурсами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землёй и водой стал важнее прежней мобильности. Тот, кто распоряжался полями, мог определять, кто будет сеять, собирать и получать долю урожая.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8183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и наследование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Излишки пищи позволили накапливать богатство и передавать его по наследству. Это усилило различия между семьями и сделало социальную иерархию более заметной.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96415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за землю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за пашню, пастбища и источники воды стали острее, потому что ресурсы были уже не повсюду, а закреплялись за конкретными общинами и родами.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04646" y="1424035"/>
            <a:ext cx="21594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2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Распашка, вырубка лесов и постоянное использование участков начали менять ландшафт. Человек всё заметнее перестраивал среду под нужды хозяйства, а не приспосабливался к ней.
</a:t>
            </a:r>
            <a:endParaRPr lang="en-US" sz="106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идеалом и практикой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верующие видели, что церковь ведёт себя не так, как требует христианский идеал. Особое раздражение вызывали богатство духовенства и продажа индульгенций, выглядевшая как торговля спасением.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печать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быстрее росли грамотность и интерес к книгам, а печатный станок сделал критические тексты доступными широкой аудитории. Недовольство стало не частным, а общественным.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для 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XVI века накопилось ощущение, что церковные порядки нуждаются в радикальном пересмотре. Именно это позволило идеям реформаторов быстро выйти за пределы университетских дискуссий.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началась Реформация
</a:t>
            </a:r>
            <a:endParaRPr lang="en-US" sz="22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Реформации и роль Лютера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критика церковных порядков превратилась в массовое движение.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тезисов Лютера стали символом переломного года для Европы.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95 тезисов Лютера в 1517 году стали символом начала общеевропейского конфессионального раскола и быстрого превращения спора о вере в политический конфликт.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Мартин Лютер, 95 тезисов (1517) — общеизвестная дата начала Реформации.
</a:t>
            </a:r>
            <a:endParaRPr lang="en-US" sz="784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95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Контрреформация: ответ католической церкви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44500" y="1437975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Тридентский собор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Тридентский собор закрепил католическое учение, уточнил требования к дисциплине духовенства и определил, какие практики требовали исправления. Это придало ответу церкви системный характер.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3744513" y="2584422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Иезуитская стратегия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Орден иезуитов сделал ставку на образование, подготовку проповедников и миссии. Через школы и университеты он укреплял католическое влияние и формировал новое духовенство.
</a:t>
            </a:r>
            <a:endParaRPr lang="en-US" sz="1258" dirty="0"/>
          </a:p>
        </p:txBody>
      </p:sp>
      <p:sp>
        <p:nvSpPr>
          <p:cNvPr id="12" name="Text 4"/>
          <p:cNvSpPr txBox="1"/>
          <p:nvPr/>
        </p:nvSpPr>
        <p:spPr>
          <a:xfrm>
            <a:off x="3744513" y="3730873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дисциплина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Контрреформация не только защищала веру, но и усиливала контроль над религиозной жизнью. Индекс запрещённых книг и церковный надзор помогали сдерживать распространение протестантских идей.
</a:t>
            </a:r>
            <a:endParaRPr lang="en-US" sz="125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905590"/>
            <a:ext cx="8784000" cy="22476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Реформация и Контрреформация: сравнение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обе стороны исходили из одного кризиса, но предлагали разные пути его решения: одна — обновление церкви, другая — защита единства и порядка.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целей определило и различие методов: Реформация расширяла поле религиозного выбора, а Контрреформация усиливала централизованный контроль.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 материалам по истории Реформации и Тридентского собора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даты: 1546–1547, 1562–1598, 1618–1648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религиозного раскола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раскол не остался спором богословов: он менял карты государств, границы союзов и саму логику власти в Европе XVI–XVII веков.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длились конфликты, тем сильнее религия переплеталась с государственным строительством и централизацией власти.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 временем, когда прежняя модель международного курса исчерпала себя.
</a:t>
            </a:r>
            <a:endParaRPr lang="en-US" sz="2372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1980-м годам внешняя политика СССР столкнулась с очень дорогой конфронтацией; курс на перемены стал ответом на накопившиеся издержки, а не только идеей реформ.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перестройки и внешней политики СССР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конфронтации к сотрудничеству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нового мышления показывают переход от идеологического противостояния к поиску совместимой безопасности и практических соглашений.
</a:t>
            </a:r>
            <a:endParaRPr lang="en-US" sz="9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СССР на мировой арене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963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1985: курс на диалог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перемен связано с курсом на диалог с США и европейскими государствами. Советский Союз делает ставку на разрядку, переговоры и снижение риска прямого столкновения.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61705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Соглашения и 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соглашения по контролю над вооружениями. Они должны были сократить напряжение, показать готовность к взаимным ограничениям и уменьшить нагрузку гонки вооружений.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43447" y="2030752"/>
            <a:ext cx="28206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1989: меньше вмешательства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десятилетия Москва всё меньше вмешивается в события Восточной Европы. Это усиливает самостоятельность союзников и ускоряет политические изменения в регионе.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холодной войны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исчезает ощущение неизбежности конфронтации. Переговоры по вооружениям и ослабление напряжённости делают международные отношения менее жёсткими, а политические перемены — более вероятными.
</a:t>
            </a:r>
            <a:endParaRPr lang="en-US" sz="1022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 Восточном блоке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Восточной Европы получают больше пространства для собственного выбора. Там, где раньше действовал внешний контроль, быстрее растут требования реформ, смены власти и пересмотра старых правил.
</a:t>
            </a:r>
            <a:endParaRPr lang="en-US" sz="1022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для Союза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самого СССР снижение внешнего давления обернулось проверкой на прочность. Когда исчез привычный каркас контроля, внутренние противоречия стали заметнее и привели к системному кризису.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изменилась карта мира
</a:t>
            </a:r>
            <a:endParaRPr lang="en-US" sz="2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повторяется в истории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старые институты перестают отвечать на новые вызовы, начинается перелом. Так было с общиной охотников, церковной иерархией и советской моделью внешней политики.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распространяются быстрее перемен в быту и власти. Земледелие, печатный станок и дипломатические лозунги меняли повестку шире, чем казалось их современникам.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реформа меняет распределение ресурсов и влияния. Контроль над землёй, церковными землями или международной безопасностью сразу превращается в вопрос власти.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Переломы почти всегда имеют высокую цену: конфликты, жертвы, неравенство и распад прежних институтов. Именно поэтому реформы редко проходят без сопротивления.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перемены объединяют, а когда раскалывают?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крупных переломов показывает: перемены становятся устойчивыми, когда новая идея совпадает с потребностями общества, но именно тогда возрастает риск конфликта между обновлением и привычным порядком.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2026-07-26T01:46:42Z</dcterms:created>
  <dcterms:modified xsi:type="dcterms:W3CDTF">2026-07-26T01:46:42Z</dcterms:modified>
</cp:coreProperties>
</file>