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jpe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image" Target="../media/image-4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jpe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image" Target="../media/image-5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jpe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image" Target="../media/image-7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jpeg"/><Relationship Id="rId4" Type="http://schemas.openxmlformats.org/officeDocument/2006/relationships/image" Target="../media/image-9-4.jpeg"/><Relationship Id="rId5" Type="http://schemas.openxmlformats.org/officeDocument/2006/relationships/image" Target="../media/image-9-5.jpeg"/><Relationship Id="rId6" Type="http://schemas.openxmlformats.org/officeDocument/2006/relationships/image" Target="../media/image-9-6.png"/><Relationship Id="rId7" Type="http://schemas.openxmlformats.org/officeDocument/2006/relationships/image" Target="../media/image-9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jpeg"/><Relationship Id="rId3" Type="http://schemas.openxmlformats.org/officeDocument/2006/relationships/image" Target="../media/image-12-3.jpeg"/><Relationship Id="rId4" Type="http://schemas.openxmlformats.org/officeDocument/2006/relationships/image" Target="../media/image-12-4.jpe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image" Target="../media/image-1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image" Target="../media/image-16-7.png"/><Relationship Id="rId8" Type="http://schemas.openxmlformats.org/officeDocument/2006/relationships/image" Target="../media/image-16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70000" y="2167191"/>
            <a:ext cx="8604000" cy="275596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04825" y="566050"/>
            <a:ext cx="7534500" cy="587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93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Позднее средневековье: время перемен
</a:t>
            </a:r>
            <a:endParaRPr lang="en-US" sz="2932" dirty="0"/>
          </a:p>
        </p:txBody>
      </p:sp>
      <p:sp>
        <p:nvSpPr>
          <p:cNvPr id="6" name="Text 1"/>
          <p:cNvSpPr txBox="1"/>
          <p:nvPr/>
        </p:nvSpPr>
        <p:spPr>
          <a:xfrm>
            <a:off x="2948900" y="269988"/>
            <a:ext cx="3246300" cy="19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46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746" dirty="0"/>
          </a:p>
        </p:txBody>
      </p:sp>
      <p:sp>
        <p:nvSpPr>
          <p:cNvPr id="7" name="Text 2"/>
          <p:cNvSpPr txBox="1"/>
          <p:nvPr/>
        </p:nvSpPr>
        <p:spPr>
          <a:xfrm>
            <a:off x="2781425" y="1337575"/>
            <a:ext cx="3581400" cy="73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98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Европа менялась на глазах: войны, города, книги и новая власть
</a:t>
            </a:r>
            <a:endParaRPr lang="en-US" sz="986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934470" y="249934"/>
            <a:ext cx="3937359" cy="4666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70000" y="270000"/>
            <a:ext cx="4533900" cy="129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Позднее средневековье: между двумя эпохами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270000" y="2114150"/>
            <a:ext cx="3612000" cy="114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эпоха XIV–XV веков, когда рядом существовали кризисы, войны, рост городов и новые идеи. Историки называют её переходной, потому что старые порядки уже менялись, а новые ещё только складывались.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596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596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70503" y="222600"/>
            <a:ext cx="4661595" cy="46983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4856475" y="270000"/>
            <a:ext cx="4017600" cy="100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происходили главные перемены
</a:t>
            </a:r>
            <a:endParaRPr lang="en-US" sz="2000" dirty="0"/>
          </a:p>
        </p:txBody>
      </p:sp>
      <p:sp>
        <p:nvSpPr>
          <p:cNvPr id="10" name="Text 1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596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596" dirty="0"/>
          </a:p>
        </p:txBody>
      </p:sp>
      <p:sp>
        <p:nvSpPr>
          <p:cNvPr id="11" name="Text 2"/>
          <p:cNvSpPr txBox="1"/>
          <p:nvPr/>
        </p:nvSpPr>
        <p:spPr>
          <a:xfrm>
            <a:off x="5053872" y="1481548"/>
            <a:ext cx="3834167" cy="79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Западная Европа
</a:t>
            </a:r>
            <a:pPr algn="l" indent="0" marL="0">
              <a:lnSpc>
                <a:spcPct val="115000"/>
              </a:lnSpc>
              <a:buNone/>
            </a:pPr>
            <a:r>
              <a:rPr lang="en-US" sz="19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 Франции и Англии шли войны, в Италии богатели города и торговцы, в германских землях укреплялись княжества. Здесь перемены особенно хорошо заметны по городам, рынкам и власти.
</a:t>
            </a:r>
            <a:endParaRPr lang="en-US" sz="1023" dirty="0"/>
          </a:p>
        </p:txBody>
      </p:sp>
      <p:sp>
        <p:nvSpPr>
          <p:cNvPr id="12" name="Text 3"/>
          <p:cNvSpPr txBox="1"/>
          <p:nvPr/>
        </p:nvSpPr>
        <p:spPr>
          <a:xfrm>
            <a:off x="5053872" y="2346329"/>
            <a:ext cx="3834167" cy="79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Пиренейский полуостров
</a:t>
            </a:r>
            <a:pPr algn="l" indent="0" marL="0">
              <a:lnSpc>
                <a:spcPct val="115000"/>
              </a:lnSpc>
              <a:buNone/>
            </a:pPr>
            <a:r>
              <a:rPr lang="en-US" sz="19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Испания переживала длительные конфликты и объединение земель, а в городах усиливались ремёсла и торговля. Эти процессы постепенно связывали разные области в более тесную экономическую сеть.
</a:t>
            </a:r>
            <a:endParaRPr lang="en-US" sz="1023" dirty="0"/>
          </a:p>
        </p:txBody>
      </p:sp>
      <p:sp>
        <p:nvSpPr>
          <p:cNvPr id="13" name="Text 4"/>
          <p:cNvSpPr txBox="1"/>
          <p:nvPr/>
        </p:nvSpPr>
        <p:spPr>
          <a:xfrm>
            <a:off x="5053872" y="3211111"/>
            <a:ext cx="3834167" cy="79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Города и союзы
</a:t>
            </a:r>
            <a:pPr algn="l" indent="0" marL="0">
              <a:lnSpc>
                <a:spcPct val="115000"/>
              </a:lnSpc>
              <a:buNone/>
            </a:pPr>
            <a:r>
              <a:rPr lang="en-US" sz="19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германских землях и Северной Европе города объединялись для защиты торговли и своих прав. Именно здесь особенно заметны союзы купцов, ярмарки и рост значения денег.
</a:t>
            </a:r>
            <a:endParaRPr lang="en-US" sz="1023" dirty="0"/>
          </a:p>
        </p:txBody>
      </p:sp>
      <p:sp>
        <p:nvSpPr>
          <p:cNvPr id="14" name="Text 5"/>
          <p:cNvSpPr txBox="1"/>
          <p:nvPr/>
        </p:nvSpPr>
        <p:spPr>
          <a:xfrm>
            <a:off x="5053872" y="4075894"/>
            <a:ext cx="3834167" cy="79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Восточный соседний мир
</a:t>
            </a:r>
            <a:pPr algn="l" indent="0" marL="0">
              <a:lnSpc>
                <a:spcPct val="115000"/>
              </a:lnSpc>
              <a:buNone/>
            </a:pPr>
            <a:r>
              <a:rPr lang="en-US" sz="19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Земли Руси были соседним фоном этих изменений: события шли по-своему, но общая история Европы тоже влияла на торговлю, связи и развитие власти.
</a:t>
            </a:r>
            <a:endParaRPr lang="en-US" sz="1023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89535" y="249925"/>
            <a:ext cx="3982931" cy="4666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270000" y="270000"/>
            <a:ext cx="4533900" cy="98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это время считают переходным
</a:t>
            </a:r>
            <a:endParaRPr lang="en-US" sz="2400" dirty="0"/>
          </a:p>
        </p:txBody>
      </p:sp>
      <p:sp>
        <p:nvSpPr>
          <p:cNvPr id="10" name="Text 1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596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596" dirty="0"/>
          </a:p>
        </p:txBody>
      </p:sp>
      <p:sp>
        <p:nvSpPr>
          <p:cNvPr id="11" name="Text 2"/>
          <p:cNvSpPr txBox="1"/>
          <p:nvPr/>
        </p:nvSpPr>
        <p:spPr>
          <a:xfrm>
            <a:off x="468275" y="1456800"/>
            <a:ext cx="3609600" cy="73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Кризисы эпохи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на людей обрушились бедствия: голод, эпидемии и войны. Они ослабили привычный порядок и показали, что прежняя жизнь уже не гарантирует безопасности.
</a:t>
            </a:r>
            <a:endParaRPr lang="en-US" sz="1000" dirty="0"/>
          </a:p>
        </p:txBody>
      </p:sp>
      <p:sp>
        <p:nvSpPr>
          <p:cNvPr id="12" name="Text 3"/>
          <p:cNvSpPr txBox="1"/>
          <p:nvPr/>
        </p:nvSpPr>
        <p:spPr>
          <a:xfrm>
            <a:off x="468275" y="2352052"/>
            <a:ext cx="3609600" cy="73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Подъём городов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Затем заметно выросли города, где было больше ремесленников, купцов и денежных расчётов. В них быстрее распространялись новости, вещи и новые привычки.
</a:t>
            </a:r>
            <a:endParaRPr lang="en-US" sz="1000" dirty="0"/>
          </a:p>
        </p:txBody>
      </p:sp>
      <p:sp>
        <p:nvSpPr>
          <p:cNvPr id="13" name="Text 4"/>
          <p:cNvSpPr txBox="1"/>
          <p:nvPr/>
        </p:nvSpPr>
        <p:spPr>
          <a:xfrm>
            <a:off x="468275" y="3247313"/>
            <a:ext cx="3609600" cy="73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Соседство старого и нового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Рядом существовали разные миры: замки феодалов, тесные улицы мастерских, шумные ярмарки и первые печатные книги. Это создавало очень разный, но единый исторический фон.
</a:t>
            </a:r>
            <a:endParaRPr lang="en-US" sz="1000" dirty="0"/>
          </a:p>
        </p:txBody>
      </p:sp>
      <p:sp>
        <p:nvSpPr>
          <p:cNvPr id="14" name="Text 5"/>
          <p:cNvSpPr txBox="1"/>
          <p:nvPr/>
        </p:nvSpPr>
        <p:spPr>
          <a:xfrm>
            <a:off x="468275" y="4142586"/>
            <a:ext cx="3609600" cy="73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Переход к новому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Поэтому позднее средневековье считают переходным временем: старые формы жизни не исчезли сразу, но уже появились признаки будущей Европы Нового времени.
</a:t>
            </a:r>
            <a:endParaRPr lang="en-US" sz="10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70000" y="2689104"/>
            <a:ext cx="8604000" cy="230224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270000" y="270000"/>
            <a:ext cx="8604000" cy="58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Чёрная смерть и демографический удар
</a:t>
            </a:r>
            <a:endParaRPr lang="en-US" sz="2200" dirty="0"/>
          </a:p>
        </p:txBody>
      </p:sp>
      <p:sp>
        <p:nvSpPr>
          <p:cNvPr id="10" name="Text 1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596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596" dirty="0"/>
          </a:p>
        </p:txBody>
      </p:sp>
      <p:sp>
        <p:nvSpPr>
          <p:cNvPr id="11" name="Text 2"/>
          <p:cNvSpPr txBox="1"/>
          <p:nvPr/>
        </p:nvSpPr>
        <p:spPr>
          <a:xfrm>
            <a:off x="269950" y="1211924"/>
            <a:ext cx="2103900" cy="114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Быстрое распространение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Чёрная смерть пришла в Европу в середине XIV века и распространялась очень быстро. Болезнь уносила жизни в городах и деревнях, не щадя ни бедных, ни богатых.
</a:t>
            </a:r>
            <a:endParaRPr lang="en-US" sz="1100" dirty="0"/>
          </a:p>
        </p:txBody>
      </p:sp>
      <p:sp>
        <p:nvSpPr>
          <p:cNvPr id="12" name="Text 3"/>
          <p:cNvSpPr txBox="1"/>
          <p:nvPr/>
        </p:nvSpPr>
        <p:spPr>
          <a:xfrm>
            <a:off x="2436616" y="1211913"/>
            <a:ext cx="2103900" cy="114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Большие потери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 многих областях погибла значительная часть населения. Для современников это стало не только личной трагедией, но и ударом по привычному укладу жизни.
</a:t>
            </a:r>
            <a:endParaRPr lang="en-US" sz="1100" dirty="0"/>
          </a:p>
        </p:txBody>
      </p:sp>
      <p:sp>
        <p:nvSpPr>
          <p:cNvPr id="13" name="Text 4"/>
          <p:cNvSpPr txBox="1"/>
          <p:nvPr/>
        </p:nvSpPr>
        <p:spPr>
          <a:xfrm>
            <a:off x="4603276" y="1211900"/>
            <a:ext cx="2103900" cy="114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Нехватка рабочих рук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эпидемии не хватало работников в полях и мастерских. Пустели дома, забрасывались участки земли, а хозяевам приходилось искать новые способы вести хозяйство.
</a:t>
            </a:r>
            <a:endParaRPr lang="en-US" sz="1100" dirty="0"/>
          </a:p>
        </p:txBody>
      </p:sp>
      <p:sp>
        <p:nvSpPr>
          <p:cNvPr id="14" name="Text 5"/>
          <p:cNvSpPr txBox="1"/>
          <p:nvPr/>
        </p:nvSpPr>
        <p:spPr>
          <a:xfrm>
            <a:off x="6769937" y="1211925"/>
            <a:ext cx="2103900" cy="114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6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Изменение отношений
</a:t>
            </a:r>
            <a:pPr algn="l" indent="0" marL="0">
              <a:lnSpc>
                <a:spcPct val="115000"/>
              </a:lnSpc>
              <a:buNone/>
            </a:pPr>
            <a:r>
              <a:rPr lang="en-US" sz="38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7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Труд становился ценнее, и крестьяне могли требовать лучшую плату. Отношения между землевладельцами и зависимыми людьми постепенно менялись, хотя старые порядки ещё сохранялись.
</a:t>
            </a:r>
            <a:endParaRPr lang="en-US" sz="1069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70000" y="270000"/>
            <a:ext cx="8604000" cy="58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эпидемия изменила хозяйство
</a:t>
            </a:r>
            <a:endParaRPr lang="en-US" sz="2200" dirty="0"/>
          </a:p>
        </p:txBody>
      </p:sp>
      <p:sp>
        <p:nvSpPr>
          <p:cNvPr id="9" name="Text 1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596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596" dirty="0"/>
          </a:p>
        </p:txBody>
      </p:sp>
      <p:sp>
        <p:nvSpPr>
          <p:cNvPr id="10" name="Text 2"/>
          <p:cNvSpPr txBox="1"/>
          <p:nvPr/>
        </p:nvSpPr>
        <p:spPr>
          <a:xfrm>
            <a:off x="269950" y="2081880"/>
            <a:ext cx="2098800" cy="132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Слабее хозяйство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людей стало меньше, поля обрабатывались хуже, а урожай снижался. Землевладельцы чувствовали нехватку доходов и пытались удержать прежние порядки.
</a:t>
            </a:r>
            <a:endParaRPr lang="en-US" sz="1100" dirty="0"/>
          </a:p>
        </p:txBody>
      </p:sp>
      <p:sp>
        <p:nvSpPr>
          <p:cNvPr id="11" name="Text 3"/>
          <p:cNvSpPr txBox="1"/>
          <p:nvPr/>
        </p:nvSpPr>
        <p:spPr>
          <a:xfrm>
            <a:off x="2438314" y="2081867"/>
            <a:ext cx="2098800" cy="132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ценности труда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Крестьяне получили больше возможностей выбирать, где работать. Там, где труда не хватало, они могли добиваться лучших условий и оплаты.
</a:t>
            </a:r>
            <a:endParaRPr lang="en-US" sz="1100" dirty="0"/>
          </a:p>
        </p:txBody>
      </p:sp>
      <p:sp>
        <p:nvSpPr>
          <p:cNvPr id="12" name="Text 4"/>
          <p:cNvSpPr txBox="1"/>
          <p:nvPr/>
        </p:nvSpPr>
        <p:spPr>
          <a:xfrm>
            <a:off x="4606685" y="2081867"/>
            <a:ext cx="2098800" cy="132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Переход в города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Часть сельских жителей уходила в города, где было больше ремесла и заработка. Это усиливало городскую жизнь и меняло привычный состав населения.
</a:t>
            </a:r>
            <a:endParaRPr lang="en-US" sz="1100" dirty="0"/>
          </a:p>
        </p:txBody>
      </p:sp>
      <p:sp>
        <p:nvSpPr>
          <p:cNvPr id="13" name="Text 5"/>
          <p:cNvSpPr txBox="1"/>
          <p:nvPr/>
        </p:nvSpPr>
        <p:spPr>
          <a:xfrm>
            <a:off x="6775070" y="2081867"/>
            <a:ext cx="2098800" cy="132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Ослабление старых правил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Постепенно ослабевали старые повинности и жёсткая зависимость от земли. Экономика становилась более гибкой, а личный труд — более важным, чем раньше.
</a:t>
            </a:r>
            <a:endParaRPr lang="en-US" sz="11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70503" y="222600"/>
            <a:ext cx="4661595" cy="46983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4856475" y="270000"/>
            <a:ext cx="4017600" cy="100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Войны и нестабильность
</a:t>
            </a:r>
            <a:endParaRPr lang="en-US" sz="2000" dirty="0"/>
          </a:p>
        </p:txBody>
      </p:sp>
      <p:sp>
        <p:nvSpPr>
          <p:cNvPr id="10" name="Text 1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596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596" dirty="0"/>
          </a:p>
        </p:txBody>
      </p:sp>
      <p:sp>
        <p:nvSpPr>
          <p:cNvPr id="11" name="Text 2"/>
          <p:cNvSpPr txBox="1"/>
          <p:nvPr/>
        </p:nvSpPr>
        <p:spPr>
          <a:xfrm>
            <a:off x="5053872" y="1481548"/>
            <a:ext cx="3834167" cy="79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Постоянная угроза
</a:t>
            </a:r>
            <a:pPr algn="l" indent="0" marL="0">
              <a:lnSpc>
                <a:spcPct val="115000"/>
              </a:lnSpc>
              <a:buNone/>
            </a:pPr>
            <a:r>
              <a:rPr lang="en-US" sz="19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Конфликты между государствами и внутри них становились привычной частью жизни. Земли разорялись, дороги становились опаснее, а мир между соседями часто был недолгим.
</a:t>
            </a:r>
            <a:endParaRPr lang="en-US" sz="1023" dirty="0"/>
          </a:p>
        </p:txBody>
      </p:sp>
      <p:sp>
        <p:nvSpPr>
          <p:cNvPr id="12" name="Text 3"/>
          <p:cNvSpPr txBox="1"/>
          <p:nvPr/>
        </p:nvSpPr>
        <p:spPr>
          <a:xfrm>
            <a:off x="5053872" y="2346329"/>
            <a:ext cx="3834167" cy="79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Долгая война
</a:t>
            </a:r>
            <a:pPr algn="l" indent="0" marL="0">
              <a:lnSpc>
                <a:spcPct val="115000"/>
              </a:lnSpc>
              <a:buNone/>
            </a:pPr>
            <a:r>
              <a:rPr lang="en-US" sz="19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Столетняя война между Англией и Францией длилась с 1337 по 1453 год. Она стала одним из самых известных и долгих конфликтов Европы.
</a:t>
            </a:r>
            <a:endParaRPr lang="en-US" sz="1023" dirty="0"/>
          </a:p>
        </p:txBody>
      </p:sp>
      <p:sp>
        <p:nvSpPr>
          <p:cNvPr id="13" name="Text 4"/>
          <p:cNvSpPr txBox="1"/>
          <p:nvPr/>
        </p:nvSpPr>
        <p:spPr>
          <a:xfrm>
            <a:off x="5053872" y="3211111"/>
            <a:ext cx="3834167" cy="79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Новые расходы
</a:t>
            </a:r>
            <a:pPr algn="l" indent="0" marL="0">
              <a:lnSpc>
                <a:spcPct val="115000"/>
              </a:lnSpc>
              <a:buNone/>
            </a:pPr>
            <a:r>
              <a:rPr lang="en-US" sz="19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Война требовала больших денег, поэтому правители активнее собирали налоги. Это усиливало их власть и заставляло создавать более организованное управление.
</a:t>
            </a:r>
            <a:endParaRPr lang="en-US" sz="1023" dirty="0"/>
          </a:p>
        </p:txBody>
      </p:sp>
      <p:sp>
        <p:nvSpPr>
          <p:cNvPr id="14" name="Text 5"/>
          <p:cNvSpPr txBox="1"/>
          <p:nvPr/>
        </p:nvSpPr>
        <p:spPr>
          <a:xfrm>
            <a:off x="5053872" y="4075894"/>
            <a:ext cx="3834167" cy="79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Армии нового типа
</a:t>
            </a:r>
            <a:pPr algn="l" indent="0" marL="0">
              <a:lnSpc>
                <a:spcPct val="115000"/>
              </a:lnSpc>
              <a:buNone/>
            </a:pPr>
            <a:r>
              <a:rPr lang="en-US" sz="19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Постепенно на первый план выходили не только феодалы, но и постоянные войска. Государства учились воевать по-новому и опираться на дисциплину, а не только на личную верность.
</a:t>
            </a:r>
            <a:endParaRPr lang="en-US" sz="1023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70000" y="270000"/>
            <a:ext cx="7756200" cy="72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было устроено общество
</a:t>
            </a:r>
            <a:endParaRPr lang="en-US" sz="2400" dirty="0"/>
          </a:p>
        </p:txBody>
      </p:sp>
      <p:sp>
        <p:nvSpPr>
          <p:cNvPr id="9" name="Text 1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596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596" dirty="0"/>
          </a:p>
        </p:txBody>
      </p:sp>
      <p:sp>
        <p:nvSpPr>
          <p:cNvPr id="10" name="Text 2"/>
          <p:cNvSpPr txBox="1"/>
          <p:nvPr/>
        </p:nvSpPr>
        <p:spPr>
          <a:xfrm>
            <a:off x="494225" y="1211800"/>
            <a:ext cx="4180500" cy="84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4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Сословный порядок
</a:t>
            </a:r>
            <a:pPr algn="l" indent="0" marL="0">
              <a:lnSpc>
                <a:spcPct val="115000"/>
              </a:lnSpc>
              <a:buNone/>
            </a:pPr>
            <a:r>
              <a:rPr lang="en-US" sz="57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4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Общество по-прежнему делилось на сословия: духовенство, знать, горожан и крестьян. Этот порядок определял права, обязанности и повседневную жизнь людей.
</a:t>
            </a:r>
            <a:endParaRPr lang="en-US" sz="1143" dirty="0"/>
          </a:p>
        </p:txBody>
      </p:sp>
      <p:sp>
        <p:nvSpPr>
          <p:cNvPr id="11" name="Text 3"/>
          <p:cNvSpPr txBox="1"/>
          <p:nvPr/>
        </p:nvSpPr>
        <p:spPr>
          <a:xfrm>
            <a:off x="494225" y="2151552"/>
            <a:ext cx="4180500" cy="84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5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Сила городов
</a:t>
            </a:r>
            <a:pPr algn="l" indent="0" marL="0">
              <a:lnSpc>
                <a:spcPct val="115000"/>
              </a:lnSpc>
              <a:buNone/>
            </a:pPr>
            <a:r>
              <a:rPr lang="en-US" sz="57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5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Горожане постепенно становились заметнее: среди них росло число ремесленников, купцов и владельцев мастерских. Их труд приносил доход и менял жизнь городов.
</a:t>
            </a:r>
            <a:endParaRPr lang="en-US" sz="1155" dirty="0"/>
          </a:p>
        </p:txBody>
      </p:sp>
      <p:sp>
        <p:nvSpPr>
          <p:cNvPr id="12" name="Text 4"/>
          <p:cNvSpPr txBox="1"/>
          <p:nvPr/>
        </p:nvSpPr>
        <p:spPr>
          <a:xfrm>
            <a:off x="494225" y="3091303"/>
            <a:ext cx="4180500" cy="84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Мастера и цехи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Цехи объединяли мастеров одной профессии, помогали обучать учеников и следили за качеством изделий. Так ремесло становилось организованным и уважаемым.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494225" y="4031051"/>
            <a:ext cx="4180500" cy="84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3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Труд в деревне
</a:t>
            </a:r>
            <a:pPr algn="l" indent="0" marL="0">
              <a:lnSpc>
                <a:spcPct val="115000"/>
              </a:lnSpc>
              <a:buNone/>
            </a:pPr>
            <a:r>
              <a:rPr lang="en-US" sz="56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3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деревне жизнь оставалась тяжелее: многое зависело от урожая, погоды и повинностей. Для большинства крестьян земля по-прежнему была главным источником выживания.
</a:t>
            </a:r>
            <a:endParaRPr lang="en-US" sz="1133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0059" y="1043669"/>
            <a:ext cx="2828266" cy="2251012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101550" y="1043432"/>
            <a:ext cx="2864002" cy="2251486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058651" y="1043591"/>
            <a:ext cx="2921667" cy="2251167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596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596" dirty="0"/>
          </a:p>
        </p:txBody>
      </p:sp>
      <p:sp>
        <p:nvSpPr>
          <p:cNvPr id="10" name="Text 1"/>
          <p:cNvSpPr txBox="1"/>
          <p:nvPr/>
        </p:nvSpPr>
        <p:spPr>
          <a:xfrm>
            <a:off x="385125" y="3503550"/>
            <a:ext cx="2450012" cy="137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 за стенами
</a:t>
            </a:r>
            <a:pPr algn="ctr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 городскими стенами жизнь была тесной, шумной и очень деловой. Здесь рядом стояли ратуша, лавки и мастерские, а на площадях постоянно шла торговля и обмен новостями.
</a:t>
            </a:r>
            <a:endParaRPr lang="en-US" sz="1000" dirty="0"/>
          </a:p>
        </p:txBody>
      </p:sp>
      <p:sp>
        <p:nvSpPr>
          <p:cNvPr id="11" name="Text 2"/>
          <p:cNvSpPr txBox="1"/>
          <p:nvPr/>
        </p:nvSpPr>
        <p:spPr>
          <a:xfrm>
            <a:off x="3398027" y="3503550"/>
            <a:ext cx="2431094" cy="137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Деревенский уклад
</a:t>
            </a:r>
            <a:pPr algn="ctr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деревне всё вращалось вокруг поля, общины и церкви. Люди жили спокойнее, но зависели от урожая, поэтому любой неурожай сразу менял их судьбу.
</a:t>
            </a:r>
            <a:endParaRPr lang="en-US" sz="1000" dirty="0"/>
          </a:p>
        </p:txBody>
      </p:sp>
      <p:sp>
        <p:nvSpPr>
          <p:cNvPr id="12" name="Text 3"/>
          <p:cNvSpPr txBox="1"/>
          <p:nvPr/>
        </p:nvSpPr>
        <p:spPr>
          <a:xfrm>
            <a:off x="6290495" y="3503550"/>
            <a:ext cx="2457977" cy="137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Центр перемен
</a:t>
            </a:r>
            <a:pPr algn="ctr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Города становились местом, где можно было найти заработок, научиться ремеслу и услышать новости из дальних земель. Они соединяли людей, товары и идеи.
</a:t>
            </a:r>
            <a:endParaRPr lang="en-US" sz="1000" dirty="0"/>
          </a:p>
        </p:txBody>
      </p:sp>
      <p:sp>
        <p:nvSpPr>
          <p:cNvPr id="13" name="Text 4"/>
          <p:cNvSpPr txBox="1"/>
          <p:nvPr/>
        </p:nvSpPr>
        <p:spPr>
          <a:xfrm>
            <a:off x="270000" y="270000"/>
            <a:ext cx="8604000" cy="70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 и деревня в позднем средневековье
</a:t>
            </a:r>
            <a:endParaRPr lang="en-US" sz="22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817325" y="3409576"/>
            <a:ext cx="2151000" cy="95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7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 этот срок цехи успели прочно войти в жизнь городов и влиять на обучение мастеров.
</a:t>
            </a:r>
            <a:endParaRPr lang="en-US" sz="873" dirty="0"/>
          </a:p>
        </p:txBody>
      </p:sp>
      <p:sp>
        <p:nvSpPr>
          <p:cNvPr id="5" name="Text 1"/>
          <p:cNvSpPr txBox="1"/>
          <p:nvPr/>
        </p:nvSpPr>
        <p:spPr>
          <a:xfrm>
            <a:off x="1704481" y="3829375"/>
            <a:ext cx="3150900" cy="18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Общепринятая историческая периодизация позднего Средневековья
</a:t>
            </a:r>
            <a:endParaRPr lang="en-US" sz="722" dirty="0"/>
          </a:p>
        </p:txBody>
      </p:sp>
      <p:sp>
        <p:nvSpPr>
          <p:cNvPr id="6" name="Text 2"/>
          <p:cNvSpPr txBox="1"/>
          <p:nvPr/>
        </p:nvSpPr>
        <p:spPr>
          <a:xfrm>
            <a:off x="1369220" y="628297"/>
            <a:ext cx="3821400" cy="1144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629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 века
</a:t>
            </a:r>
            <a:endParaRPr lang="en-US" sz="6293" dirty="0"/>
          </a:p>
        </p:txBody>
      </p:sp>
      <p:sp>
        <p:nvSpPr>
          <p:cNvPr id="7" name="Text 3"/>
          <p:cNvSpPr txBox="1"/>
          <p:nvPr/>
        </p:nvSpPr>
        <p:spPr>
          <a:xfrm>
            <a:off x="1369225" y="1898350"/>
            <a:ext cx="3821400" cy="91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9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цехи успели прочно войти в жизнь городов и влиять на обучение мастеров
</a:t>
            </a:r>
            <a:endParaRPr lang="en-US" sz="2098" dirty="0"/>
          </a:p>
        </p:txBody>
      </p:sp>
      <p:sp>
        <p:nvSpPr>
          <p:cNvPr id="8" name="Text 4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596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596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817325" y="3409576"/>
            <a:ext cx="2151000" cy="95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7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Именно столько длилась Столетняя война, показав, что исход сражений решают не только рыцари, но и пехота, лучники, деньги и организация.
</a:t>
            </a:r>
            <a:endParaRPr lang="en-US" sz="873" dirty="0"/>
          </a:p>
        </p:txBody>
      </p:sp>
      <p:sp>
        <p:nvSpPr>
          <p:cNvPr id="5" name="Text 1"/>
          <p:cNvSpPr txBox="1"/>
          <p:nvPr/>
        </p:nvSpPr>
        <p:spPr>
          <a:xfrm>
            <a:off x="1704481" y="3829375"/>
            <a:ext cx="3150900" cy="18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1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Столетняя война (1337–1453) — общеисторические справочные данные; хронология войны.
</a:t>
            </a:r>
            <a:endParaRPr lang="en-US" sz="615" dirty="0"/>
          </a:p>
        </p:txBody>
      </p:sp>
      <p:sp>
        <p:nvSpPr>
          <p:cNvPr id="6" name="Text 2"/>
          <p:cNvSpPr txBox="1"/>
          <p:nvPr/>
        </p:nvSpPr>
        <p:spPr>
          <a:xfrm>
            <a:off x="1369220" y="628297"/>
            <a:ext cx="3821400" cy="1144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629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116 лет
</a:t>
            </a:r>
            <a:endParaRPr lang="en-US" sz="6293" dirty="0"/>
          </a:p>
        </p:txBody>
      </p:sp>
      <p:sp>
        <p:nvSpPr>
          <p:cNvPr id="7" name="Text 3"/>
          <p:cNvSpPr txBox="1"/>
          <p:nvPr/>
        </p:nvSpPr>
        <p:spPr>
          <a:xfrm>
            <a:off x="1369225" y="1898350"/>
            <a:ext cx="3821400" cy="91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9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длилась Столетняя война между Англией и Францией.
</a:t>
            </a:r>
            <a:endParaRPr lang="en-US" sz="2098" dirty="0"/>
          </a:p>
        </p:txBody>
      </p:sp>
      <p:sp>
        <p:nvSpPr>
          <p:cNvPr id="8" name="Text 4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596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596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93775" y="942061"/>
            <a:ext cx="4248300" cy="127780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93775" y="2237528"/>
            <a:ext cx="4248300" cy="134833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93775" y="3577597"/>
            <a:ext cx="4248300" cy="1348337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70000" y="1187904"/>
            <a:ext cx="3318900" cy="7861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Креси: сила дальнего боя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поле при Креси тяжёлая конница оказалась уязвимой перед дисциплинированным строем и дальнобойным оружием. Английские лучники могли наносить удар раньше, чем противник сближался, и это меняло привычный ход боя.
</a:t>
            </a:r>
            <a:endParaRPr lang="en-US" sz="1000" dirty="0"/>
          </a:p>
        </p:txBody>
      </p:sp>
      <p:sp>
        <p:nvSpPr>
          <p:cNvPr id="9" name="Text 1"/>
          <p:cNvSpPr txBox="1"/>
          <p:nvPr/>
        </p:nvSpPr>
        <p:spPr>
          <a:xfrm>
            <a:off x="270000" y="2497039"/>
            <a:ext cx="3318900" cy="8293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Азенкур: доспехи уже не спасают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Азенкур запомнился тесным, грязным полем, где рыцарям было трудно развернуться. Там особенно заметно проявилось преимущество организованной пехоты и длинных луков, а не блеска доспехов и личной храбрости.
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270000" y="3837109"/>
            <a:ext cx="3318900" cy="8293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6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Пушки против старых крепостей
</a:t>
            </a:r>
            <a:pPr algn="l" indent="0" marL="0">
              <a:lnSpc>
                <a:spcPct val="115000"/>
              </a:lnSpc>
              <a:buNone/>
            </a:pPr>
            <a:r>
              <a:rPr lang="en-US" sz="48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7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Артиллерия сначала была громоздкой и неточной, но именно она постепенно изменила осады. Каменные стены, которые веками считались надёжной защитой, уже не казались неприступными перед пушками и новыми военными расчётами.
</a:t>
            </a:r>
            <a:endParaRPr lang="en-US" sz="967" dirty="0"/>
          </a:p>
        </p:txBody>
      </p:sp>
      <p:sp>
        <p:nvSpPr>
          <p:cNvPr id="11" name="Text 3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596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596" dirty="0"/>
          </a:p>
        </p:txBody>
      </p:sp>
      <p:sp>
        <p:nvSpPr>
          <p:cNvPr id="12" name="Text 4"/>
          <p:cNvSpPr txBox="1"/>
          <p:nvPr/>
        </p:nvSpPr>
        <p:spPr>
          <a:xfrm>
            <a:off x="270000" y="270000"/>
            <a:ext cx="8604000" cy="70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 сцены военной перемены
</a:t>
            </a:r>
            <a:endParaRPr lang="en-US" sz="22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70000" y="270000"/>
            <a:ext cx="8604000" cy="58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крепла королевская власть
</a:t>
            </a:r>
            <a:endParaRPr lang="en-US" sz="2200" dirty="0"/>
          </a:p>
        </p:txBody>
      </p:sp>
      <p:sp>
        <p:nvSpPr>
          <p:cNvPr id="9" name="Text 1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596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596" dirty="0"/>
          </a:p>
        </p:txBody>
      </p:sp>
      <p:sp>
        <p:nvSpPr>
          <p:cNvPr id="10" name="Text 2"/>
          <p:cNvSpPr txBox="1"/>
          <p:nvPr/>
        </p:nvSpPr>
        <p:spPr>
          <a:xfrm>
            <a:off x="269950" y="2081880"/>
            <a:ext cx="2098800" cy="132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Налоги становятся важнее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Короли всё чаще нуждались в постоянных доходах для войн и управления. Поэтому налоги стали собирать регулярнее, а финансовые решения — принимать не только по старой феодальной традиции.
</a:t>
            </a:r>
            <a:endParaRPr lang="en-US" sz="1100" dirty="0"/>
          </a:p>
        </p:txBody>
      </p:sp>
      <p:sp>
        <p:nvSpPr>
          <p:cNvPr id="11" name="Text 3"/>
          <p:cNvSpPr txBox="1"/>
          <p:nvPr/>
        </p:nvSpPr>
        <p:spPr>
          <a:xfrm>
            <a:off x="2438314" y="2081867"/>
            <a:ext cx="2098800" cy="132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Чиновники вместо случайных помощников
</a:t>
            </a:r>
            <a:pPr algn="l" indent="0" marL="0">
              <a:lnSpc>
                <a:spcPct val="115000"/>
              </a:lnSpc>
              <a:buNone/>
            </a:pPr>
            <a:r>
              <a:rPr lang="en-US" sz="39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8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дворах появлялись писцы, судьи и советники, которые работали постоянно. Это помогало правителю управлять страной не только личными связями, но и через учреждённый порядок.
</a:t>
            </a:r>
            <a:endParaRPr lang="en-US" sz="1084" dirty="0"/>
          </a:p>
        </p:txBody>
      </p:sp>
      <p:sp>
        <p:nvSpPr>
          <p:cNvPr id="12" name="Text 4"/>
          <p:cNvSpPr txBox="1"/>
          <p:nvPr/>
        </p:nvSpPr>
        <p:spPr>
          <a:xfrm>
            <a:off x="4606685" y="2081867"/>
            <a:ext cx="2098800" cy="132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Местная власть под контролем
</a:t>
            </a:r>
            <a:pPr algn="l" indent="0" marL="0">
              <a:lnSpc>
                <a:spcPct val="115000"/>
              </a:lnSpc>
              <a:buNone/>
            </a:pPr>
            <a:r>
              <a:rPr lang="en-US" sz="38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5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Города и области постепенно подчинялись общим законам и королевским приказам. Там, где раньше многое решали местные феодалы, теперь всё заметнее становилась единая власть государства.
</a:t>
            </a:r>
            <a:endParaRPr lang="en-US" sz="1054" dirty="0"/>
          </a:p>
        </p:txBody>
      </p:sp>
      <p:sp>
        <p:nvSpPr>
          <p:cNvPr id="13" name="Text 5"/>
          <p:cNvSpPr txBox="1"/>
          <p:nvPr/>
        </p:nvSpPr>
        <p:spPr>
          <a:xfrm>
            <a:off x="6775070" y="2081867"/>
            <a:ext cx="2098800" cy="132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 централизованным государствам
</a:t>
            </a:r>
            <a:pPr algn="l" indent="0" marL="0">
              <a:lnSpc>
                <a:spcPct val="115000"/>
              </a:lnSpc>
              <a:buNone/>
            </a:pPr>
            <a:r>
              <a:rPr lang="en-US" sz="37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3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Усиление короны делало страны более собранными и управляемыми. Так возникали основы централизованных монархий, которые могли быстрее реагировать на войны, споры и внутренние трудности.
</a:t>
            </a:r>
            <a:endParaRPr lang="en-US" sz="1027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65800" y="270000"/>
            <a:ext cx="86124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линии религиозных конфликтов
</a:t>
            </a:r>
            <a:endParaRPr lang="en-US" sz="2212" dirty="0"/>
          </a:p>
        </p:txBody>
      </p:sp>
      <p:sp>
        <p:nvSpPr>
          <p:cNvPr id="8" name="Text 1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596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596" dirty="0"/>
          </a:p>
        </p:txBody>
      </p:sp>
      <p:sp>
        <p:nvSpPr>
          <p:cNvPr id="9" name="Text 2"/>
          <p:cNvSpPr txBox="1"/>
          <p:nvPr/>
        </p:nvSpPr>
        <p:spPr>
          <a:xfrm>
            <a:off x="269950" y="1710300"/>
            <a:ext cx="2772000" cy="136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Раскол папской власти
</a:t>
            </a:r>
            <a:pPr algn="l" indent="0" marL="0">
              <a:lnSpc>
                <a:spcPct val="115000"/>
              </a:lnSpc>
              <a:buNone/>
            </a:pPr>
            <a:r>
              <a:rPr lang="en-US" sz="65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Великий западный раскол разделил христианский мир и ослабил авторитет папства. Для многих людей стало труднее понимать, кому из церковных лидеров следует доверять в вопросах веры.
</a:t>
            </a:r>
            <a:endParaRPr lang="en-US" sz="1302" dirty="0"/>
          </a:p>
        </p:txBody>
      </p:sp>
      <p:sp>
        <p:nvSpPr>
          <p:cNvPr id="10" name="Text 3"/>
          <p:cNvSpPr txBox="1"/>
          <p:nvPr/>
        </p:nvSpPr>
        <p:spPr>
          <a:xfrm>
            <a:off x="3190160" y="1710311"/>
            <a:ext cx="2772000" cy="136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8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Запрос на обновление
</a:t>
            </a:r>
            <a:pPr algn="l" indent="0" marL="0">
              <a:lnSpc>
                <a:spcPct val="115000"/>
              </a:lnSpc>
              <a:buNone/>
            </a:pPr>
            <a:r>
              <a:rPr lang="en-US" sz="64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9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Параллельно росли движения за обновление церкви и более строгую духовную жизнь. Люди начинали требовать, чтобы священнослужители подавали пример не только словами, но и поступками.
</a:t>
            </a:r>
            <a:endParaRPr lang="en-US" sz="1281" dirty="0"/>
          </a:p>
        </p:txBody>
      </p:sp>
      <p:sp>
        <p:nvSpPr>
          <p:cNvPr id="11" name="Text 4"/>
          <p:cNvSpPr txBox="1"/>
          <p:nvPr/>
        </p:nvSpPr>
        <p:spPr>
          <a:xfrm>
            <a:off x="6110369" y="1710311"/>
            <a:ext cx="2772000" cy="136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1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Доверие становится не таким прочным
</a:t>
            </a:r>
            <a:pPr algn="l" indent="0" marL="0">
              <a:lnSpc>
                <a:spcPct val="115000"/>
              </a:lnSpc>
              <a:buNone/>
            </a:pPr>
            <a:r>
              <a:rPr lang="en-US" sz="60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2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Религиозные споры показывали, что церковь уже не была единой и безусловно неприкосновенной. Это изменяло отношение общества к власти, ответственности и личной вере.
</a:t>
            </a:r>
            <a:endParaRPr lang="en-US" sz="121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70000" y="270000"/>
            <a:ext cx="7756200" cy="72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рождалось Возрождение
</a:t>
            </a:r>
            <a:endParaRPr lang="en-US" sz="2400" dirty="0"/>
          </a:p>
        </p:txBody>
      </p:sp>
      <p:sp>
        <p:nvSpPr>
          <p:cNvPr id="9" name="Text 1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596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596" dirty="0"/>
          </a:p>
        </p:txBody>
      </p:sp>
      <p:sp>
        <p:nvSpPr>
          <p:cNvPr id="10" name="Text 2"/>
          <p:cNvSpPr txBox="1"/>
          <p:nvPr/>
        </p:nvSpPr>
        <p:spPr>
          <a:xfrm>
            <a:off x="494225" y="1211800"/>
            <a:ext cx="4180500" cy="84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Обращение к античности
</a:t>
            </a:r>
            <a:pPr algn="l" indent="0" marL="0">
              <a:lnSpc>
                <a:spcPct val="115000"/>
              </a:lnSpc>
              <a:buNone/>
            </a:pPr>
            <a:r>
              <a:rPr lang="en-US" sz="51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2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Италии особенно заметно усилился интерес к античным авторам, красоте языка и образованному человеку. Горожане и учёные стали внимательнее смотреть на прошлое как на источник идей.
</a:t>
            </a:r>
            <a:endParaRPr lang="en-US" sz="1028" dirty="0"/>
          </a:p>
        </p:txBody>
      </p:sp>
      <p:sp>
        <p:nvSpPr>
          <p:cNvPr id="11" name="Text 3"/>
          <p:cNvSpPr txBox="1"/>
          <p:nvPr/>
        </p:nvSpPr>
        <p:spPr>
          <a:xfrm>
            <a:off x="494225" y="2151552"/>
            <a:ext cx="4180500" cy="84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Новый взгляд на человека
</a:t>
            </a:r>
            <a:pPr algn="l" indent="0" marL="0">
              <a:lnSpc>
                <a:spcPct val="115000"/>
              </a:lnSpc>
              <a:buNone/>
            </a:pPr>
            <a:r>
              <a:rPr lang="en-US" sz="51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2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Городская среда поощряла учёбу, переписку, споры и обмен знаниями. В таких условиях личные способности человека ценились выше, чем раньше, а круг образованных людей расширялся.
</a:t>
            </a:r>
            <a:endParaRPr lang="en-US" sz="1028" dirty="0"/>
          </a:p>
        </p:txBody>
      </p:sp>
      <p:sp>
        <p:nvSpPr>
          <p:cNvPr id="12" name="Text 4"/>
          <p:cNvSpPr txBox="1"/>
          <p:nvPr/>
        </p:nvSpPr>
        <p:spPr>
          <a:xfrm>
            <a:off x="494225" y="3091303"/>
            <a:ext cx="4180500" cy="84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Интерес к реальности
</a:t>
            </a:r>
            <a:pPr algn="l" indent="0" marL="0">
              <a:lnSpc>
                <a:spcPct val="115000"/>
              </a:lnSpc>
              <a:buNone/>
            </a:pPr>
            <a:r>
              <a:rPr lang="en-US" sz="54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8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Художники и писатели стремились точнее передавать реальную жизнь, а не только религиозные сюжеты. Наблюдение за миром вокруг стало важной частью культуры позднего средневековья.
</a:t>
            </a:r>
            <a:endParaRPr lang="en-US" sz="1080" dirty="0"/>
          </a:p>
        </p:txBody>
      </p:sp>
      <p:sp>
        <p:nvSpPr>
          <p:cNvPr id="13" name="Text 5"/>
          <p:cNvSpPr txBox="1"/>
          <p:nvPr/>
        </p:nvSpPr>
        <p:spPr>
          <a:xfrm>
            <a:off x="494225" y="4031051"/>
            <a:ext cx="4180500" cy="84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6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Переход к новой эпохе
</a:t>
            </a:r>
            <a:pPr algn="l" indent="0" marL="0">
              <a:lnSpc>
                <a:spcPct val="115000"/>
              </a:lnSpc>
              <a:buNone/>
            </a:pPr>
            <a:r>
              <a:rPr lang="en-US" sz="53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6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изменения не отменили средневековую веру, но подготовили почву для Возрождения. Культура стала разнообразнее, а знания — более светскими и самостоятельными.
</a:t>
            </a:r>
            <a:endParaRPr lang="en-US" sz="1062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94185" y="1627229"/>
            <a:ext cx="1101300" cy="88104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177137" y="1592249"/>
            <a:ext cx="951000" cy="9510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965674" y="1592249"/>
            <a:ext cx="1069875" cy="9510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265800" y="270000"/>
            <a:ext cx="86124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Образование и книгопечатание
</a:t>
            </a:r>
            <a:endParaRPr lang="en-US" sz="2212" dirty="0"/>
          </a:p>
        </p:txBody>
      </p:sp>
      <p:sp>
        <p:nvSpPr>
          <p:cNvPr id="11" name="Text 1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596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596" dirty="0"/>
          </a:p>
        </p:txBody>
      </p:sp>
      <p:sp>
        <p:nvSpPr>
          <p:cNvPr id="12" name="Text 2"/>
          <p:cNvSpPr txBox="1"/>
          <p:nvPr/>
        </p:nvSpPr>
        <p:spPr>
          <a:xfrm>
            <a:off x="265800" y="3403900"/>
            <a:ext cx="2558100" cy="119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117" b="1" dirty="0">
                <a:solidFill>
                  <a:srgbClr val="ED707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Школы и города
</a:t>
            </a:r>
            <a:pPr algn="ctr" indent="0" marL="0">
              <a:lnSpc>
                <a:spcPct val="115000"/>
              </a:lnSpc>
              <a:buNone/>
            </a:pPr>
            <a:r>
              <a:rPr lang="en-US" sz="75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1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Школы и университеты открывали путь к систематическому обучению. В крупных городах образование становилось важной частью жизни, а знания чаще получали не только духовные лица, но и миряне.
</a:t>
            </a:r>
            <a:endParaRPr lang="en-US" sz="1117" dirty="0"/>
          </a:p>
        </p:txBody>
      </p:sp>
      <p:sp>
        <p:nvSpPr>
          <p:cNvPr id="13" name="Text 3"/>
          <p:cNvSpPr txBox="1"/>
          <p:nvPr/>
        </p:nvSpPr>
        <p:spPr>
          <a:xfrm>
            <a:off x="3373601" y="3403900"/>
            <a:ext cx="2558100" cy="119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117" b="1" dirty="0">
                <a:solidFill>
                  <a:srgbClr val="A5B9F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Университетские науки
</a:t>
            </a:r>
            <a:pPr algn="ctr" indent="0" marL="0">
              <a:lnSpc>
                <a:spcPct val="115000"/>
              </a:lnSpc>
              <a:buNone/>
            </a:pPr>
            <a:r>
              <a:rPr lang="en-US" sz="75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1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университетах изучали богословие, право и медицину. Эти предметы помогали готовить священнослужителей, юристов и врачей, без которых позднесредневековое общество уже не могло обходиться.
</a:t>
            </a:r>
            <a:endParaRPr lang="en-US" sz="1117" dirty="0"/>
          </a:p>
        </p:txBody>
      </p:sp>
      <p:sp>
        <p:nvSpPr>
          <p:cNvPr id="14" name="Text 4"/>
          <p:cNvSpPr txBox="1"/>
          <p:nvPr/>
        </p:nvSpPr>
        <p:spPr>
          <a:xfrm>
            <a:off x="6221550" y="3403900"/>
            <a:ext cx="2558100" cy="119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117" b="1" dirty="0">
                <a:solidFill>
                  <a:srgbClr val="7BDA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Книги для большего числа людей
</a:t>
            </a:r>
            <a:pPr algn="ctr" indent="0" marL="0">
              <a:lnSpc>
                <a:spcPct val="115000"/>
              </a:lnSpc>
              <a:buNone/>
            </a:pPr>
            <a:r>
              <a:rPr lang="en-US" sz="75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1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Печатный станок Гутенберга сделал книги доступнее и ускорил распространение текстов. Теперь знания можно было передавать гораздо быстрее, чем при долгом и дорогом ручном переписывании.
</a:t>
            </a:r>
            <a:endParaRPr lang="en-US" sz="1117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7900" y="2245817"/>
            <a:ext cx="4452300" cy="100831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65800" y="270000"/>
            <a:ext cx="86124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Торговые связи позднего средневековья
</a:t>
            </a:r>
            <a:endParaRPr lang="en-US" sz="2212" dirty="0"/>
          </a:p>
        </p:txBody>
      </p:sp>
      <p:sp>
        <p:nvSpPr>
          <p:cNvPr id="6" name="Text 1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596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596" dirty="0"/>
          </a:p>
        </p:txBody>
      </p:sp>
      <p:sp>
        <p:nvSpPr>
          <p:cNvPr id="7" name="Text 2"/>
          <p:cNvSpPr txBox="1"/>
          <p:nvPr/>
        </p:nvSpPr>
        <p:spPr>
          <a:xfrm>
            <a:off x="5018700" y="1547875"/>
            <a:ext cx="38574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Торговля в позднем средневековье связывала морские пути, ярмарки и крупные города. На её основе росли обмен товарами, денежные расчёты и влияние купцов.
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5018700" y="2834450"/>
            <a:ext cx="38574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Торговые связи становились шире и сложнее: города объединялись, деньги вытесняли обмен, а кредит помогал вести дела быстрее.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267900" y="4044250"/>
            <a:ext cx="4452300" cy="22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3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 истории средневековой торговли: Ганза, ярмарки Шампани, развитие денежного обращения.
</a:t>
            </a:r>
            <a:endParaRPr lang="en-US" sz="738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1491" y="1232075"/>
            <a:ext cx="8601018" cy="35679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65800" y="270000"/>
            <a:ext cx="8612400" cy="50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мореплавания к великим открытиям
</a:t>
            </a:r>
            <a:endParaRPr lang="en-US" sz="2212" dirty="0"/>
          </a:p>
        </p:txBody>
      </p:sp>
      <p:sp>
        <p:nvSpPr>
          <p:cNvPr id="6" name="Text 1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596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596" dirty="0"/>
          </a:p>
        </p:txBody>
      </p:sp>
      <p:sp>
        <p:nvSpPr>
          <p:cNvPr id="7" name="Text 2"/>
          <p:cNvSpPr txBox="1"/>
          <p:nvPr/>
        </p:nvSpPr>
        <p:spPr>
          <a:xfrm>
            <a:off x="265800" y="808025"/>
            <a:ext cx="8612400" cy="28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1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от улучшения морских инструментов к дальним путешествиям и будущей эпохе открытий.
</a:t>
            </a:r>
            <a:endParaRPr lang="en-US" sz="1112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65800" y="270000"/>
            <a:ext cx="86124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этапы перехода
</a:t>
            </a:r>
            <a:endParaRPr lang="en-US" sz="2212" dirty="0"/>
          </a:p>
        </p:txBody>
      </p:sp>
      <p:sp>
        <p:nvSpPr>
          <p:cNvPr id="8" name="Text 1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596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596" dirty="0"/>
          </a:p>
        </p:txBody>
      </p:sp>
      <p:sp>
        <p:nvSpPr>
          <p:cNvPr id="9" name="Text 2"/>
          <p:cNvSpPr txBox="1"/>
          <p:nvPr/>
        </p:nvSpPr>
        <p:spPr>
          <a:xfrm>
            <a:off x="270000" y="1875740"/>
            <a:ext cx="2646300" cy="123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XIV век: кризис населения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Чума и тяжёлые потери населения ослабили старые хозяйственные связи. Во многих местах не хватало рабочих рук, а привычный порядок жизни оказался под ударом.
</a:t>
            </a:r>
            <a:endParaRPr lang="en-US" sz="1100" dirty="0"/>
          </a:p>
        </p:txBody>
      </p:sp>
      <p:sp>
        <p:nvSpPr>
          <p:cNvPr id="10" name="Text 3"/>
          <p:cNvSpPr txBox="1"/>
          <p:nvPr/>
        </p:nvSpPr>
        <p:spPr>
          <a:xfrm>
            <a:off x="3063875" y="1875740"/>
            <a:ext cx="2646300" cy="123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XIV–XV века: перемены в обществе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Затем усилились войны, городская жизнь и денежные отношения. Общество стало подвижнее, а власть королей и значение городов заметно возросли.
</a:t>
            </a:r>
            <a:endParaRPr lang="en-US" sz="1100" dirty="0"/>
          </a:p>
        </p:txBody>
      </p:sp>
      <p:sp>
        <p:nvSpPr>
          <p:cNvPr id="11" name="Text 4"/>
          <p:cNvSpPr txBox="1"/>
          <p:nvPr/>
        </p:nvSpPr>
        <p:spPr>
          <a:xfrm>
            <a:off x="5857750" y="1875740"/>
            <a:ext cx="2646300" cy="123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Конец XV века: новый старт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 концу XV века распространились новые идеи, книги и морские знания. Европа подошла к Новому времени уже с другим опытом, чем в начале периода.
</a:t>
            </a:r>
            <a:endParaRPr lang="en-US" sz="11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952500" y="1516357"/>
            <a:ext cx="7239000" cy="1242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698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Позднее средневековье: конец старого и начало нового
</a:t>
            </a:r>
            <a:endParaRPr lang="en-US" sz="3698" dirty="0"/>
          </a:p>
        </p:txBody>
      </p:sp>
      <p:sp>
        <p:nvSpPr>
          <p:cNvPr id="5" name="Text 1"/>
          <p:cNvSpPr txBox="1"/>
          <p:nvPr/>
        </p:nvSpPr>
        <p:spPr>
          <a:xfrm>
            <a:off x="2581800" y="2936899"/>
            <a:ext cx="3980400" cy="103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98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Позднее средневековье показало, как кризисы и обновление идут рядом: войны, чума и споры ослабили старый порядок, а города, знания и торговля подготовили Европу к Новому времени.
</a:t>
            </a:r>
            <a:endParaRPr lang="en-US" sz="986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2026-07-25T23:49:46Z</dcterms:created>
  <dcterms:modified xsi:type="dcterms:W3CDTF">2026-07-25T23:49:46Z</dcterms:modified>
</cp:coreProperties>
</file>