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image" Target="../media/image-11-6.jpeg"/><Relationship Id="rId7" Type="http://schemas.openxmlformats.org/officeDocument/2006/relationships/image" Target="../media/image-11-7.png"/><Relationship Id="rId8" Type="http://schemas.openxmlformats.org/officeDocument/2006/relationships/image" Target="../media/image-11-8.jpeg"/><Relationship Id="rId9" Type="http://schemas.openxmlformats.org/officeDocument/2006/relationships/image" Target="../media/image-11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60525" y="2023001"/>
            <a:ext cx="4837500" cy="29667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198950" y="439796"/>
            <a:ext cx="67461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Концепция вида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930837" y="4289050"/>
            <a:ext cx="2331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72200" y="2365450"/>
            <a:ext cx="2849100" cy="146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Вид: единица классификации и спорный вопрос биологии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67300" y="1362014"/>
            <a:ext cx="3932400" cy="29800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1125" y="305321"/>
            <a:ext cx="8061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3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один вид нельзя определить одним способом
</a:t>
            </a:r>
            <a:endParaRPr lang="en-US" sz="2330" dirty="0"/>
          </a:p>
        </p:txBody>
      </p:sp>
      <p:sp>
        <p:nvSpPr>
          <p:cNvPr id="6" name="Text 1"/>
          <p:cNvSpPr txBox="1"/>
          <p:nvPr/>
        </p:nvSpPr>
        <p:spPr>
          <a:xfrm>
            <a:off x="590300" y="1821175"/>
            <a:ext cx="3958800" cy="27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 — основа биологии, но у разных групп организмов его границы определяются по-разному.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означает концепция вида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67050" y="1419144"/>
            <a:ext cx="4938300" cy="7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нужен вид
</a:t>
            </a:r>
            <a:pPr algn="l" indent="0" marL="0">
              <a:lnSpc>
                <a:spcPct val="115000"/>
              </a:lnSpc>
              <a:buNone/>
            </a:pPr>
            <a:r>
              <a:rPr lang="en-US" sz="6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Концепция вида помогает упорядочить живой мир и понять, какие организмы относятся к одной линии происхождения. Это не только удобство для учебника, но и основа научной классификации.
</a:t>
            </a:r>
            <a:endParaRPr lang="en-US" sz="1187" dirty="0"/>
          </a:p>
        </p:txBody>
      </p:sp>
      <p:sp>
        <p:nvSpPr>
          <p:cNvPr id="9" name="Text 3"/>
          <p:cNvSpPr txBox="1"/>
          <p:nvPr/>
        </p:nvSpPr>
        <p:spPr>
          <a:xfrm>
            <a:off x="867050" y="2650669"/>
            <a:ext cx="4938300" cy="7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проходит граница
</a:t>
            </a:r>
            <a:pPr algn="l" indent="0" marL="0">
              <a:lnSpc>
                <a:spcPct val="115000"/>
              </a:lnSpc>
              <a:buNone/>
            </a:pPr>
            <a:r>
              <a:rPr lang="en-US" sz="6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практике важно установить, где проходит граница между сходными организмами. От этого зависит, как мы объясняем разнообразие природы и сравниваем результаты исследований разных групп.
</a:t>
            </a:r>
            <a:endParaRPr lang="en-US" sz="1187" dirty="0"/>
          </a:p>
        </p:txBody>
      </p:sp>
      <p:sp>
        <p:nvSpPr>
          <p:cNvPr id="10" name="Text 4"/>
          <p:cNvSpPr txBox="1"/>
          <p:nvPr/>
        </p:nvSpPr>
        <p:spPr>
          <a:xfrm>
            <a:off x="867050" y="3882194"/>
            <a:ext cx="4938300" cy="7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115000"/>
              </a:lnSpc>
              <a:buNone/>
            </a:pPr>
            <a:r>
              <a:rPr lang="en-US" sz="6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Точное определение вида влияет на оценку биоразнообразия, понимание эволюции и охрану редких форм. Ошибка в этом вопросе меняет и науку, и природоохранные решения.
</a:t>
            </a:r>
            <a:endParaRPr lang="en-US" sz="1187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считать видом?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73299" y="1643728"/>
            <a:ext cx="6154194" cy="63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Похожи, но не одинаковы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Сходство внешности не всегда надёжно: два почти одинаковых воробья могут принадлежать к разным видам, если между ними нет устойчивого обмена генами.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573299" y="2363681"/>
            <a:ext cx="6154194" cy="63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формы одного вида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Обратная ситуация тоже возможна: разные по окраске или размеру формы могут оказаться частью одного вида, если они свободно скрещиваются между собой.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573299" y="3083642"/>
            <a:ext cx="6154194" cy="63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Генетика не решает всё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ДНК помогает увидеть скрытые различия, но и молекулярные данные не дают простого ответа без учёта поведения, экологии и истории популяций.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573299" y="3803582"/>
            <a:ext cx="6154194" cy="63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Нужна совокупность признаков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вид определяют не по одному признаку, а по совокупности критериев, которые по-разному работают у разных организмов и в разных условиях.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сходства к эволюции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14300" y="1617150"/>
            <a:ext cx="1767600" cy="29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Внешнее сходство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системы классификации опирались главным образом на внешний облик. Сходные по форме организмы объединяли в один вид, исходя из заметных, легко наблюдаемых признаков.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2581825" y="1617250"/>
            <a:ext cx="1767600" cy="29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Пределы внешних признаков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Позднее стало ясно, что одного облика недостаточно: внутри вида возможна большая изменчивость, а похожие формы иногда возникают независимо у неродственных групп.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813100" y="1617250"/>
            <a:ext cx="1767600" cy="29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подход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Биология добавила к классификации наследственность, размножение и эволюционную историю. Вид начали рассматривать как результат длительного изменения популяций, а не как неподвижную категорию.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7044375" y="1617300"/>
            <a:ext cx="1767600" cy="29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 как процесс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вид стал частью эволюционного процесса: он не просто описывает организм, а показывает его место в ветвлении жизни и происхождении новых линий.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нужны разные концепции вида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573325" y="1537525"/>
            <a:ext cx="3464100" cy="11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Единый язык для науки
</a:t>
            </a:r>
            <a:pPr algn="l" indent="0" marL="0">
              <a:lnSpc>
                <a:spcPct val="115000"/>
              </a:lnSpc>
              <a:buNone/>
            </a:pPr>
            <a:r>
              <a:rPr lang="en-US" sz="7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систематике разные концепции вида помогают сравнивать данные, собранные разными методами. Без этого одни и те же организмы могут быть подсчитаны по-разному в разных исследованиях.
</a:t>
            </a:r>
            <a:endParaRPr lang="en-US" sz="1239" dirty="0"/>
          </a:p>
        </p:txBody>
      </p:sp>
      <p:sp>
        <p:nvSpPr>
          <p:cNvPr id="9" name="Text 3"/>
          <p:cNvSpPr txBox="1"/>
          <p:nvPr/>
        </p:nvSpPr>
        <p:spPr>
          <a:xfrm>
            <a:off x="5106625" y="1537525"/>
            <a:ext cx="3464100" cy="11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Точная оценка разнообразия
</a:t>
            </a:r>
            <a:pPr algn="l" indent="0" marL="0">
              <a:lnSpc>
                <a:spcPct val="115000"/>
              </a:lnSpc>
              <a:buNone/>
            </a:pPr>
            <a:r>
              <a:rPr lang="en-US" sz="7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оценки биоразнообразия важно правильно определить число видов. Если границы проведены неверно, меняются представления о редкости, распространении и устойчивости экосистем.
</a:t>
            </a:r>
            <a:endParaRPr lang="en-US" sz="1239" dirty="0"/>
          </a:p>
        </p:txBody>
      </p:sp>
      <p:sp>
        <p:nvSpPr>
          <p:cNvPr id="10" name="Text 4"/>
          <p:cNvSpPr txBox="1"/>
          <p:nvPr/>
        </p:nvSpPr>
        <p:spPr>
          <a:xfrm>
            <a:off x="573325" y="3415725"/>
            <a:ext cx="3464100" cy="11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для охраны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Природоохранные списки и Красные книги тоже зависят от того, как понимается вид. Ошибка может либо скрыть уязвимую форму, либо раздробить уже известный объект охраны.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ключевых понятия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67050" y="1419144"/>
            <a:ext cx="4938300" cy="7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Популяция
</a:t>
            </a:r>
            <a:pPr algn="l" indent="0" marL="0">
              <a:lnSpc>
                <a:spcPct val="115000"/>
              </a:lnSpc>
              <a:buNone/>
            </a:pPr>
            <a:r>
              <a:rPr lang="en-US" sz="6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Популяция — это группа особей одного вида, живущих на общей территории и относительно свободно скрещивающихся между собой. Именно на уровне популяций обычно идут эволюционные изменения.
</a:t>
            </a:r>
            <a:endParaRPr lang="en-US" sz="1187" dirty="0"/>
          </a:p>
        </p:txBody>
      </p:sp>
      <p:sp>
        <p:nvSpPr>
          <p:cNvPr id="9" name="Text 3"/>
          <p:cNvSpPr txBox="1"/>
          <p:nvPr/>
        </p:nvSpPr>
        <p:spPr>
          <a:xfrm>
            <a:off x="867050" y="2650669"/>
            <a:ext cx="4938300" cy="7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Генетический обмен
</a:t>
            </a:r>
            <a:pPr algn="l" indent="0" marL="0">
              <a:lnSpc>
                <a:spcPct val="115000"/>
              </a:lnSpc>
              <a:buNone/>
            </a:pPr>
            <a:r>
              <a:rPr lang="en-US" sz="6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Генетический обмен происходит, когда гены передаются через размножение и смешиваются в потомстве. Он соединяет особей в единую систему и делает границы вида более устойчивыми или, наоборот, размытыми.
</a:t>
            </a:r>
            <a:endParaRPr lang="en-US" sz="1162" dirty="0"/>
          </a:p>
        </p:txBody>
      </p:sp>
      <p:sp>
        <p:nvSpPr>
          <p:cNvPr id="10" name="Text 4"/>
          <p:cNvSpPr txBox="1"/>
          <p:nvPr/>
        </p:nvSpPr>
        <p:spPr>
          <a:xfrm>
            <a:off x="867050" y="3882194"/>
            <a:ext cx="4938300" cy="7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Набор признаков
</a:t>
            </a:r>
            <a:pPr algn="l" indent="0" marL="0">
              <a:lnSpc>
                <a:spcPct val="115000"/>
              </a:lnSpc>
              <a:buNone/>
            </a:pPr>
            <a:r>
              <a:rPr lang="en-US" sz="6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определения вида используют сразу несколько типов признаков: морфологические, поведенческие, экологические и молекулярные. Их сочетание даёт более надёжный результат, чем любой один критерий.
</a:t>
            </a:r>
            <a:endParaRPr lang="en-US" sz="1187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существует несколько концепций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573313" y="1663618"/>
            <a:ext cx="6496366" cy="86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задачи — разные критерии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млекопитающих и многих других животных удобно применять критерий скрещивания и репродуктивной изоляции. Но он почти не помогает при изучении ископаемых форм, где размножение наблюдать невозможно.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573313" y="2641107"/>
            <a:ext cx="6496366" cy="86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Особый случай микроорганизмов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бактерий и многих бесполых организмов вид нельзя определять через половое размножение. Здесь важнее генетическое сходство, обмен генами и экологическая специализация.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573313" y="3618607"/>
            <a:ext cx="6496366" cy="86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Модели вместо одного правила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этого биология использует не одну универсальную формулу, а набор рабочих моделей. Каждая из них полезна в своей области, но не охватывает всё живое сразу.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Морфологическая концепция вида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679178" y="1484350"/>
            <a:ext cx="2069100" cy="304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по строению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Морфологическая концепция определяет вид по внешнему и внутреннему строению: форме, окраске, размерам и деталям органов. Это самый наглядный и исторически самый ранний подход.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678250" y="1484350"/>
            <a:ext cx="2069100" cy="304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стороны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Её главное достоинство — простота и применимость к объектам, которые нельзя изучить по размножению, включая ископаемые. Именно поэтому она долго оставалась главным инструментом систематики.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6670078" y="1484400"/>
            <a:ext cx="2069100" cy="304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Ограничения подхода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Однако один и тот же вид может сильно различаться внутри популяции, а похожие признаки иногда возникают у неродственных организмов. Половой диморфизм и конвергенция особенно затрудняют анализ.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229050" y="1016650"/>
            <a:ext cx="3239400" cy="233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год связан с формулировкой биологической концепции вида, где решающим критерием стала репродуктивная изоляция.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96200" y="1560050"/>
            <a:ext cx="3780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1937
</a:t>
            </a:r>
            <a:endParaRPr lang="en-US" sz="5300" dirty="0"/>
          </a:p>
        </p:txBody>
      </p:sp>
      <p:sp>
        <p:nvSpPr>
          <p:cNvPr id="7" name="Text 3"/>
          <p:cNvSpPr txBox="1"/>
          <p:nvPr/>
        </p:nvSpPr>
        <p:spPr>
          <a:xfrm>
            <a:off x="496200" y="2708682"/>
            <a:ext cx="3780000" cy="8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год, когда Эрнст Майр связал вид с репродуктивной изоляцией.
</a:t>
            </a:r>
            <a:endParaRPr lang="en-US" sz="1845" dirty="0"/>
          </a:p>
        </p:txBody>
      </p:sp>
      <p:sp>
        <p:nvSpPr>
          <p:cNvPr id="8" name="Text 4"/>
          <p:cNvSpPr txBox="1"/>
          <p:nvPr/>
        </p:nvSpPr>
        <p:spPr>
          <a:xfrm>
            <a:off x="4833493" y="4531160"/>
            <a:ext cx="4032900" cy="13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Ernst Mayr, Systematics and the Origin of Species, 1942; идея сформулирована в работах 1930-х годов
</a:t>
            </a:r>
            <a:endParaRPr lang="en-US" sz="67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2625" y="1133578"/>
            <a:ext cx="2666700" cy="139064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29625" y="1133578"/>
            <a:ext cx="2666700" cy="139064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96625" y="1134129"/>
            <a:ext cx="2684700" cy="1389542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Примеры, где границы вида становятся размытыми
</a:t>
            </a:r>
            <a:endParaRPr lang="en-US" sz="2400" dirty="0"/>
          </a:p>
        </p:txBody>
      </p:sp>
      <p:sp>
        <p:nvSpPr>
          <p:cNvPr id="13" name="Text 2"/>
          <p:cNvSpPr txBox="1"/>
          <p:nvPr/>
        </p:nvSpPr>
        <p:spPr>
          <a:xfrm>
            <a:off x="320525" y="2789424"/>
            <a:ext cx="23508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Похожи, но не одинаковы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одном и том же участке граница между видами иногда становится заметной только после генетического анализа. Внешне животные могут быть очень похожи, но при этом сохранять собственные линии и свои эволюционные пути.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3387525" y="2789424"/>
            <a:ext cx="23508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Гибриды в растительном мире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Гибридизация особенно часто встречается у растений: пыльца легко переносится между близкими формами, и потомки нередко оказываются жизнеспособными. Это делает границы вида подвижными и требует учитывать не только внешний облик.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6454525" y="2789424"/>
            <a:ext cx="23508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барьеры не абсолютны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волков, собак и койотов возможны скрещивания, но это не отменяет различий между популяциями и их образом жизни. Такие примеры показывают, что репродуктивная изоляция в природе бывает неполной.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229050" y="1016650"/>
            <a:ext cx="3239400" cy="233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Ниша включает не один, а несколько параметров среды и образа жизни, поэтому один и тот же вид может использовать разные ресурсы.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96200" y="1560050"/>
            <a:ext cx="3780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5300" dirty="0"/>
          </a:p>
        </p:txBody>
      </p:sp>
      <p:sp>
        <p:nvSpPr>
          <p:cNvPr id="7" name="Text 3"/>
          <p:cNvSpPr txBox="1"/>
          <p:nvPr/>
        </p:nvSpPr>
        <p:spPr>
          <a:xfrm>
            <a:off x="496200" y="2708682"/>
            <a:ext cx="3780000" cy="8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ключевых измерения ниши помогают понять, чем сходные формы действительно различаются.
</a:t>
            </a:r>
            <a:endParaRPr lang="en-US" sz="1596" dirty="0"/>
          </a:p>
        </p:txBody>
      </p:sp>
      <p:sp>
        <p:nvSpPr>
          <p:cNvPr id="8" name="Text 4"/>
          <p:cNvSpPr txBox="1"/>
          <p:nvPr/>
        </p:nvSpPr>
        <p:spPr>
          <a:xfrm>
            <a:off x="4833493" y="4531160"/>
            <a:ext cx="4032900" cy="13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Hutchinson G. E. Concluding Remarks. Cold Spring Harbor Symposia on Quantitative Biology, 1957
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229050" y="1016650"/>
            <a:ext cx="3239400" cy="233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молекулярной систематики особенно важны короткие участки ДНК: по ним легче сравнивать родственные линии и выявлять скрытое разнообразие.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96200" y="1560050"/>
            <a:ext cx="3780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658 п.н.
</a:t>
            </a:r>
            <a:endParaRPr lang="en-US" sz="5300" dirty="0"/>
          </a:p>
        </p:txBody>
      </p:sp>
      <p:sp>
        <p:nvSpPr>
          <p:cNvPr id="7" name="Text 3"/>
          <p:cNvSpPr txBox="1"/>
          <p:nvPr/>
        </p:nvSpPr>
        <p:spPr>
          <a:xfrm>
            <a:off x="496200" y="2708682"/>
            <a:ext cx="3780000" cy="8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используют как стандартный участок COI для ДНК-баркодинга животных.
</a:t>
            </a:r>
            <a:endParaRPr lang="en-US" sz="1845" dirty="0"/>
          </a:p>
        </p:txBody>
      </p:sp>
      <p:sp>
        <p:nvSpPr>
          <p:cNvPr id="8" name="Text 4"/>
          <p:cNvSpPr txBox="1"/>
          <p:nvPr/>
        </p:nvSpPr>
        <p:spPr>
          <a:xfrm>
            <a:off x="4833493" y="4531160"/>
            <a:ext cx="4032900" cy="13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Hebert P. D. N. et al. Biological identifications through DNA barcodes. Proceedings of the Royal Society B, 2003
</a:t>
            </a:r>
            <a:endParaRPr lang="en-US" sz="64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2452527"/>
            <a:ext cx="3239400" cy="66217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концепций вида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двух подходов показывает, что каждый из них отвечает на свой вопрос о границах вида и имеет собственные ограничения.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Морфологический подход удобен для первичной оценки, а биологический лучше отражает репродуктивные барьеры; вместе они дают более надёжную картину.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классических подходов в систематике животных и растений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875" y="1469486"/>
            <a:ext cx="8182500" cy="317202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20674"/>
            <a:ext cx="7997400" cy="3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пути рождения новых видов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73425" y="701043"/>
            <a:ext cx="79974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два основных пути видообразования: через пространственный разрыв и без него.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875" y="1469486"/>
            <a:ext cx="8182500" cy="317202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20674"/>
            <a:ext cx="7997400" cy="3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потока генов к размытым границам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73425" y="701043"/>
            <a:ext cx="79974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объединяет причины, которые либо удерживают популяции вместе, либо делают границы вида нечёткими.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9150" y="2575212"/>
            <a:ext cx="3296100" cy="207615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02744" y="2575212"/>
            <a:ext cx="3296100" cy="207615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История, в которой крайние формы уже не встречаются
</a:t>
            </a:r>
            <a:endParaRPr lang="en-US" sz="2377" dirty="0"/>
          </a:p>
        </p:txBody>
      </p:sp>
      <p:sp>
        <p:nvSpPr>
          <p:cNvPr id="9" name="Text 1"/>
          <p:cNvSpPr txBox="1"/>
          <p:nvPr/>
        </p:nvSpPr>
        <p:spPr>
          <a:xfrm>
            <a:off x="1486275" y="1303043"/>
            <a:ext cx="2761800" cy="104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без резкой черты
</a:t>
            </a:r>
            <a:pPr algn="l" indent="0" marL="0">
              <a:lnSpc>
                <a:spcPct val="115000"/>
              </a:lnSpc>
              <a:buNone/>
            </a:pPr>
            <a:r>
              <a:rPr lang="en-US" sz="8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Вдоль одной стороны горной дуги живут соседние популяции, которые постепенно меняются от участка к участку. Каждая следующая форма ещё совместима с соседней, но на противоположных концах цепи уже возникает репродуктивный разрыв.
</a:t>
            </a:r>
            <a:endParaRPr lang="en-US" sz="958" dirty="0"/>
          </a:p>
        </p:txBody>
      </p:sp>
      <p:sp>
        <p:nvSpPr>
          <p:cNvPr id="10" name="Text 2"/>
          <p:cNvSpPr txBox="1"/>
          <p:nvPr/>
        </p:nvSpPr>
        <p:spPr>
          <a:xfrm>
            <a:off x="4869869" y="1303043"/>
            <a:ext cx="2761800" cy="104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Постепенность изменений
</a:t>
            </a:r>
            <a:pPr algn="l" indent="0" marL="0">
              <a:lnSpc>
                <a:spcPct val="115000"/>
              </a:lnSpc>
              <a:buNone/>
            </a:pPr>
            <a:r>
              <a:rPr lang="en-US" sz="8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пример хорошо показывает, что видовые границы в природе не всегда совпадают с заметным скачком признаков. Изменения могут накапливаться постепенно, а итоговая несовместимость проявляется только на большой географической дистанции.
</a:t>
            </a:r>
            <a:endParaRPr lang="en-US" sz="957" dirty="0"/>
          </a:p>
        </p:txBody>
      </p:sp>
      <p:sp>
        <p:nvSpPr>
          <p:cNvPr id="11" name="Text 3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подойти к видам, если скрещивания нет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67050" y="1382025"/>
            <a:ext cx="4938300" cy="57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нужен другой критерий
</a:t>
            </a:r>
            <a:pPr algn="l" indent="0" marL="0">
              <a:lnSpc>
                <a:spcPct val="115000"/>
              </a:lnSpc>
              <a:buNone/>
            </a:pPr>
            <a:r>
              <a:rPr lang="en-US" sz="4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микробов и многих бесполых организмов скрещивание не помогает провести границу вида. Поэтому исследователи обращаются к ДНК-последовательностям и сравнивают устойчивые линии происхождения.
</a:t>
            </a:r>
            <a:endParaRPr lang="en-US" sz="908" dirty="0"/>
          </a:p>
        </p:txBody>
      </p:sp>
      <p:sp>
        <p:nvSpPr>
          <p:cNvPr id="10" name="Text 3"/>
          <p:cNvSpPr txBox="1"/>
          <p:nvPr/>
        </p:nvSpPr>
        <p:spPr>
          <a:xfrm>
            <a:off x="867050" y="2297189"/>
            <a:ext cx="4938300" cy="57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Генетика важнее внешности
</a:t>
            </a:r>
            <a:pPr algn="l" indent="0" marL="0">
              <a:lnSpc>
                <a:spcPct val="115000"/>
              </a:lnSpc>
              <a:buNone/>
            </a:pPr>
            <a:r>
              <a:rPr lang="en-US" sz="4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близкие штаммы могут отличаться по обмену генами и набору адаптаций. Это особенно важно для бактерий, где горизонтальный перенос генов иногда меняет картину родства сильнее, чем внешнее сходство.
</a:t>
            </a:r>
            <a:endParaRPr lang="en-US" sz="908" dirty="0"/>
          </a:p>
        </p:txBody>
      </p:sp>
      <p:sp>
        <p:nvSpPr>
          <p:cNvPr id="11" name="Text 4"/>
          <p:cNvSpPr txBox="1"/>
          <p:nvPr/>
        </p:nvSpPr>
        <p:spPr>
          <a:xfrm>
            <a:off x="867050" y="3212364"/>
            <a:ext cx="4938300" cy="57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среда — разные линии
</a:t>
            </a:r>
            <a:pPr algn="l" indent="0" marL="0">
              <a:lnSpc>
                <a:spcPct val="115000"/>
              </a:lnSpc>
              <a:buNone/>
            </a:pPr>
            <a:r>
              <a:rPr lang="en-US" sz="4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специализация тоже помогает разделять формы, живущие в разных условиях. Один и тот же микроскопический организм может образовывать разные клональные линии в зависимости от среды.
</a:t>
            </a:r>
            <a:endParaRPr lang="en-US" sz="908" dirty="0"/>
          </a:p>
        </p:txBody>
      </p:sp>
      <p:sp>
        <p:nvSpPr>
          <p:cNvPr id="12" name="Text 5"/>
          <p:cNvSpPr txBox="1"/>
          <p:nvPr/>
        </p:nvSpPr>
        <p:spPr>
          <a:xfrm>
            <a:off x="867050" y="4107658"/>
            <a:ext cx="4938300" cy="57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Сколько видов на самом деле
</a:t>
            </a:r>
            <a:pPr algn="l" indent="0" marL="0">
              <a:lnSpc>
                <a:spcPct val="115000"/>
              </a:lnSpc>
              <a:buNone/>
            </a:pPr>
            <a:r>
              <a:rPr lang="en-US" sz="4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поэтому число видов у микробов зависит от выбранной концепции. Там, где один подход видит одну группу, другой может обнаружить несколько самостоятельных эволюционных линий.
</a:t>
            </a:r>
            <a:endParaRPr lang="en-US" sz="925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выбор концепции меняет природоохранные решения
</a:t>
            </a:r>
            <a:endParaRPr lang="en-US" sz="2182" dirty="0"/>
          </a:p>
        </p:txBody>
      </p:sp>
      <p:sp>
        <p:nvSpPr>
          <p:cNvPr id="7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573325" y="1537525"/>
            <a:ext cx="3464100" cy="11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Красные списки
</a:t>
            </a:r>
            <a:pPr algn="l" indent="0" marL="0">
              <a:lnSpc>
                <a:spcPct val="115000"/>
              </a:lnSpc>
              <a:buNone/>
            </a:pPr>
            <a:r>
              <a:rPr lang="en-US" sz="7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в определении вида напрямую влияют на Красные списки. Если широкое понятие скрывает несколько редких форм, часть из них может остаться без охраны и попасть под угрозу исчезновения.
</a:t>
            </a:r>
            <a:endParaRPr lang="en-US" sz="1239" dirty="0"/>
          </a:p>
        </p:txBody>
      </p:sp>
      <p:sp>
        <p:nvSpPr>
          <p:cNvPr id="9" name="Text 3"/>
          <p:cNvSpPr txBox="1"/>
          <p:nvPr/>
        </p:nvSpPr>
        <p:spPr>
          <a:xfrm>
            <a:off x="5106625" y="1537525"/>
            <a:ext cx="3464100" cy="11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ресурсов
</a:t>
            </a:r>
            <a:pPr algn="l" indent="0" marL="0">
              <a:lnSpc>
                <a:spcPct val="115000"/>
              </a:lnSpc>
              <a:buNone/>
            </a:pPr>
            <a:r>
              <a:rPr lang="en-US" sz="7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дробное деление тоже опасно: ресурсы охраны распыляются между множеством малых единиц, а мониторинг становится сложнее. Тогда трудно понять, какие популяции нуждаются в срочной защите.
</a:t>
            </a:r>
            <a:endParaRPr lang="en-US" sz="1239" dirty="0"/>
          </a:p>
        </p:txBody>
      </p:sp>
      <p:sp>
        <p:nvSpPr>
          <p:cNvPr id="10" name="Text 4"/>
          <p:cNvSpPr txBox="1"/>
          <p:nvPr/>
        </p:nvSpPr>
        <p:spPr>
          <a:xfrm>
            <a:off x="573325" y="3415725"/>
            <a:ext cx="3464100" cy="11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Сравнимость данных
</a:t>
            </a:r>
            <a:pPr algn="l" indent="0" marL="0">
              <a:lnSpc>
                <a:spcPct val="115000"/>
              </a:lnSpc>
              <a:buNone/>
            </a:pPr>
            <a:r>
              <a:rPr lang="en-US" sz="7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оценки биоразнообразия нужна сопоставимая классификация. Иначе данные разных исследований трудно сравнивать, а выводы о состоянии экосистемы могут оказаться несогласованными.
</a:t>
            </a:r>
            <a:endParaRPr lang="en-US" sz="1239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98950" y="439796"/>
            <a:ext cx="67461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 как рабочий инструмент
</a:t>
            </a:r>
            <a:endParaRPr lang="en-US" sz="2600" dirty="0"/>
          </a:p>
        </p:txBody>
      </p:sp>
      <p:sp>
        <p:nvSpPr>
          <p:cNvPr id="4" name="Text 1"/>
          <p:cNvSpPr txBox="1"/>
          <p:nvPr/>
        </p:nvSpPr>
        <p:spPr>
          <a:xfrm>
            <a:off x="1198950" y="2552900"/>
            <a:ext cx="6746100" cy="19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 — это не жёсткая «коробка», а удобный инструмент для описания живой природы. Его границы зависят от выбранного подхода, поэтому надёжный вывод требует сразу нескольких критериев.
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2026-07-26T04:55:06Z</dcterms:created>
  <dcterms:modified xsi:type="dcterms:W3CDTF">2026-07-26T04:55:06Z</dcterms:modified>
</cp:coreProperties>
</file>