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Лесная, деревообрабатывающая и целлюлозно-бумажная промышленность
</a:t>
            </a:r>
            <a:endParaRPr lang="en-US" sz="2552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леса до бумаги: как устроен единый промышленный комплекс?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одна из крупнейших лесных держав мира: леса здесь определяют размещение предприятий, транспортные связи и специализацию регионов. Особенно важны таёжные районы Сибири, Дальнего Востока и Северо-Запада.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 России и их география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Деревообработка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65275" y="258497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включает распиловку, сушку, выпуск фанеры, плит, мебели и строительных деталей. Здесь древесина получает первую серьёзную переработку и становится более ценной.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Целлюлозно-бумажное производство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6243100" y="258497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даёт целлюлозу, бумагу, картон, санитарно-гигиенические изделия и упаковку. Для этой сферы особенно важны качество сырья, вода, энергия и транспортные связи.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связи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65275" y="4102274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лесопиления и низкосортная древесина не пропадают: их используют для плит, целлюлозы и биотоплива. Это повышает полноту использования ресурсов и снижает потери.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25150" y="3740975"/>
            <a:ext cx="2514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получение круглого леса, баланса и технологической щепы. Именно здесь формируется сырьевая база всего комплекса и задаются его дальнейшие производственные возможности.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комплекс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243100" y="4102274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звенья связаны между собой: от вырубки леса до выпуска готовой продукции. Поэтому отрасль рассматривают как целостную систему, а не набор отдельных производств.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лесного комплекса
</a:t>
            </a:r>
            <a:endParaRPr lang="en-US" sz="2700" dirty="0"/>
          </a:p>
        </p:txBody>
      </p:sp>
      <p:sp>
        <p:nvSpPr>
          <p:cNvPr id="19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древесины от леса до готовой продукции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операций от заготовки до выпуска изделий и бумаги.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Лесозаготовка и транспорт в таёжных районах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вывоза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доставки древесины используют лесовозные дороги, железнодорожные ветки и, где позволяют условия, сплав по рекам. Выбор маршрута зависит от природных и сезонных ограничений.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лесозаготовка развивается там, где сосредоточены хвойные массивы: в Архангельской области, Карелии, Красноярском крае, Иркутской области и на Дальнем Востоке.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 работ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 заготовку и перевозку резко возрастают при удалённости лесосек, слабой дорожной сети и отсутствии перерабатывающих предприятий рядом с местами добычи сырья.
</a:t>
            </a:r>
            <a:endParaRPr lang="en-US" sz="9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продукция лесного комплекса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структуру выпуска сильнее всего влияют сырьевая база, уровень переработки и близость потребителя. Чем глубже обработка, тем выше ценность продукции.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позиции занимают значительную долю, но наибольший экономический эффект дают готовые изделия и упаковка.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учебному материалу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0275" y="1914486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34488" y="1918452"/>
            <a:ext cx="325200" cy="289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91713" y="3544561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62981"/>
            <a:ext cx="325200" cy="2601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Деревообрабатывающая промышленность: основные направления
</a:t>
            </a:r>
            <a:endParaRPr lang="en-US" sz="226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обработка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древесину распиливают, строгают, сушат и сортируют. Именно здесь определяются размеры, качество поверхности и пригодность материала для дальнейшего производства.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пиломатериалов получают клеёный брус, оконные и дверные блоки, мебель, плиты и домокомплекты. Такая продукция уже ориентирована на конечного потребителя.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качеству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конкурентоспособности важны точность оборудования, стандартные размеры, контролируемая влажность и минимальные отходы. От этих параметров зависит прочность и внешний вид изделий.
</a:t>
            </a:r>
            <a:endParaRPr lang="en-US" sz="994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тесно связана со строительством, мебельным производством и внутренним спросом. Поэтому предприятия часто размещаются там, где удобно продавать готовую продукцию.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064133"/>
            <a:ext cx="3776100" cy="1860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древесных материалов и их применение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материалов показывает, как меняются свойства и рыночная ценность по мере углубления переработки.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переработка, тем шире сфера применения и выше стоимость продукции.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систематизация древесных материалов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плиты до интерьера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начинается не с готового шкафа, а с древесных плит, фанеры, массива и фурнитуры. Качество сборки, точность размеров и продуманный дизайн превращают обычное сырьё в товар с высокой добавленной стоимостью.
</a:t>
            </a:r>
            <a:endParaRPr lang="en-US" sz="866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покупателю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Мебельные фабрики нередко размещают не возле леса, а рядом с крупными городами и транспортными узлами. Так проще учитывать спрос, сокращать сроки доставки и быстрее обновлять ассортимент.
</a:t>
            </a:r>
            <a:endParaRPr lang="en-US" sz="867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мебели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отрасли выпускают корпусную, кухонную, школьную, офисную и мягкую мебель. Каждая группа требует своих материалов, технологий и стандартов, а потому предприятия часто специализируются на узких сегментах.
</a:t>
            </a:r>
            <a:endParaRPr lang="en-US" sz="867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Мебельное производство как пример глубокой переработки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Целлюлозно-бумажная промышленность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3565388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целлюлозы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3858816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Целлюлозу получают химической переработкой древесины, обычно из щепы. Этот процесс делает возможным выпуск бумаги, картона, упаковки и санитарно-гигиенических изделий.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414422" y="3565388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отрасли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14422" y="3858816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 работы — бумага, картон, упаковка и санитарно-гигиенические изделия. Именно эти товары делают отрасль важной для торговли, издательского дела и повседневной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485818" y="3565388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ресурсоёмкость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85818" y="3858816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расходует много воды и энергии, поэтому особенно важны очистка стоков, экономия ресурсов и повторное использование воды. Без этого растёт экологическая нагрузка.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014440" y="2097869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производства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014440" y="2391298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включает варку щепы, очистку массы, отбелку, формирование полотна, прессование, сушку и отделку. Каждый этап требует точного контроля и стабильного качества сырья.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943045" y="2097869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4943045" y="2391298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комбинаты стремятся быть рядом с сырьём, водой и энергией. Такое размещение снижает издержки и облегчает непрерывную работу производственного цикла.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спроса на бумагу и картон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Упаковочные виды продукции особенно востребованы в торговле и логистике, а печатная бумага теряет долю из-за цифровизации.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смещается в сторону упаковки и санитарных товаров; это усиливает значение переработки, ориентированной на массовое потребление.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спроса по учебному материалу; иллюстративные значения
</a:t>
            </a:r>
            <a:endParaRPr lang="en-US" sz="8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лесного комплекса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70737" y="2260995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70737" y="2439815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обеспечивает занятость в северных и восточных регионах, где выбор крупных отраслей ограничен. Для многих посёлков он остаётся главным источником устойчивых доходов и социальной стабильности.
</a:t>
            </a:r>
            <a:endParaRPr lang="en-US" sz="636" dirty="0"/>
          </a:p>
        </p:txBody>
      </p:sp>
      <p:sp>
        <p:nvSpPr>
          <p:cNvPr id="15" name="Text 4"/>
          <p:cNvSpPr txBox="1"/>
          <p:nvPr/>
        </p:nvSpPr>
        <p:spPr>
          <a:xfrm>
            <a:off x="270737" y="4543240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развитие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70737" y="4722060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влияет на экономическую специализацию территорий и уровень их освоенности. Там, где есть сырьё, энергия и транспорт, возникает более сложная промышленная структура и лучшее качество жизни.
</a:t>
            </a:r>
            <a:endParaRPr lang="en-US" sz="638" dirty="0"/>
          </a:p>
        </p:txBody>
      </p:sp>
      <p:sp>
        <p:nvSpPr>
          <p:cNvPr id="17" name="Text 6"/>
          <p:cNvSpPr txBox="1"/>
          <p:nvPr/>
        </p:nvSpPr>
        <p:spPr>
          <a:xfrm>
            <a:off x="270737" y="3972678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территорий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270737" y="4151498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районов лесной комплекс выступает базовой отраслью, вокруг которой развиваются города, посёлки, дороги, складские мощности и коммунальная инфраструктура. Это особенно заметно в таёжных регионах.
</a:t>
            </a:r>
            <a:endParaRPr lang="en-US" sz="677" dirty="0"/>
          </a:p>
        </p:txBody>
      </p:sp>
      <p:sp>
        <p:nvSpPr>
          <p:cNvPr id="19" name="Text 8"/>
          <p:cNvSpPr txBox="1"/>
          <p:nvPr/>
        </p:nvSpPr>
        <p:spPr>
          <a:xfrm>
            <a:off x="270737" y="3402117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отраслями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70737" y="3580937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лесного комплекса поддерживает транспорт, энергетику, машиностроение, химию и строительство. Поэтому изменения в отрасли быстро отражаются на работе смежных производств и инфраструктурных сервисов.
</a:t>
            </a:r>
            <a:endParaRPr lang="en-US" sz="641" dirty="0"/>
          </a:p>
        </p:txBody>
      </p:sp>
      <p:sp>
        <p:nvSpPr>
          <p:cNvPr id="21" name="Text 10"/>
          <p:cNvSpPr txBox="1"/>
          <p:nvPr/>
        </p:nvSpPr>
        <p:spPr>
          <a:xfrm>
            <a:off x="270737" y="2831556"/>
            <a:ext cx="4381200" cy="13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выручка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270737" y="3010376"/>
            <a:ext cx="43812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пиломатериалов, фанеры, целлюлозы, бумаги и картона формируют заметную часть внешнеторговых поступлений. Особенно ценится продукция с глубокой переработкой, а не сырьевой круглый лес.
</a:t>
            </a:r>
            <a:endParaRPr lang="en-US" sz="6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590461"/>
            <a:ext cx="3776100" cy="9495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лесного комплекса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лесного комплекса России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особенно важны для разных звеньев лесного комплекса и как они влияют на выбор района размещения.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определяется сочетанием факторов: сырьё важно для заготовки, а вода, энергия, транспорт и рынок — для переработки и сбыта.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экологическую нагрузку лесного комплекса
</a:t>
            </a:r>
            <a:endParaRPr lang="en-US" sz="2415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источники воздействия и меры их уменьшения в лесозаготовке, деревообработке и целлюлозно-бумажной промышленности.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лесопользование: от восстановления к сохранению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3250" y="361266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 уход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3250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на участке высаживают саженцы или помогают естественному возобновлению. Затем проводят уход за молодняками, чтобы новый лес сформировался быстрее и равномернее.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947525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ресурсов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47525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усиливают охрану от пожаров и незаконных рубок. Без контроля даже хорошо восстановленные площади могут быстро потерять продуктивность и экологическую ценность.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33250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33250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леса поддерживают климат, водный режим, почвы и биоразнообразие. Поэтому устойчивое лесопользование рассматривается не только как хозяйственная, но и как экологическая задача.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181750" y="361257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сертификация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1755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инвентаризация и сертификация помогают понимать состояние ресурсов и проверять соблюдение природоохранных норм. Это делает управление лесами более прозрачным и ответственным.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конкурентоспособность предприятий
</a:t>
            </a:r>
            <a:endParaRPr lang="en-US" sz="2555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усиливают не только ресурсы, но и управляемость производства, точность логистики и стабильность поставок на рынок.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предприятия, которые глубже перерабатывают древесину, используют современные технологии и уменьшают потери на каждом этапе.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факторов по учебному материалу; иллюстративные значения
</a:t>
            </a:r>
            <a:endParaRPr lang="en-US" sz="8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8600" y="903673"/>
            <a:ext cx="3929100" cy="14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 лесной, деревообрабатывающей и бумажной промышленности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3550" y="3317626"/>
            <a:ext cx="1301400" cy="36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лесов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19101" y="3740857"/>
            <a:ext cx="1386450" cy="95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 электронный учёт древесины позволяют быстрее обнаруживать незаконные рубки, оценивать состояние массивов и точнее планировать заготовку. Это повышает управляемость отрасли и снижает потери ресурсов.
</a:t>
            </a:r>
            <a:endParaRPr lang="en-US" sz="751" dirty="0"/>
          </a:p>
        </p:txBody>
      </p:sp>
      <p:sp>
        <p:nvSpPr>
          <p:cNvPr id="15" name="Text 4"/>
          <p:cNvSpPr txBox="1"/>
          <p:nvPr/>
        </p:nvSpPr>
        <p:spPr>
          <a:xfrm>
            <a:off x="2165137" y="3317626"/>
            <a:ext cx="13014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сортировки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160687" y="3740857"/>
            <a:ext cx="13863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линии сортировки и оптимизация раскроя помогают использовать сырьё рациональнее. Предприятия получают более однородное качество продукции, а доля отходов заметно сокращается.
</a:t>
            </a:r>
            <a:endParaRPr lang="en-US" sz="835" dirty="0"/>
          </a:p>
        </p:txBody>
      </p:sp>
      <p:sp>
        <p:nvSpPr>
          <p:cNvPr id="17" name="Text 6"/>
          <p:cNvSpPr txBox="1"/>
          <p:nvPr/>
        </p:nvSpPr>
        <p:spPr>
          <a:xfrm>
            <a:off x="3906724" y="3317626"/>
            <a:ext cx="13014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отходов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902273" y="3740857"/>
            <a:ext cx="13863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лесопиления и переработки всё чаще идут на производство топливных гранул и энергии. Такой подход уменьшает захламление территорий и снижает зависимость предприятий от внешних ресурсов.
</a:t>
            </a:r>
            <a:endParaRPr lang="en-US" sz="835" dirty="0"/>
          </a:p>
        </p:txBody>
      </p:sp>
      <p:sp>
        <p:nvSpPr>
          <p:cNvPr id="19" name="Text 8"/>
          <p:cNvSpPr txBox="1"/>
          <p:nvPr/>
        </p:nvSpPr>
        <p:spPr>
          <a:xfrm>
            <a:off x="5648311" y="3317626"/>
            <a:ext cx="13014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643860" y="3740857"/>
            <a:ext cx="13863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деревообработке развиваются композиты, плитные материалы и биотехнологическая переработка древесины. Это расширяет ассортимент продукции и усиливает связь отрасли со строительством и промышленным дизайном.
</a:t>
            </a:r>
            <a:endParaRPr lang="en-US" sz="805" dirty="0"/>
          </a:p>
        </p:txBody>
      </p:sp>
      <p:sp>
        <p:nvSpPr>
          <p:cNvPr id="21" name="Text 10"/>
          <p:cNvSpPr txBox="1"/>
          <p:nvPr/>
        </p:nvSpPr>
        <p:spPr>
          <a:xfrm>
            <a:off x="7389899" y="3317626"/>
            <a:ext cx="13014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Биорефинерия
</a:t>
            </a:r>
            <a:endParaRPr lang="en-US" sz="1100" dirty="0"/>
          </a:p>
        </p:txBody>
      </p:sp>
      <p:sp>
        <p:nvSpPr>
          <p:cNvPr id="22" name="Text 11"/>
          <p:cNvSpPr txBox="1"/>
          <p:nvPr/>
        </p:nvSpPr>
        <p:spPr>
          <a:xfrm>
            <a:off x="7385447" y="3740857"/>
            <a:ext cx="13863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Биорефинерия рассматривается как следующий этап развития: из древесного сырья получают не только бумагу, но и химические продукты, биотопливо и материалы с высокой добавленной стоимостью.
</a:t>
            </a:r>
            <a:endParaRPr lang="en-US" sz="8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519486"/>
            <a:ext cx="3776100" cy="9495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и их потребители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потребляет продукцию лесного комплекса и какие свойства особенно важны для её успешного использования.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распределяется по разным рынкам, но везде важны стандартизация, влажность, сортность и надёжность поставок.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лесного комплекса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3137" y="1882294"/>
            <a:ext cx="2852100" cy="1456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0825" y="2305830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районов
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30825" y="259637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массивы находятся далеко от крупных центров переработки и потребления. Это повышает стоимость доставки, усложняет снабжение и снижает привлекательность отдельных проектов.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334330" y="2305830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мощностей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34325" y="2596379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предприятий работает на устаревшем оборудовании, которое расходует больше сырья и энергии. Без модернизации трудно выпускать конкурентоспособную продукцию глубокой переработки.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37265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рынки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37275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упаковкой, мебелью, биотопливом и материалами глубокой переработки. Эти направления помогают перейти от сырьевой модели к более устойчивой промышленной специализации.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31436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31425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требует строгого соблюдения природоохранных норм, особенно в районах с высокой нагрузкой на леса и водные ресурсы. Иначе усиливаются риски для экосистем и населения.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243094" y="3823138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6243100" y="4113708"/>
            <a:ext cx="2514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электронного учёта древесины, точной логистики и контроля лесовосстановления делает отрасль более прозрачной. Это важно и для бизнеса, и для сохранения природных ресурсов.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развития отрасли
</a:t>
            </a:r>
            <a:endParaRPr lang="en-US" sz="2700" dirty="0"/>
          </a:p>
        </p:txBody>
      </p:sp>
      <p:sp>
        <p:nvSpPr>
          <p:cNvPr id="21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комплекс: ресурс, производство, ответственность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России соединяет природные ресурсы, технологии, транспорт и рынок сбыта в единую систему. Его будущее зависит от глубокой переработки, модернизации, рационального лесопользования и восстановления лесов.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2026-06-03T01:45:45Z</dcterms:created>
  <dcterms:modified xsi:type="dcterms:W3CDTF">2026-06-03T01:45:45Z</dcterms:modified>
</cp:coreProperties>
</file>