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9-9.png"/><Relationship Id="rId10" Type="http://schemas.openxmlformats.org/officeDocument/2006/relationships/image" Target="../media/image-9-10.png"/><Relationship Id="rId11" Type="http://schemas.openxmlformats.org/officeDocument/2006/relationships/slideLayout" Target="../slideLayouts/slideLayout1.xml"/><Relationship Id="rId1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jpeg"/><Relationship Id="rId4" Type="http://schemas.openxmlformats.org/officeDocument/2006/relationships/image" Target="../media/image-12-4.jpeg"/><Relationship Id="rId5" Type="http://schemas.openxmlformats.org/officeDocument/2006/relationships/image" Target="../media/image-12-5.jpeg"/><Relationship Id="rId6" Type="http://schemas.openxmlformats.org/officeDocument/2006/relationships/image" Target="../media/image-12-6.png"/><Relationship Id="rId7" Type="http://schemas.openxmlformats.org/officeDocument/2006/relationships/slideLayout" Target="../slideLayouts/slideLayout1.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image" Target="../media/image-13-9.png"/><Relationship Id="rId10" Type="http://schemas.openxmlformats.org/officeDocument/2006/relationships/slideLayout" Target="../slideLayouts/slideLayout1.xml"/><Relationship Id="rId11"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image" Target="../media/image-16-8.png"/><Relationship Id="rId9" Type="http://schemas.openxmlformats.org/officeDocument/2006/relationships/image" Target="../media/image-16-9.png"/><Relationship Id="rId10" Type="http://schemas.openxmlformats.org/officeDocument/2006/relationships/image" Target="../media/image-16-10.png"/><Relationship Id="rId11" Type="http://schemas.openxmlformats.org/officeDocument/2006/relationships/slideLayout" Target="../slideLayouts/slideLayout1.xml"/><Relationship Id="rId1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jpe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slideLayout" Target="../slideLayouts/slideLayout1.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slideLayout" Target="../slideLayouts/slideLayout1.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264" y="0"/>
            <a:ext cx="4108772"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590000" y="1680150"/>
            <a:ext cx="4154400" cy="1696200"/>
          </a:xfrm>
          <a:prstGeom prst="rect">
            <a:avLst/>
          </a:prstGeom>
          <a:noFill/>
          <a:ln/>
        </p:spPr>
        <p:txBody>
          <a:bodyPr wrap="square" lIns="0" tIns="0" rIns="0" bIns="0" rtlCol="0" anchor="ctr"/>
          <a:lstStyle/>
          <a:p>
            <a:pPr algn="l" indent="0" marL="0">
              <a:lnSpc>
                <a:spcPct val="100000"/>
              </a:lnSpc>
              <a:buNone/>
            </a:pPr>
            <a:r>
              <a:rPr lang="en-US" sz="2600" dirty="0">
                <a:solidFill>
                  <a:srgbClr val="FFFFFF"/>
                </a:solidFill>
                <a:latin typeface="Arial" pitchFamily="34" charset="0"/>
                <a:ea typeface="Arial" pitchFamily="34" charset="-122"/>
                <a:cs typeface="Arial" pitchFamily="34" charset="-120"/>
              </a:rPr>
              <a:t>Frühling, Frühling, hab’ dich lieb
</a:t>
            </a:r>
            <a:endParaRPr lang="en-US" sz="2600" dirty="0"/>
          </a:p>
        </p:txBody>
      </p:sp>
      <p:sp>
        <p:nvSpPr>
          <p:cNvPr id="6" name="Text 1"/>
          <p:cNvSpPr txBox="1"/>
          <p:nvPr/>
        </p:nvSpPr>
        <p:spPr>
          <a:xfrm>
            <a:off x="4590075" y="3832150"/>
            <a:ext cx="4154400" cy="1039200"/>
          </a:xfrm>
          <a:prstGeom prst="rect">
            <a:avLst/>
          </a:prstGeom>
          <a:noFill/>
          <a:ln/>
        </p:spPr>
        <p:txBody>
          <a:bodyPr wrap="square" lIns="0" tIns="0" rIns="0" bIns="0" rtlCol="0" anchor="b"/>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Весна в природе и в немецких словах звучит ярко, тепло и дружелюбно.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999999"/>
                </a:solidFill>
                <a:latin typeface="Arial" pitchFamily="34" charset="0"/>
                <a:ea typeface="Arial" pitchFamily="34" charset="-122"/>
                <a:cs typeface="Arial" pitchFamily="34" charset="-120"/>
              </a:rPr>
              <a:t>
</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74300" y="1176343"/>
            <a:ext cx="4442400" cy="319731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990100" y="1594875"/>
            <a:ext cx="3516300" cy="23481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Этот урок помогает увидеть весну вокруг себя и назвать её признаки по-немецки. Короткие фразы легко повторять вслух, а знакомые слова быстро связываются с прогулкой, солнцем, цветами и птицами.
</a:t>
            </a:r>
            <a:endParaRPr lang="en-US" sz="1100" dirty="0"/>
          </a:p>
        </p:txBody>
      </p:sp>
      <p:sp>
        <p:nvSpPr>
          <p:cNvPr id="6" name="Text 1"/>
          <p:cNvSpPr txBox="1"/>
          <p:nvPr/>
        </p:nvSpPr>
        <p:spPr>
          <a:xfrm>
            <a:off x="174300" y="218994"/>
            <a:ext cx="8795400" cy="769500"/>
          </a:xfrm>
          <a:prstGeom prst="rect">
            <a:avLst/>
          </a:prstGeom>
          <a:noFill/>
          <a:ln/>
        </p:spPr>
        <p:txBody>
          <a:bodyPr wrap="square" lIns="0" tIns="0" rIns="0" bIns="0" rtlCol="0" anchor="ctr"/>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О чём этот урок немецкого языка
</a:t>
            </a:r>
            <a:endParaRPr lang="en-US" sz="2100" dirty="0"/>
          </a:p>
        </p:txBody>
      </p:sp>
      <p:sp>
        <p:nvSpPr>
          <p:cNvPr id="7" name="Text 2"/>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2</a:t>
            </a:r>
            <a:endParaRPr lang="en-US" sz="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91000" y="2543279"/>
            <a:ext cx="3697800" cy="243029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15050" y="450100"/>
            <a:ext cx="3151200" cy="1851000"/>
          </a:xfrm>
          <a:prstGeom prst="rect">
            <a:avLst/>
          </a:prstGeom>
          <a:noFill/>
          <a:ln/>
        </p:spPr>
        <p:txBody>
          <a:bodyPr wrap="square" lIns="0" tIns="0" rIns="0" bIns="0" rtlCol="0" anchor="t"/>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Das ist der Frühling
</a:t>
            </a:r>
            <a:endParaRPr lang="en-US" sz="2100" dirty="0"/>
          </a:p>
        </p:txBody>
      </p:sp>
      <p:sp>
        <p:nvSpPr>
          <p:cNvPr id="6" name="Text 1"/>
          <p:cNvSpPr txBox="1"/>
          <p:nvPr/>
        </p:nvSpPr>
        <p:spPr>
          <a:xfrm>
            <a:off x="4320175" y="590200"/>
            <a:ext cx="4327800" cy="16359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Весна по-немецки
</a:t>
            </a:r>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Слово der Frühling означает «весна» и относится к мужскому роду. Его удобно запоминать вместе с простыми парами слов: Frühling — весна, Sonne — солнце, warm — тёплый.
</a:t>
            </a:r>
            <a:endParaRPr lang="en-US" sz="1200" dirty="0"/>
          </a:p>
        </p:txBody>
      </p:sp>
      <p:sp>
        <p:nvSpPr>
          <p:cNvPr id="7" name="Text 2"/>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3</a:t>
            </a:r>
            <a:endParaRPr lang="en-US" sz="700" dirty="0"/>
          </a:p>
        </p:txBody>
      </p:sp>
      <p:sp>
        <p:nvSpPr>
          <p:cNvPr id="8" name="Text 3"/>
          <p:cNvSpPr txBox="1"/>
          <p:nvPr/>
        </p:nvSpPr>
        <p:spPr>
          <a:xfrm>
            <a:off x="4320050" y="2934125"/>
            <a:ext cx="4327800" cy="16359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Что видно весной
</a:t>
            </a:r>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Весной на картинке обычно есть зелёная трава, цветы, голубое небо и яркий свет. Эти образы помогают быстро понять новые слова и легко сказать о весне по-немецки.
</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877675" y="1215700"/>
            <a:ext cx="3805200" cy="1927200"/>
          </a:xfrm>
          <a:prstGeom prst="rect">
            <a:avLst/>
          </a:prstGeom>
          <a:noFill/>
          <a:ln/>
        </p:spPr>
        <p:txBody>
          <a:bodyPr wrap="square" lIns="0" tIns="0" rIns="0" bIns="0" rtlCol="0" anchor="ctr"/>
          <a:lstStyle/>
          <a:p>
            <a:pPr algn="l" indent="0" marL="0">
              <a:lnSpc>
                <a:spcPct val="100000"/>
              </a:lnSpc>
              <a:buNone/>
            </a:pPr>
            <a:r>
              <a:rPr lang="en-US" sz="4200" dirty="0">
                <a:solidFill>
                  <a:srgbClr val="FFFFFF"/>
                </a:solidFill>
                <a:latin typeface="Arial" pitchFamily="34" charset="0"/>
                <a:ea typeface="Arial" pitchFamily="34" charset="-122"/>
                <a:cs typeface="Arial" pitchFamily="34" charset="-120"/>
              </a:rPr>
              <a:t>3 месяца
</a:t>
            </a:r>
            <a:endParaRPr lang="en-US" sz="4200" dirty="0"/>
          </a:p>
        </p:txBody>
      </p:sp>
      <p:sp>
        <p:nvSpPr>
          <p:cNvPr id="6" name="Text 1"/>
          <p:cNvSpPr txBox="1"/>
          <p:nvPr/>
        </p:nvSpPr>
        <p:spPr>
          <a:xfrm>
            <a:off x="243125" y="896750"/>
            <a:ext cx="3826500" cy="3517500"/>
          </a:xfrm>
          <a:prstGeom prst="rect">
            <a:avLst/>
          </a:prstGeom>
          <a:noFill/>
          <a:ln/>
        </p:spPr>
        <p:txBody>
          <a:bodyPr wrap="square" lIns="0" tIns="0" rIns="0" bIns="0" rtlCol="0" anchor="ctr"/>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За это время солнце поднимается выше, а день заметно становится длиннее и светлее.
</a:t>
            </a:r>
            <a:endParaRPr lang="en-US" sz="1200" dirty="0"/>
          </a:p>
        </p:txBody>
      </p:sp>
      <p:sp>
        <p:nvSpPr>
          <p:cNvPr id="7" name="Text 2"/>
          <p:cNvSpPr txBox="1"/>
          <p:nvPr/>
        </p:nvSpPr>
        <p:spPr>
          <a:xfrm>
            <a:off x="4883675" y="3664863"/>
            <a:ext cx="3758700" cy="6003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так обычно длится весна в календаре — с марта по май.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999999"/>
                </a:solidFill>
                <a:latin typeface="Arial" pitchFamily="34" charset="0"/>
                <a:ea typeface="Arial" pitchFamily="34" charset="-122"/>
                <a:cs typeface="Arial" pitchFamily="34" charset="-120"/>
              </a:rPr>
              <a:t>Календарный сезон
</a:t>
            </a:r>
            <a:endParaRPr lang="en-US" sz="1200" dirty="0"/>
          </a:p>
        </p:txBody>
      </p:sp>
      <p:sp>
        <p:nvSpPr>
          <p:cNvPr id="8" name="Text 3"/>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4</a:t>
            </a:r>
            <a:endParaRPr lang="en-US" sz="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38575" y="3000681"/>
            <a:ext cx="8666400" cy="1904238"/>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23700" y="378826"/>
            <a:ext cx="8215800" cy="630900"/>
          </a:xfrm>
          <a:prstGeom prst="rect">
            <a:avLst/>
          </a:prstGeom>
          <a:noFill/>
          <a:ln/>
        </p:spPr>
        <p:txBody>
          <a:bodyPr wrap="square" lIns="0" tIns="0" rIns="0" bIns="0" rtlCol="0" anchor="ctr"/>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Schnee, Regen und kleine Pfützen
</a:t>
            </a:r>
            <a:endParaRPr lang="en-US" sz="2100" dirty="0"/>
          </a:p>
        </p:txBody>
      </p:sp>
      <p:sp>
        <p:nvSpPr>
          <p:cNvPr id="5" name="Text 1"/>
          <p:cNvSpPr txBox="1"/>
          <p:nvPr/>
        </p:nvSpPr>
        <p:spPr>
          <a:xfrm>
            <a:off x="480675" y="1693400"/>
            <a:ext cx="3791400" cy="9030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Весной снег постепенно тает, и на дорожках появляются лужи. Для этой темы подходят слова der Schnee, der Regen, die Pfütze и das Wasser.
</a:t>
            </a:r>
            <a:endParaRPr lang="en-US" sz="1000" dirty="0"/>
          </a:p>
        </p:txBody>
      </p:sp>
      <p:sp>
        <p:nvSpPr>
          <p:cNvPr id="6" name="Text 2"/>
          <p:cNvSpPr txBox="1"/>
          <p:nvPr/>
        </p:nvSpPr>
        <p:spPr>
          <a:xfrm>
            <a:off x="4874025" y="1693400"/>
            <a:ext cx="3791400" cy="9030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Короткие фразы помогают описать изменения погоды: Der Schnee schmilzt. Es gibt Pfützen. Das Wasser läuft. Так дети видят, как зима уступает место весне.
</a:t>
            </a:r>
            <a:endParaRPr lang="en-US" sz="1000" dirty="0"/>
          </a:p>
        </p:txBody>
      </p:sp>
      <p:sp>
        <p:nvSpPr>
          <p:cNvPr id="7" name="Text 3"/>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5</a:t>
            </a:r>
            <a:endParaRPr lang="en-US" sz="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1726075" y="800500"/>
            <a:ext cx="2868900" cy="1054800"/>
          </a:xfrm>
          <a:prstGeom prst="rect">
            <a:avLst/>
          </a:prstGeom>
          <a:noFill/>
          <a:ln/>
        </p:spPr>
        <p:txBody>
          <a:bodyPr wrap="square" lIns="0" tIns="0" rIns="0" bIns="0" rtlCol="0" anchor="b"/>
          <a:lstStyle/>
          <a:p>
            <a:pPr algn="l" indent="0" marL="0">
              <a:lnSpc>
                <a:spcPct val="130039"/>
              </a:lnSpc>
              <a:buNone/>
            </a:pPr>
            <a:r>
              <a:rPr lang="en-US" sz="1100" b="1" dirty="0">
                <a:solidFill>
                  <a:srgbClr val="FFFFFF"/>
                </a:solidFill>
                <a:latin typeface="Arial" pitchFamily="34" charset="0"/>
                <a:ea typeface="Arial" pitchFamily="34" charset="-122"/>
                <a:cs typeface="Arial" pitchFamily="34" charset="-120"/>
              </a:rPr>
              <a:t>Первыми появляются
</a:t>
            </a:r>
            <a:pPr algn="l" indent="0" marL="0">
              <a:lnSpc>
                <a:spcPct val="130039"/>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После холодных дней в земле пробуждаются ранние цветы. Подснежники и крокусы чаще других становятся первыми весенними гостями.
</a:t>
            </a:r>
            <a:endParaRPr lang="en-US" sz="1100" dirty="0"/>
          </a:p>
        </p:txBody>
      </p:sp>
      <p:sp>
        <p:nvSpPr>
          <p:cNvPr id="7" name="Text 1"/>
          <p:cNvSpPr txBox="1"/>
          <p:nvPr/>
        </p:nvSpPr>
        <p:spPr>
          <a:xfrm>
            <a:off x="3794850" y="3704600"/>
            <a:ext cx="2868900" cy="1054800"/>
          </a:xfrm>
          <a:prstGeom prst="rect">
            <a:avLst/>
          </a:prstGeom>
          <a:noFill/>
          <a:ln/>
        </p:spPr>
        <p:txBody>
          <a:bodyPr wrap="square" lIns="0" tIns="0" rIns="0" bIns="0" rtlCol="0" anchor="t"/>
          <a:lstStyle/>
          <a:p>
            <a:pPr algn="l" indent="0" marL="0">
              <a:lnSpc>
                <a:spcPct val="130039"/>
              </a:lnSpc>
              <a:buNone/>
            </a:pPr>
            <a:r>
              <a:rPr lang="en-US" sz="1100" b="1" dirty="0">
                <a:solidFill>
                  <a:srgbClr val="FFFFFF"/>
                </a:solidFill>
                <a:latin typeface="Arial" pitchFamily="34" charset="0"/>
                <a:ea typeface="Arial" pitchFamily="34" charset="-122"/>
                <a:cs typeface="Arial" pitchFamily="34" charset="-120"/>
              </a:rPr>
              <a:t>Цветы распускаются
</a:t>
            </a:r>
            <a:pPr algn="l" indent="0" marL="0">
              <a:lnSpc>
                <a:spcPct val="130039"/>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Потом раскрываются маленькие бутоны, и на клумбах становится больше красок. Для описания подходят слова klein, schön и bunt.
</a:t>
            </a:r>
            <a:endParaRPr lang="en-US" sz="1100" dirty="0"/>
          </a:p>
        </p:txBody>
      </p:sp>
      <p:sp>
        <p:nvSpPr>
          <p:cNvPr id="8" name="Text 2"/>
          <p:cNvSpPr txBox="1"/>
          <p:nvPr/>
        </p:nvSpPr>
        <p:spPr>
          <a:xfrm>
            <a:off x="5990350" y="2044350"/>
            <a:ext cx="2868900" cy="1054800"/>
          </a:xfrm>
          <a:prstGeom prst="rect">
            <a:avLst/>
          </a:prstGeom>
          <a:noFill/>
          <a:ln/>
        </p:spPr>
        <p:txBody>
          <a:bodyPr wrap="square" lIns="0" tIns="0" rIns="0" bIns="0" rtlCol="0" anchor="b"/>
          <a:lstStyle/>
          <a:p>
            <a:pPr algn="l" indent="0" marL="0">
              <a:lnSpc>
                <a:spcPct val="130039"/>
              </a:lnSpc>
              <a:buNone/>
            </a:pPr>
            <a:r>
              <a:rPr lang="en-US" sz="1100" b="1" dirty="0">
                <a:solidFill>
                  <a:srgbClr val="FFFFFF"/>
                </a:solidFill>
                <a:latin typeface="Arial" pitchFamily="34" charset="0"/>
                <a:ea typeface="Arial" pitchFamily="34" charset="-122"/>
                <a:cs typeface="Arial" pitchFamily="34" charset="-120"/>
              </a:rPr>
              <a:t>Весна становится заметной
</a:t>
            </a:r>
            <a:pPr algn="l" indent="0" marL="0">
              <a:lnSpc>
                <a:spcPct val="130039"/>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Когда цветов становится больше, улицы и дворы выглядят наряднее. Весеннее настроение сразу чувствуется и в природе, и в словах.
</a:t>
            </a:r>
            <a:endParaRPr lang="en-US" sz="1100" dirty="0"/>
          </a:p>
        </p:txBody>
      </p:sp>
      <p:sp>
        <p:nvSpPr>
          <p:cNvPr id="9" name="Text 3"/>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6</a:t>
            </a:r>
            <a:endParaRPr lang="en-US" sz="700" dirty="0"/>
          </a:p>
        </p:txBody>
      </p:sp>
      <p:sp>
        <p:nvSpPr>
          <p:cNvPr id="10" name="Text 4"/>
          <p:cNvSpPr txBox="1"/>
          <p:nvPr/>
        </p:nvSpPr>
        <p:spPr>
          <a:xfrm>
            <a:off x="174300" y="251050"/>
            <a:ext cx="8728800" cy="776700"/>
          </a:xfrm>
          <a:prstGeom prst="rect">
            <a:avLst/>
          </a:prstGeom>
          <a:noFill/>
          <a:ln/>
        </p:spPr>
        <p:txBody>
          <a:bodyPr wrap="square" lIns="0" tIns="0" rIns="0" bIns="0" rtlCol="0" anchor="t"/>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Die ersten Blumen
</a:t>
            </a:r>
            <a:endParaRPr lang="en-US" sz="2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174300" y="2261000"/>
            <a:ext cx="2620200" cy="23835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Весной птицы возвращаются из тёплых краёв, и воздух становится живее. Слова der Vogel и die Vögel помогают назвать этих маленьких соседей по весне.
</a:t>
            </a:r>
            <a:endParaRPr lang="en-US" sz="1000" dirty="0"/>
          </a:p>
        </p:txBody>
      </p:sp>
      <p:sp>
        <p:nvSpPr>
          <p:cNvPr id="6" name="Text 1"/>
          <p:cNvSpPr txBox="1"/>
          <p:nvPr/>
        </p:nvSpPr>
        <p:spPr>
          <a:xfrm>
            <a:off x="3261900" y="2261000"/>
            <a:ext cx="2620200" cy="23835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Птицы поют, летают и строят гнёзда. Короткие фразы Die Vögel singen и Die Vögel fliegen zurück легко повторять и запоминать.
</a:t>
            </a:r>
            <a:endParaRPr lang="en-US" sz="1000" dirty="0"/>
          </a:p>
        </p:txBody>
      </p:sp>
      <p:sp>
        <p:nvSpPr>
          <p:cNvPr id="7" name="Text 2"/>
          <p:cNvSpPr txBox="1"/>
          <p:nvPr/>
        </p:nvSpPr>
        <p:spPr>
          <a:xfrm>
            <a:off x="6282900" y="2261000"/>
            <a:ext cx="2620200" cy="23835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Дети часто замечают птиц на деревьях, крышах и у воды. Весной их можно услышать раньше, чем увидеть — они поют очень старательно.
</a:t>
            </a:r>
            <a:endParaRPr lang="en-US" sz="1000" dirty="0"/>
          </a:p>
        </p:txBody>
      </p:sp>
      <p:sp>
        <p:nvSpPr>
          <p:cNvPr id="8" name="Text 3"/>
          <p:cNvSpPr txBox="1"/>
          <p:nvPr/>
        </p:nvSpPr>
        <p:spPr>
          <a:xfrm>
            <a:off x="174300" y="251050"/>
            <a:ext cx="8728800" cy="776700"/>
          </a:xfrm>
          <a:prstGeom prst="rect">
            <a:avLst/>
          </a:prstGeom>
          <a:noFill/>
          <a:ln/>
        </p:spPr>
        <p:txBody>
          <a:bodyPr wrap="square" lIns="0" tIns="0" rIns="0" bIns="0" rtlCol="0" anchor="t"/>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Vögel im Frühling
</a:t>
            </a:r>
            <a:endParaRPr lang="en-US" sz="2100" dirty="0"/>
          </a:p>
        </p:txBody>
      </p:sp>
      <p:sp>
        <p:nvSpPr>
          <p:cNvPr id="9" name="Text 4"/>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7</a:t>
            </a:r>
            <a:endParaRPr lang="en-US" sz="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90525" y="1268222"/>
            <a:ext cx="8349900" cy="2999109"/>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94500" y="251050"/>
            <a:ext cx="8349900" cy="453300"/>
          </a:xfrm>
          <a:prstGeom prst="rect">
            <a:avLst/>
          </a:prstGeom>
          <a:noFill/>
          <a:ln/>
        </p:spPr>
        <p:txBody>
          <a:bodyPr wrap="square" lIns="0" tIns="0" rIns="0" bIns="0" rtlCol="0" anchor="t"/>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Wie der Frühling kommt
</a:t>
            </a:r>
            <a:endParaRPr lang="en-US" sz="2100" dirty="0"/>
          </a:p>
        </p:txBody>
      </p:sp>
      <p:sp>
        <p:nvSpPr>
          <p:cNvPr id="5" name="Text 1"/>
          <p:cNvSpPr txBox="1"/>
          <p:nvPr/>
        </p:nvSpPr>
        <p:spPr>
          <a:xfrm>
            <a:off x="394500" y="704425"/>
            <a:ext cx="8349900" cy="453300"/>
          </a:xfrm>
          <a:prstGeom prst="rect">
            <a:avLst/>
          </a:prstGeom>
          <a:noFill/>
          <a:ln/>
        </p:spPr>
        <p:txBody>
          <a:bodyPr wrap="square" lIns="0" tIns="0" rIns="0" bIns="0" rtlCol="0" anchor="t"/>
          <a:lstStyle/>
          <a:p>
            <a:pPr algn="l" indent="0" marL="0">
              <a:lnSpc>
                <a:spcPct val="150000"/>
              </a:lnSpc>
              <a:buNone/>
            </a:pPr>
            <a:r>
              <a:rPr lang="en-US" sz="1200" dirty="0">
                <a:solidFill>
                  <a:srgbClr val="FFFFFF"/>
                </a:solidFill>
                <a:latin typeface="Arial" pitchFamily="34" charset="0"/>
                <a:ea typeface="Arial" pitchFamily="34" charset="-122"/>
                <a:cs typeface="Arial" pitchFamily="34" charset="-120"/>
              </a:rPr>
              <a:t>Последовательность весенних изменений в природе, выраженная простыми действиями и признаками.
</a:t>
            </a:r>
            <a:endParaRPr lang="en-US" sz="1200" dirty="0"/>
          </a:p>
        </p:txBody>
      </p:sp>
      <p:sp>
        <p:nvSpPr>
          <p:cNvPr id="6" name="Text 2"/>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8</a:t>
            </a:r>
            <a:endParaRPr lang="en-US" sz="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28925" y="1162275"/>
            <a:ext cx="267900" cy="2679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2598525" y="1162275"/>
            <a:ext cx="267900" cy="2679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4742925" y="1168905"/>
            <a:ext cx="318300" cy="25464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6954469" y="1162275"/>
            <a:ext cx="234413" cy="267900"/>
          </a:xfrm>
          <a:prstGeom prst="rect">
            <a:avLst/>
          </a:prstGeom>
        </p:spPr>
      </p:pic>
      <p:sp>
        <p:nvSpPr>
          <p:cNvPr id="12" name="Text 0"/>
          <p:cNvSpPr txBox="1"/>
          <p:nvPr/>
        </p:nvSpPr>
        <p:spPr>
          <a:xfrm>
            <a:off x="174300" y="251050"/>
            <a:ext cx="8795400" cy="538500"/>
          </a:xfrm>
          <a:prstGeom prst="rect">
            <a:avLst/>
          </a:prstGeom>
          <a:noFill/>
          <a:ln/>
        </p:spPr>
        <p:txBody>
          <a:bodyPr wrap="square" lIns="0" tIns="0" rIns="0" bIns="0" rtlCol="0" anchor="t"/>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Grün, gelb, blau und weiß
</a:t>
            </a:r>
            <a:endParaRPr lang="en-US" sz="2100" dirty="0"/>
          </a:p>
        </p:txBody>
      </p:sp>
      <p:sp>
        <p:nvSpPr>
          <p:cNvPr id="13" name="Text 1"/>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9</a:t>
            </a:r>
            <a:endParaRPr lang="en-US" sz="700" dirty="0"/>
          </a:p>
        </p:txBody>
      </p:sp>
      <p:sp>
        <p:nvSpPr>
          <p:cNvPr id="14" name="Text 2"/>
          <p:cNvSpPr txBox="1"/>
          <p:nvPr/>
        </p:nvSpPr>
        <p:spPr>
          <a:xfrm>
            <a:off x="390525" y="2120000"/>
            <a:ext cx="1797300" cy="22338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Grün
</a:t>
            </a:r>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Этот цвет напоминает о молодой траве и первых листьях. Весной зелёный быстро возвращается в сады, дворы и парки, поэтому слово grün очень легко связать с природой.
</a:t>
            </a:r>
            <a:endParaRPr lang="en-US" sz="1100" dirty="0"/>
          </a:p>
        </p:txBody>
      </p:sp>
      <p:sp>
        <p:nvSpPr>
          <p:cNvPr id="15" name="Text 3"/>
          <p:cNvSpPr txBox="1"/>
          <p:nvPr/>
        </p:nvSpPr>
        <p:spPr>
          <a:xfrm>
            <a:off x="2560125" y="2120000"/>
            <a:ext cx="1797300" cy="22338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Gelb
</a:t>
            </a:r>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Жёлтый цвет связан с солнцем и первоцветами. Он делает весеннюю картину тёплой и светлой, а слово gelb помогает назвать это яркое настроение.
</a:t>
            </a:r>
            <a:endParaRPr lang="en-US" sz="1100" dirty="0"/>
          </a:p>
        </p:txBody>
      </p:sp>
      <p:sp>
        <p:nvSpPr>
          <p:cNvPr id="16" name="Text 4"/>
          <p:cNvSpPr txBox="1"/>
          <p:nvPr/>
        </p:nvSpPr>
        <p:spPr>
          <a:xfrm>
            <a:off x="4729725" y="2120000"/>
            <a:ext cx="1797300" cy="22338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Blau
</a:t>
            </a:r>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Голубой цвет виден в небе и в прозрачном весеннем воздухе. Слово blau удобно использовать, когда нужно сказать, что день стал ясным и красивым.
</a:t>
            </a:r>
            <a:endParaRPr lang="en-US" sz="1100" dirty="0"/>
          </a:p>
        </p:txBody>
      </p:sp>
      <p:sp>
        <p:nvSpPr>
          <p:cNvPr id="17" name="Text 5"/>
          <p:cNvSpPr txBox="1"/>
          <p:nvPr/>
        </p:nvSpPr>
        <p:spPr>
          <a:xfrm>
            <a:off x="6899325" y="2120000"/>
            <a:ext cx="1797300" cy="22338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Weiß
</a:t>
            </a:r>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Белый цвет встречается в облаках, последних следах снега и некоторых весенних цветах. Он помогает показать, что весна ещё хранит немного зимней свежести.
</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480457" y="357350"/>
            <a:ext cx="3356936" cy="34170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58125" y="1618700"/>
            <a:ext cx="4085700" cy="11931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1. Весной дети больше гуляют, потому что на улице тепло и интересно. Они играют, бегают и рисуют цветы, а слова spielen, laufen и malen звучат очень просто.
</a:t>
            </a:r>
            <a:endParaRPr lang="en-US" sz="1000" dirty="0"/>
          </a:p>
        </p:txBody>
      </p:sp>
      <p:sp>
        <p:nvSpPr>
          <p:cNvPr id="6" name="Text 1"/>
          <p:cNvSpPr txBox="1"/>
          <p:nvPr/>
        </p:nvSpPr>
        <p:spPr>
          <a:xfrm>
            <a:off x="258125" y="3655275"/>
            <a:ext cx="4085700" cy="11931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2. Во время прогулки дети наблюдают почки на ветках и слушают птиц. Здесь удобно использовать слово beobachten и короткие фразы: Die Kinder spielen draußen. Sie hören Vögel.
</a:t>
            </a:r>
            <a:endParaRPr lang="en-US" sz="1000" dirty="0"/>
          </a:p>
        </p:txBody>
      </p:sp>
      <p:sp>
        <p:nvSpPr>
          <p:cNvPr id="7" name="Text 2"/>
          <p:cNvSpPr txBox="1"/>
          <p:nvPr/>
        </p:nvSpPr>
        <p:spPr>
          <a:xfrm>
            <a:off x="174300" y="251050"/>
            <a:ext cx="5055000" cy="630900"/>
          </a:xfrm>
          <a:prstGeom prst="rect">
            <a:avLst/>
          </a:prstGeom>
          <a:noFill/>
          <a:ln/>
        </p:spPr>
        <p:txBody>
          <a:bodyPr wrap="square" lIns="0" tIns="0" rIns="0" bIns="0" rtlCol="0" anchor="t"/>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Was die Kinder im Frühling machen
</a:t>
            </a:r>
            <a:endParaRPr lang="en-US" sz="2100" dirty="0"/>
          </a:p>
        </p:txBody>
      </p:sp>
      <p:sp>
        <p:nvSpPr>
          <p:cNvPr id="8" name="Text 3"/>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10</a:t>
            </a:r>
            <a:endParaRPr lang="en-US" sz="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16900" y="2060050"/>
            <a:ext cx="1802400" cy="20604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Im Garten und im Park wird es im Frühling lebendig: Die Bäume bekommen frische Farbe, und auf den Wegen sieht man wieder mehr Licht und Bewegung.
</a:t>
            </a:r>
            <a:endParaRPr lang="en-US" sz="1000" dirty="0"/>
          </a:p>
        </p:txBody>
      </p:sp>
      <p:sp>
        <p:nvSpPr>
          <p:cNvPr id="5" name="Text 1"/>
          <p:cNvSpPr txBox="1"/>
          <p:nvPr/>
        </p:nvSpPr>
        <p:spPr>
          <a:xfrm>
            <a:off x="174300" y="251050"/>
            <a:ext cx="8795400" cy="630900"/>
          </a:xfrm>
          <a:prstGeom prst="rect">
            <a:avLst/>
          </a:prstGeom>
          <a:noFill/>
          <a:ln/>
        </p:spPr>
        <p:txBody>
          <a:bodyPr wrap="square" lIns="0" tIns="0" rIns="0" bIns="0" rtlCol="0" anchor="t"/>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Frühling im Garten und im Park
</a:t>
            </a:r>
            <a:endParaRPr lang="en-US" sz="2100" dirty="0"/>
          </a:p>
        </p:txBody>
      </p:sp>
      <p:sp>
        <p:nvSpPr>
          <p:cNvPr id="6" name="Text 2"/>
          <p:cNvSpPr txBox="1"/>
          <p:nvPr/>
        </p:nvSpPr>
        <p:spPr>
          <a:xfrm>
            <a:off x="2584042" y="2060050"/>
            <a:ext cx="1802400" cy="20604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Das Gras wächst langsam nach oben, und kleine Knospen öffnen sich an den Zweigen. So kann man mit den Wörtern der Baum, das Gras und die Knospe sprechen.
</a:t>
            </a:r>
            <a:endParaRPr lang="en-US" sz="1000" dirty="0"/>
          </a:p>
        </p:txBody>
      </p:sp>
      <p:sp>
        <p:nvSpPr>
          <p:cNvPr id="7" name="Text 3"/>
          <p:cNvSpPr txBox="1"/>
          <p:nvPr/>
        </p:nvSpPr>
        <p:spPr>
          <a:xfrm>
            <a:off x="4751171" y="2060050"/>
            <a:ext cx="1802400" cy="20604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Auch neue Blumenbeete erscheinen, oft zuerst klein und noch etwas schüchtern. Mit einfachen Sätzen wie Die Bäume werden grün beschreibt man, was man draußen sieht.
</a:t>
            </a:r>
            <a:endParaRPr lang="en-US" sz="1000" dirty="0"/>
          </a:p>
        </p:txBody>
      </p:sp>
      <p:sp>
        <p:nvSpPr>
          <p:cNvPr id="8" name="Text 4"/>
          <p:cNvSpPr txBox="1"/>
          <p:nvPr/>
        </p:nvSpPr>
        <p:spPr>
          <a:xfrm>
            <a:off x="6918325" y="2060050"/>
            <a:ext cx="1802400" cy="20604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Der Frühling ist leicht zu entdecken, wenn man genau hinschaut. Dann merkt man: Natur rund um Haus und Schule verändert sich jeden Tag ein kleines Stück.
</a:t>
            </a:r>
            <a:endParaRPr lang="en-US" sz="1000" dirty="0"/>
          </a:p>
        </p:txBody>
      </p:sp>
      <p:sp>
        <p:nvSpPr>
          <p:cNvPr id="9" name="Text 5"/>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11</a:t>
            </a:r>
            <a:endParaRPr lang="en-US" sz="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74300" y="749358"/>
            <a:ext cx="3650100" cy="1318884"/>
          </a:xfrm>
          <a:prstGeom prst="rect">
            <a:avLst/>
          </a:prstGeom>
        </p:spPr>
      </p:pic>
      <p:pic>
        <p:nvPicPr>
          <p:cNvPr id="5" name="Image 3" descr="preencoded.png">    </p:cNvPr>
          <p:cNvPicPr>
            <a:picLocks noChangeAspect="1"/>
          </p:cNvPicPr>
          <p:nvPr/>
        </p:nvPicPr>
        <p:blipFill>
          <a:blip r:embed="rId4"/>
          <a:stretch>
            <a:fillRect/>
          </a:stretch>
        </p:blipFill>
        <p:spPr>
          <a:xfrm>
            <a:off x="174300" y="2164808"/>
            <a:ext cx="3650100" cy="1318884"/>
          </a:xfrm>
          <a:prstGeom prst="rect">
            <a:avLst/>
          </a:prstGeom>
        </p:spPr>
      </p:pic>
      <p:pic>
        <p:nvPicPr>
          <p:cNvPr id="6" name="Image 4" descr="preencoded.png">    </p:cNvPr>
          <p:cNvPicPr>
            <a:picLocks noChangeAspect="1"/>
          </p:cNvPicPr>
          <p:nvPr/>
        </p:nvPicPr>
        <p:blipFill>
          <a:blip r:embed="rId5"/>
          <a:stretch>
            <a:fillRect/>
          </a:stretch>
        </p:blipFill>
        <p:spPr>
          <a:xfrm>
            <a:off x="174300" y="3580258"/>
            <a:ext cx="3650100" cy="1318884"/>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12</a:t>
            </a:r>
            <a:endParaRPr lang="en-US" sz="700" dirty="0"/>
          </a:p>
        </p:txBody>
      </p:sp>
      <p:sp>
        <p:nvSpPr>
          <p:cNvPr id="9" name="Text 1"/>
          <p:cNvSpPr txBox="1"/>
          <p:nvPr/>
        </p:nvSpPr>
        <p:spPr>
          <a:xfrm>
            <a:off x="4153350" y="1153450"/>
            <a:ext cx="4591200" cy="857700"/>
          </a:xfrm>
          <a:prstGeom prst="rect">
            <a:avLst/>
          </a:prstGeom>
          <a:noFill/>
          <a:ln/>
        </p:spPr>
        <p:txBody>
          <a:bodyPr wrap="square" lIns="0" tIns="0" rIns="0" bIns="0" rtlCol="0" anchor="t"/>
          <a:lstStyle/>
          <a:p>
            <a:pPr algn="l" indent="0" marL="0">
              <a:lnSpc>
                <a:spcPct val="115000"/>
              </a:lnSpc>
              <a:buNone/>
            </a:pPr>
            <a:r>
              <a:rPr lang="en-US" sz="953" b="1" dirty="0">
                <a:solidFill>
                  <a:srgbClr val="FFFFFF"/>
                </a:solidFill>
                <a:latin typeface="Arial" pitchFamily="34" charset="0"/>
                <a:ea typeface="Arial" pitchFamily="34" charset="-122"/>
                <a:cs typeface="Arial" pitchFamily="34" charset="-120"/>
              </a:rPr>
              <a:t>Eine bunte Karte für den Frühling
</a:t>
            </a:r>
            <a:pPr algn="l" indent="0" marL="0">
              <a:lnSpc>
                <a:spcPct val="115000"/>
              </a:lnSpc>
              <a:buNone/>
            </a:pPr>
            <a:r>
              <a:rPr lang="en-US" sz="953"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16" dirty="0">
                <a:solidFill>
                  <a:srgbClr val="FFFFFF"/>
                </a:solidFill>
                <a:latin typeface="Arial" pitchFamily="34" charset="0"/>
                <a:ea typeface="Arial" pitchFamily="34" charset="-122"/>
                <a:cs typeface="Arial" pitchFamily="34" charset="-120"/>
              </a:rPr>
              <a:t>Im Klassenzimmer basteln Kinder kleine Karten mit Blumen, Sonne und Herzchen. Sie schreiben freundliche Grüße und lernen dabei das Wort das Fest. Eine selbstgemachte Karte macht Freude, auch wenn sie ein bisschen schief geklebt ist.
</a:t>
            </a:r>
            <a:endParaRPr lang="en-US" sz="953" dirty="0"/>
          </a:p>
        </p:txBody>
      </p:sp>
      <p:sp>
        <p:nvSpPr>
          <p:cNvPr id="10" name="Text 2"/>
          <p:cNvSpPr txBox="1"/>
          <p:nvPr/>
        </p:nvSpPr>
        <p:spPr>
          <a:xfrm>
            <a:off x="4153350" y="2568900"/>
            <a:ext cx="4591200" cy="857700"/>
          </a:xfrm>
          <a:prstGeom prst="rect">
            <a:avLst/>
          </a:prstGeom>
          <a:noFill/>
          <a:ln/>
        </p:spPr>
        <p:txBody>
          <a:bodyPr wrap="square" lIns="0" tIns="0" rIns="0" bIns="0" rtlCol="0" anchor="t"/>
          <a:lstStyle/>
          <a:p>
            <a:pPr algn="l" indent="0" marL="0">
              <a:lnSpc>
                <a:spcPct val="115000"/>
              </a:lnSpc>
              <a:buNone/>
            </a:pPr>
            <a:r>
              <a:rPr lang="en-US" sz="953" b="1" dirty="0">
                <a:solidFill>
                  <a:srgbClr val="FFFFFF"/>
                </a:solidFill>
                <a:latin typeface="Arial" pitchFamily="34" charset="0"/>
                <a:ea typeface="Arial" pitchFamily="34" charset="-122"/>
                <a:cs typeface="Arial" pitchFamily="34" charset="-120"/>
              </a:rPr>
              <a:t>Helfen im Hof und im Garten
</a:t>
            </a:r>
            <a:pPr algn="l" indent="0" marL="0">
              <a:lnSpc>
                <a:spcPct val="115000"/>
              </a:lnSpc>
              <a:buNone/>
            </a:pPr>
            <a:r>
              <a:rPr lang="en-US" sz="953"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16" dirty="0">
                <a:solidFill>
                  <a:srgbClr val="FFFFFF"/>
                </a:solidFill>
                <a:latin typeface="Arial" pitchFamily="34" charset="0"/>
                <a:ea typeface="Arial" pitchFamily="34" charset="-122"/>
                <a:cs typeface="Arial" pitchFamily="34" charset="-120"/>
              </a:rPr>
              <a:t>Mit Besen, Eimer und Handschuhen räumen Kinder den Hof auf und sammeln Papier oder kleine Äste. Danach pflanzen sie Samen in die Erde. So lernen sie die Wörter helfen, pflanzen und sauber ganz praktisch kennen.
</a:t>
            </a:r>
            <a:endParaRPr lang="en-US" sz="953" dirty="0"/>
          </a:p>
        </p:txBody>
      </p:sp>
      <p:sp>
        <p:nvSpPr>
          <p:cNvPr id="11" name="Text 3"/>
          <p:cNvSpPr txBox="1"/>
          <p:nvPr/>
        </p:nvSpPr>
        <p:spPr>
          <a:xfrm>
            <a:off x="4153350" y="3984350"/>
            <a:ext cx="4591200" cy="857700"/>
          </a:xfrm>
          <a:prstGeom prst="rect">
            <a:avLst/>
          </a:prstGeom>
          <a:noFill/>
          <a:ln/>
        </p:spPr>
        <p:txBody>
          <a:bodyPr wrap="square" lIns="0" tIns="0" rIns="0" bIns="0" rtlCol="0" anchor="t"/>
          <a:lstStyle/>
          <a:p>
            <a:pPr algn="l" indent="0" marL="0">
              <a:lnSpc>
                <a:spcPct val="115000"/>
              </a:lnSpc>
              <a:buNone/>
            </a:pPr>
            <a:r>
              <a:rPr lang="en-US" sz="953" b="1" dirty="0">
                <a:solidFill>
                  <a:srgbClr val="FFFFFF"/>
                </a:solidFill>
                <a:latin typeface="Arial" pitchFamily="34" charset="0"/>
                <a:ea typeface="Arial" pitchFamily="34" charset="-122"/>
                <a:cs typeface="Arial" pitchFamily="34" charset="-120"/>
              </a:rPr>
              <a:t>Ein Tag für die Erde
</a:t>
            </a:r>
            <a:pPr algn="l" indent="0" marL="0">
              <a:lnSpc>
                <a:spcPct val="115000"/>
              </a:lnSpc>
              <a:buNone/>
            </a:pPr>
            <a:r>
              <a:rPr lang="en-US" sz="953"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16" dirty="0">
                <a:solidFill>
                  <a:srgbClr val="FFFFFF"/>
                </a:solidFill>
                <a:latin typeface="Arial" pitchFamily="34" charset="0"/>
                <a:ea typeface="Arial" pitchFamily="34" charset="-122"/>
                <a:cs typeface="Arial" pitchFamily="34" charset="-120"/>
              </a:rPr>
              <a:t>Am Tag der Erde sprechen die Kinder darüber, wie man Natur schützen kann. Sie gießen junge Pflanzen, werfen Müll in den Eimer und schauen, was im Boden wächst. So wird aus einer Feier auch gute Arbeit für die Umwelt.
</a:t>
            </a:r>
            <a:endParaRPr lang="en-US" sz="953" dirty="0"/>
          </a:p>
        </p:txBody>
      </p:sp>
      <p:sp>
        <p:nvSpPr>
          <p:cNvPr id="12" name="Text 4"/>
          <p:cNvSpPr txBox="1"/>
          <p:nvPr/>
        </p:nvSpPr>
        <p:spPr>
          <a:xfrm>
            <a:off x="239600" y="251050"/>
            <a:ext cx="8730300" cy="291000"/>
          </a:xfrm>
          <a:prstGeom prst="rect">
            <a:avLst/>
          </a:prstGeom>
          <a:noFill/>
          <a:ln/>
        </p:spPr>
        <p:txBody>
          <a:bodyPr wrap="square" lIns="0" tIns="0" rIns="0" bIns="0" rtlCol="0" anchor="t"/>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Frühlingsfeste und gute Taten
</a:t>
            </a:r>
            <a:endParaRPr lang="en-US" sz="2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8925" y="2770325"/>
            <a:ext cx="267900" cy="2679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598525" y="2770325"/>
            <a:ext cx="267900" cy="2679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763200" y="523600"/>
            <a:ext cx="267900" cy="2679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6936986" y="523600"/>
            <a:ext cx="259528" cy="267900"/>
          </a:xfrm>
          <a:prstGeom prst="rect">
            <a:avLst/>
          </a:prstGeom>
        </p:spPr>
      </p:pic>
      <p:sp>
        <p:nvSpPr>
          <p:cNvPr id="11" name="Text 0"/>
          <p:cNvSpPr txBox="1"/>
          <p:nvPr/>
        </p:nvSpPr>
        <p:spPr>
          <a:xfrm>
            <a:off x="174300" y="251050"/>
            <a:ext cx="4141200" cy="1284000"/>
          </a:xfrm>
          <a:prstGeom prst="rect">
            <a:avLst/>
          </a:prstGeom>
          <a:noFill/>
          <a:ln/>
        </p:spPr>
        <p:txBody>
          <a:bodyPr wrap="square" lIns="0" tIns="0" rIns="0" bIns="0" rtlCol="0" anchor="t"/>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Wörter zum Thema Frühling
</a:t>
            </a:r>
            <a:endParaRPr lang="en-US" sz="2100" dirty="0"/>
          </a:p>
        </p:txBody>
      </p:sp>
      <p:sp>
        <p:nvSpPr>
          <p:cNvPr id="12" name="Text 1"/>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13</a:t>
            </a:r>
            <a:endParaRPr lang="en-US" sz="700" dirty="0"/>
          </a:p>
        </p:txBody>
      </p:sp>
      <p:sp>
        <p:nvSpPr>
          <p:cNvPr id="13" name="Text 2"/>
          <p:cNvSpPr txBox="1"/>
          <p:nvPr/>
        </p:nvSpPr>
        <p:spPr>
          <a:xfrm>
            <a:off x="357000" y="3235450"/>
            <a:ext cx="1882800" cy="14289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Sonne und Wärme
</a:t>
            </a:r>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Die Sonne bringt Licht, und das Wort warm passt gut dazu. Zusammen beschreiben sie den freundlichen Frühling, den Kinder sofort an der frischen Luft spüren.
</a:t>
            </a:r>
            <a:endParaRPr lang="en-US" sz="1000" dirty="0"/>
          </a:p>
        </p:txBody>
      </p:sp>
      <p:sp>
        <p:nvSpPr>
          <p:cNvPr id="14" name="Text 3"/>
          <p:cNvSpPr txBox="1"/>
          <p:nvPr/>
        </p:nvSpPr>
        <p:spPr>
          <a:xfrm>
            <a:off x="2512975" y="3235450"/>
            <a:ext cx="1882800" cy="14289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Blumen und Grün
</a:t>
            </a:r>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Mit die Blume, der Baum und das Gras kann man den Garten und den Park beschreiben. Diese Wörter zeigen, wie schnell die Natur wieder Farbe bekommt.
</a:t>
            </a:r>
            <a:endParaRPr lang="en-US" sz="1000" dirty="0"/>
          </a:p>
        </p:txBody>
      </p:sp>
      <p:sp>
        <p:nvSpPr>
          <p:cNvPr id="15" name="Text 4"/>
          <p:cNvSpPr txBox="1"/>
          <p:nvPr/>
        </p:nvSpPr>
        <p:spPr>
          <a:xfrm>
            <a:off x="4691275" y="988725"/>
            <a:ext cx="1882800" cy="14289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Regen und Pfützen
</a:t>
            </a:r>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Der Regen gehört auch zum Frühling. Nach einem Schauer entstehen die Pfützen, und auf dem Weg glänzt alles ein bisschen wie ein Spiegel.
</a:t>
            </a:r>
            <a:endParaRPr lang="en-US" sz="1000" dirty="0"/>
          </a:p>
        </p:txBody>
      </p:sp>
      <p:sp>
        <p:nvSpPr>
          <p:cNvPr id="16" name="Text 5"/>
          <p:cNvSpPr txBox="1"/>
          <p:nvPr/>
        </p:nvSpPr>
        <p:spPr>
          <a:xfrm>
            <a:off x="6894400" y="988725"/>
            <a:ext cx="1845000" cy="14289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Schön und bunt
</a:t>
            </a:r>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Die Wörter schön und bunt helfen beim Beschreiben der Frühlingswelt. Sie passen zu Blumen, Himmel, Wiese und zu guter Laune beim Lernen.
</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38575" y="3000681"/>
            <a:ext cx="8666400" cy="1904238"/>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23700" y="378826"/>
            <a:ext cx="8215800" cy="630900"/>
          </a:xfrm>
          <a:prstGeom prst="rect">
            <a:avLst/>
          </a:prstGeom>
          <a:noFill/>
          <a:ln/>
        </p:spPr>
        <p:txBody>
          <a:bodyPr wrap="square" lIns="0" tIns="0" rIns="0" bIns="0" rtlCol="0" anchor="ctr"/>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Kurze Sätze auf Deutsch
</a:t>
            </a:r>
            <a:endParaRPr lang="en-US" sz="2100" dirty="0"/>
          </a:p>
        </p:txBody>
      </p:sp>
      <p:sp>
        <p:nvSpPr>
          <p:cNvPr id="5" name="Text 1"/>
          <p:cNvSpPr txBox="1"/>
          <p:nvPr/>
        </p:nvSpPr>
        <p:spPr>
          <a:xfrm>
            <a:off x="480675" y="1693400"/>
            <a:ext cx="3791400" cy="9030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Kurze Sätze sind für den Anfang besonders gut, weil man sie leicht versteht und schnell nachsprechen kann. Es ist Frühling. Die Sonne scheint. So klingt Deutsch klar und freundlich.
</a:t>
            </a:r>
            <a:endParaRPr lang="en-US" sz="1000" dirty="0"/>
          </a:p>
        </p:txBody>
      </p:sp>
      <p:sp>
        <p:nvSpPr>
          <p:cNvPr id="6" name="Text 2"/>
          <p:cNvSpPr txBox="1"/>
          <p:nvPr/>
        </p:nvSpPr>
        <p:spPr>
          <a:xfrm>
            <a:off x="4874025" y="1693400"/>
            <a:ext cx="3791400" cy="9030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Mit bekannten Wörtern können Kinder kleine Aussagen bilden und sicher sprechen. Die Blumen blühen. Die Vögel singen. Das Gras ist grün. Schon drei einfache Sätze erzählen viel.
</a:t>
            </a:r>
            <a:endParaRPr lang="en-US" sz="1000" dirty="0"/>
          </a:p>
        </p:txBody>
      </p:sp>
      <p:sp>
        <p:nvSpPr>
          <p:cNvPr id="7" name="Text 3"/>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14</a:t>
            </a:r>
            <a:endParaRPr lang="en-US" sz="7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90525" y="1268222"/>
            <a:ext cx="8349900" cy="2999109"/>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94500" y="251050"/>
            <a:ext cx="8349900" cy="453300"/>
          </a:xfrm>
          <a:prstGeom prst="rect">
            <a:avLst/>
          </a:prstGeom>
          <a:noFill/>
          <a:ln/>
        </p:spPr>
        <p:txBody>
          <a:bodyPr wrap="square" lIns="0" tIns="0" rIns="0" bIns="0" rtlCol="0" anchor="t"/>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So verändert sich die Natur
</a:t>
            </a:r>
            <a:endParaRPr lang="en-US" sz="2100" dirty="0"/>
          </a:p>
        </p:txBody>
      </p:sp>
      <p:sp>
        <p:nvSpPr>
          <p:cNvPr id="5" name="Text 1"/>
          <p:cNvSpPr txBox="1"/>
          <p:nvPr/>
        </p:nvSpPr>
        <p:spPr>
          <a:xfrm>
            <a:off x="394500" y="704425"/>
            <a:ext cx="8349900" cy="453300"/>
          </a:xfrm>
          <a:prstGeom prst="rect">
            <a:avLst/>
          </a:prstGeom>
          <a:noFill/>
          <a:ln/>
        </p:spPr>
        <p:txBody>
          <a:bodyPr wrap="square" lIns="0" tIns="0" rIns="0" bIns="0" rtlCol="0" anchor="t"/>
          <a:lstStyle/>
          <a:p>
            <a:pPr algn="l" indent="0" marL="0">
              <a:lnSpc>
                <a:spcPct val="150000"/>
              </a:lnSpc>
              <a:buNone/>
            </a:pPr>
            <a:r>
              <a:rPr lang="en-US" sz="1189" dirty="0">
                <a:solidFill>
                  <a:srgbClr val="FFFFFF"/>
                </a:solidFill>
                <a:latin typeface="Arial" pitchFamily="34" charset="0"/>
                <a:ea typeface="Arial" pitchFamily="34" charset="-122"/>
                <a:cs typeface="Arial" pitchFamily="34" charset="-120"/>
              </a:rPr>
              <a:t>Die Reihenfolge zeigt, was im Frühling nacheinander passiert: Wetter, Wasser, Pflanzen und Tiere verändern sich Schritt für Schritt.
</a:t>
            </a:r>
            <a:endParaRPr lang="en-US" sz="1189" dirty="0"/>
          </a:p>
        </p:txBody>
      </p:sp>
      <p:sp>
        <p:nvSpPr>
          <p:cNvPr id="6" name="Text 2"/>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15</a:t>
            </a:r>
            <a:endParaRPr lang="en-US" sz="7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12181" y="1162275"/>
            <a:ext cx="301388" cy="2679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2598525" y="1162275"/>
            <a:ext cx="267900" cy="2679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4768125" y="1162275"/>
            <a:ext cx="267900" cy="2679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6937725" y="1162275"/>
            <a:ext cx="267900" cy="267900"/>
          </a:xfrm>
          <a:prstGeom prst="rect">
            <a:avLst/>
          </a:prstGeom>
        </p:spPr>
      </p:pic>
      <p:sp>
        <p:nvSpPr>
          <p:cNvPr id="12" name="Text 0"/>
          <p:cNvSpPr txBox="1"/>
          <p:nvPr/>
        </p:nvSpPr>
        <p:spPr>
          <a:xfrm>
            <a:off x="174300" y="251050"/>
            <a:ext cx="8795400" cy="538500"/>
          </a:xfrm>
          <a:prstGeom prst="rect">
            <a:avLst/>
          </a:prstGeom>
          <a:noFill/>
          <a:ln/>
        </p:spPr>
        <p:txBody>
          <a:bodyPr wrap="square" lIns="0" tIns="0" rIns="0" bIns="0" rtlCol="0" anchor="t"/>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Frühlingsgeräusche und Frühlingsstimmung
</a:t>
            </a:r>
            <a:endParaRPr lang="en-US" sz="2100" dirty="0"/>
          </a:p>
        </p:txBody>
      </p:sp>
      <p:sp>
        <p:nvSpPr>
          <p:cNvPr id="13" name="Text 1"/>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16</a:t>
            </a:r>
            <a:endParaRPr lang="en-US" sz="700" dirty="0"/>
          </a:p>
        </p:txBody>
      </p:sp>
      <p:sp>
        <p:nvSpPr>
          <p:cNvPr id="14" name="Text 2"/>
          <p:cNvSpPr txBox="1"/>
          <p:nvPr/>
        </p:nvSpPr>
        <p:spPr>
          <a:xfrm>
            <a:off x="390525" y="2120000"/>
            <a:ext cx="1797300" cy="22338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Tropfen und Plätschern
</a:t>
            </a:r>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Wenn Schnee schmilzt, hört man Tropfen und leises Wasser. Das Wort tropfen passt gut zu kleinen Geräuschen, die den Frühling fast wie Musik begleiten.
</a:t>
            </a:r>
            <a:endParaRPr lang="en-US" sz="1100" dirty="0"/>
          </a:p>
        </p:txBody>
      </p:sp>
      <p:sp>
        <p:nvSpPr>
          <p:cNvPr id="15" name="Text 3"/>
          <p:cNvSpPr txBox="1"/>
          <p:nvPr/>
        </p:nvSpPr>
        <p:spPr>
          <a:xfrm>
            <a:off x="2560125" y="2120000"/>
            <a:ext cx="1797300" cy="22338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Die Stimmen der Vögel
</a:t>
            </a:r>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Im Frühling singen die Vögel wieder laut und fröhlich. Mit singen und die Stimme kann man beschreiben, wie der Garten plötzlich lebendig klingt.
</a:t>
            </a:r>
            <a:endParaRPr lang="en-US" sz="1100" dirty="0"/>
          </a:p>
        </p:txBody>
      </p:sp>
      <p:sp>
        <p:nvSpPr>
          <p:cNvPr id="16" name="Text 4"/>
          <p:cNvSpPr txBox="1"/>
          <p:nvPr/>
        </p:nvSpPr>
        <p:spPr>
          <a:xfrm>
            <a:off x="4729725" y="2120000"/>
            <a:ext cx="1797300" cy="22338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Der Wind bewegt alles
</a:t>
            </a:r>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Ein leichter Wind rauscht durch Gras und Zweige. Das Wort rauschen zeigt, dass sich draußen immer etwas bewegt, auch wenn die Luft noch kühl ist.
</a:t>
            </a:r>
            <a:endParaRPr lang="en-US" sz="1100" dirty="0"/>
          </a:p>
        </p:txBody>
      </p:sp>
      <p:sp>
        <p:nvSpPr>
          <p:cNvPr id="17" name="Text 5"/>
          <p:cNvSpPr txBox="1"/>
          <p:nvPr/>
        </p:nvSpPr>
        <p:spPr>
          <a:xfrm>
            <a:off x="6899325" y="2120000"/>
            <a:ext cx="1797300" cy="22338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Fröhliche Frühlingslaune
</a:t>
            </a:r>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Nach dem ruhigen Winter fühlt sich alles heller und freundlicher an. Die Kinder merken: Licht, Bewegung und Geräusche machen gute Laune beim Spazierengehen.
</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38900" y="2872140"/>
            <a:ext cx="3623400" cy="197447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38900" y="836528"/>
            <a:ext cx="3623400" cy="197447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320050" y="3181647"/>
            <a:ext cx="4327800" cy="14244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Knospen an den Zweigen entdecken
</a:t>
            </a:r>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Beim Spaziergang schauen Kinder an die Äste und finden kleine Knospen. Sie sind noch geschlossen, aber schon bereit zum Aufgehen. Mit jedem Schritt sieht man mehr vom Frühling, und die Wörter der Ast und die Knospe bekommen ein Bild im Kopf.
</a:t>
            </a:r>
            <a:endParaRPr lang="en-US" sz="1200" dirty="0"/>
          </a:p>
        </p:txBody>
      </p:sp>
      <p:sp>
        <p:nvSpPr>
          <p:cNvPr id="10" name="Text 1"/>
          <p:cNvSpPr txBox="1"/>
          <p:nvPr/>
        </p:nvSpPr>
        <p:spPr>
          <a:xfrm>
            <a:off x="4320175" y="1140779"/>
            <a:ext cx="4327800" cy="14244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Glänzende Wege nach dem Regen
</a:t>
            </a:r>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Der Weg im Park ist noch feucht, und der Asphalt glänzt in der Sonne. In den Pfützen spiegelt sich der Himmel, als hätte der Frühling einen kleinen Spiegel dagelassen. So lassen sich die Wörter der Weg, der Himmel und die Pfütze leicht merken.
</a:t>
            </a:r>
            <a:endParaRPr lang="en-US" sz="1200" dirty="0"/>
          </a:p>
        </p:txBody>
      </p:sp>
      <p:sp>
        <p:nvSpPr>
          <p:cNvPr id="11" name="Text 2"/>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17</a:t>
            </a:r>
            <a:endParaRPr lang="en-US" sz="700" dirty="0"/>
          </a:p>
        </p:txBody>
      </p:sp>
      <p:sp>
        <p:nvSpPr>
          <p:cNvPr id="12" name="Text 3"/>
          <p:cNvSpPr txBox="1"/>
          <p:nvPr/>
        </p:nvSpPr>
        <p:spPr>
          <a:xfrm>
            <a:off x="505400" y="288925"/>
            <a:ext cx="8142300" cy="438600"/>
          </a:xfrm>
          <a:prstGeom prst="rect">
            <a:avLst/>
          </a:prstGeom>
          <a:noFill/>
          <a:ln/>
        </p:spPr>
        <p:txBody>
          <a:bodyPr wrap="square" lIns="0" tIns="0" rIns="0" bIns="0" rtlCol="0" anchor="ctr"/>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Ein Spaziergang im Frühling
</a:t>
            </a:r>
            <a:endParaRPr lang="en-US" sz="2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361275" y="492400"/>
            <a:ext cx="4286700" cy="9660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Im Frühling räumen viele Menschen Höfe und Wege auf. Mit dem Wort sauber beschreibt man, dass Müll wegkommt und der Platz für Kinder, Pflanzen und Tiere freundlicher wird.
</a:t>
            </a:r>
            <a:endParaRPr lang="en-US" sz="1000" dirty="0"/>
          </a:p>
        </p:txBody>
      </p:sp>
      <p:sp>
        <p:nvSpPr>
          <p:cNvPr id="6" name="Text 1"/>
          <p:cNvSpPr txBox="1"/>
          <p:nvPr/>
        </p:nvSpPr>
        <p:spPr>
          <a:xfrm>
            <a:off x="4361275" y="2060575"/>
            <a:ext cx="4286700" cy="9660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Dann werden Samen gesetzt und junge Pflanzen gegossen. Die Wörter pflanzen und gießen zeigen, wie aus kleinen Aufgaben etwas Lebendiges wächst, das später bunt und grün wird.
</a:t>
            </a:r>
            <a:endParaRPr lang="en-US" sz="1000" dirty="0"/>
          </a:p>
        </p:txBody>
      </p:sp>
      <p:sp>
        <p:nvSpPr>
          <p:cNvPr id="7" name="Text 2"/>
          <p:cNvSpPr txBox="1"/>
          <p:nvPr/>
        </p:nvSpPr>
        <p:spPr>
          <a:xfrm>
            <a:off x="4361275" y="3628750"/>
            <a:ext cx="4286700" cy="9660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Wer Natur pflegt, hilft auch den Tieren und dem Boden. Mit helfen und pflegen lernen Kinder: Frühling ist nicht nur schön, sondern auch eine Zeit für Verantwortung.
</a:t>
            </a:r>
            <a:endParaRPr lang="en-US" sz="1000" dirty="0"/>
          </a:p>
        </p:txBody>
      </p:sp>
      <p:sp>
        <p:nvSpPr>
          <p:cNvPr id="8" name="Text 3"/>
          <p:cNvSpPr txBox="1"/>
          <p:nvPr/>
        </p:nvSpPr>
        <p:spPr>
          <a:xfrm>
            <a:off x="404250" y="450100"/>
            <a:ext cx="3133800" cy="1261800"/>
          </a:xfrm>
          <a:prstGeom prst="rect">
            <a:avLst/>
          </a:prstGeom>
          <a:noFill/>
          <a:ln/>
        </p:spPr>
        <p:txBody>
          <a:bodyPr wrap="square" lIns="0" tIns="0" rIns="0" bIns="0" rtlCol="0" anchor="t"/>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Frühling und Naturpflege
</a:t>
            </a:r>
            <a:endParaRPr lang="en-US" sz="2100" dirty="0"/>
          </a:p>
        </p:txBody>
      </p:sp>
      <p:sp>
        <p:nvSpPr>
          <p:cNvPr id="9" name="Text 4"/>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18</a:t>
            </a:r>
            <a:endParaRPr lang="en-US" sz="7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174300" y="2261000"/>
            <a:ext cx="1908600" cy="23757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Frühling und Sonne gehören zusammen wie ein Lachen und ein warmer Schal. Diese Wörter helfen, den Beginn der Jahreszeit sofort zu erkennen und in einfachen Sätzen zu beschreiben.
</a:t>
            </a:r>
            <a:endParaRPr lang="en-US" sz="1000" dirty="0"/>
          </a:p>
        </p:txBody>
      </p:sp>
      <p:sp>
        <p:nvSpPr>
          <p:cNvPr id="7" name="Text 1"/>
          <p:cNvSpPr txBox="1"/>
          <p:nvPr/>
        </p:nvSpPr>
        <p:spPr>
          <a:xfrm>
            <a:off x="2431692" y="2261000"/>
            <a:ext cx="1908600" cy="23757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Mit warm, Blume und Vogel kann man die wichtigsten Dinge draußen benennen. So entsteht schnell ein kleines Frühlingsbild, das Kinder leicht sehen und sagen können.
</a:t>
            </a:r>
            <a:endParaRPr lang="en-US" sz="1000" dirty="0"/>
          </a:p>
        </p:txBody>
      </p:sp>
      <p:sp>
        <p:nvSpPr>
          <p:cNvPr id="8" name="Text 2"/>
          <p:cNvSpPr txBox="1"/>
          <p:nvPr/>
        </p:nvSpPr>
        <p:spPr>
          <a:xfrm>
            <a:off x="4689083" y="2261000"/>
            <a:ext cx="1908600" cy="23757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Baum, Gras und Regen zeigen, wie Natur, Wetter und Pflanzen zusammengehören. Diese Wörter sind kurz, klar und nützlich für erste Beschreibungen im Unterricht.
</a:t>
            </a:r>
            <a:endParaRPr lang="en-US" sz="1000" dirty="0"/>
          </a:p>
        </p:txBody>
      </p:sp>
      <p:sp>
        <p:nvSpPr>
          <p:cNvPr id="9" name="Text 3"/>
          <p:cNvSpPr txBox="1"/>
          <p:nvPr/>
        </p:nvSpPr>
        <p:spPr>
          <a:xfrm>
            <a:off x="6946475" y="2261000"/>
            <a:ext cx="1908600" cy="23757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Bunt und schön machen die Wortliste besonders freundlich. Mit ihnen klingt jeder Satz ein bisschen fröhlicher, als würde der Frühling gleich selbst mitsprechen.
</a:t>
            </a:r>
            <a:endParaRPr lang="en-US" sz="1000" dirty="0"/>
          </a:p>
        </p:txBody>
      </p:sp>
      <p:sp>
        <p:nvSpPr>
          <p:cNvPr id="10" name="Text 4"/>
          <p:cNvSpPr txBox="1"/>
          <p:nvPr/>
        </p:nvSpPr>
        <p:spPr>
          <a:xfrm>
            <a:off x="8744375" y="4848400"/>
            <a:ext cx="344700" cy="630900"/>
          </a:xfrm>
          <a:prstGeom prst="rect">
            <a:avLst/>
          </a:prstGeom>
          <a:noFill/>
          <a:ln/>
        </p:spPr>
        <p:txBody>
          <a:bodyPr wrap="square" lIns="0" tIns="0" rIns="0" bIns="0" rtlCol="0" anchor="t"/>
          <a:lstStyle/>
          <a:p>
            <a:pPr algn="r" indent="0" marL="0">
              <a:lnSpc>
                <a:spcPct val="100000"/>
              </a:lnSpc>
              <a:buNone/>
            </a:pPr>
            <a:r>
              <a:rPr lang="en-US" sz="700" dirty="0">
                <a:solidFill>
                  <a:srgbClr val="666666"/>
                </a:solidFill>
                <a:latin typeface="Arial" pitchFamily="34" charset="0"/>
                <a:ea typeface="Arial" pitchFamily="34" charset="-122"/>
                <a:cs typeface="Arial" pitchFamily="34" charset="-120"/>
              </a:rPr>
              <a:t>19</a:t>
            </a:r>
            <a:endParaRPr lang="en-US" sz="700" dirty="0"/>
          </a:p>
        </p:txBody>
      </p:sp>
      <p:sp>
        <p:nvSpPr>
          <p:cNvPr id="11" name="Text 5"/>
          <p:cNvSpPr txBox="1"/>
          <p:nvPr/>
        </p:nvSpPr>
        <p:spPr>
          <a:xfrm>
            <a:off x="174300" y="251050"/>
            <a:ext cx="8795400" cy="630900"/>
          </a:xfrm>
          <a:prstGeom prst="rect">
            <a:avLst/>
          </a:prstGeom>
          <a:noFill/>
          <a:ln/>
        </p:spPr>
        <p:txBody>
          <a:bodyPr wrap="square" lIns="0" tIns="0" rIns="0" bIns="0" rtlCol="0" anchor="t"/>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Unsere wichtigsten Frühlingswörter
</a:t>
            </a:r>
            <a:endParaRPr lang="en-US" sz="2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398300" y="1604200"/>
            <a:ext cx="7299900" cy="1830000"/>
          </a:xfrm>
          <a:prstGeom prst="rect">
            <a:avLst/>
          </a:prstGeom>
          <a:noFill/>
          <a:ln/>
        </p:spPr>
        <p:txBody>
          <a:bodyPr wrap="square" lIns="0" tIns="0" rIns="0" bIns="0" rtlCol="0" anchor="ctr"/>
          <a:lstStyle/>
          <a:p>
            <a:pPr algn="l" indent="0" marL="0">
              <a:lnSpc>
                <a:spcPct val="115000"/>
              </a:lnSpc>
              <a:buNone/>
            </a:pPr>
            <a:r>
              <a:rPr lang="en-US" sz="1200" dirty="0">
                <a:solidFill>
                  <a:srgbClr val="FFFFFF"/>
                </a:solidFill>
                <a:latin typeface="Arial" pitchFamily="34" charset="0"/>
                <a:ea typeface="Arial" pitchFamily="34" charset="-122"/>
                <a:cs typeface="Arial" pitchFamily="34" charset="-120"/>
              </a:rPr>
              <a:t>Frühling macht Deutsch leicht: Die Wörter sind kurz, die Bilder klar, und die Natur hilft beim Verstehen. Wer Sonne, Blumen und Vögel entdeckt, lernt mit Freude und sieht sofort Sinn.
</a:t>
            </a:r>
            <a:endParaRPr lang="en-US" sz="1200" dirty="0"/>
          </a:p>
        </p:txBody>
      </p:sp>
      <p:sp>
        <p:nvSpPr>
          <p:cNvPr id="5" name="Text 1"/>
          <p:cNvSpPr txBox="1"/>
          <p:nvPr/>
        </p:nvSpPr>
        <p:spPr>
          <a:xfrm>
            <a:off x="174300" y="251050"/>
            <a:ext cx="7299900" cy="789300"/>
          </a:xfrm>
          <a:prstGeom prst="rect">
            <a:avLst/>
          </a:prstGeom>
          <a:noFill/>
          <a:ln/>
        </p:spPr>
        <p:txBody>
          <a:bodyPr wrap="square" lIns="0" tIns="0" rIns="0" bIns="0" rtlCol="0" anchor="t"/>
          <a:lstStyle/>
          <a:p>
            <a:pPr algn="l" indent="0" marL="0">
              <a:lnSpc>
                <a:spcPct val="90000"/>
              </a:lnSpc>
              <a:buNone/>
            </a:pPr>
            <a:r>
              <a:rPr lang="en-US" sz="2100" dirty="0">
                <a:solidFill>
                  <a:srgbClr val="FFFFFF"/>
                </a:solidFill>
                <a:latin typeface="Arial" pitchFamily="34" charset="0"/>
                <a:ea typeface="Arial" pitchFamily="34" charset="-122"/>
                <a:cs typeface="Arial" pitchFamily="34" charset="-120"/>
              </a:rPr>
              <a:t>Der Frühling bleibt schön im Herzen
</a:t>
            </a:r>
            <a:endParaRPr lang="en-US" sz="2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2026-05-25T03:22:03Z</dcterms:created>
  <dcterms:modified xsi:type="dcterms:W3CDTF">2026-05-25T03:22:03Z</dcterms:modified>
</cp:coreProperties>
</file>