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jpe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3625" y="2927235"/>
            <a:ext cx="8524500" cy="19979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850" y="722800"/>
            <a:ext cx="8346300" cy="13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С. Пушкин — поэт, с которого начинается русская классика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398850" y="2084175"/>
            <a:ext cx="83463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открыл новую эпоху русской литературы.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4117275" y="230831"/>
            <a:ext cx="47208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6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и школа: почему он важен
</a:t>
            </a:r>
            <a:endParaRPr lang="en-US" sz="1816" dirty="0"/>
          </a:p>
        </p:txBody>
      </p:sp>
      <p:sp>
        <p:nvSpPr>
          <p:cNvPr id="6" name="Text 1"/>
          <p:cNvSpPr txBox="1"/>
          <p:nvPr/>
        </p:nvSpPr>
        <p:spPr>
          <a:xfrm>
            <a:off x="525545" y="1359650"/>
            <a:ext cx="3947700" cy="3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помогает увидеть, как литература связана с историей, культурой и нравственным выбором. Его произведения учат понимать язык, героев и эпоху XIX века.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Детство, семья и первые впечатления
</a:t>
            </a:r>
            <a:endParaRPr lang="en-US" sz="1767" dirty="0"/>
          </a:p>
        </p:txBody>
      </p:sp>
      <p:sp>
        <p:nvSpPr>
          <p:cNvPr id="9" name="Text 1"/>
          <p:cNvSpPr txBox="1"/>
          <p:nvPr/>
        </p:nvSpPr>
        <p:spPr>
          <a:xfrm>
            <a:off x="529175" y="1723947"/>
            <a:ext cx="39387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рос в семье, где часто говорили по-французски. Это рано познакомило его с двумя языковыми мирами и расширило круг его впечатлений.
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529050" y="1258123"/>
            <a:ext cx="39387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Дворянский дом и французская речь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529225" y="3527346"/>
            <a:ext cx="39387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Русскую речь, сказки и живые образы он особенно хорошо услышал от Арины Родионовны. Позже эти впечатления стали основой его сказок и ярких характеров.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529100" y="3061522"/>
            <a:ext cx="39387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Няня, книги и народное слово
</a:t>
            </a:r>
            <a:endParaRPr lang="en-US" sz="1800" dirty="0"/>
          </a:p>
        </p:txBody>
      </p:sp>
      <p:sp>
        <p:nvSpPr>
          <p:cNvPr id="13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625" y="2176901"/>
            <a:ext cx="4048200" cy="13751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вехи жизни А. С. Пушкина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26625" y="4586200"/>
            <a:ext cx="40482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Биография А. С. Пушкина; исторические сведения о его жизни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66050" y="1342750"/>
            <a:ext cx="39519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показывает, как жизненные события сопровождали его литературный путь.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4666050" y="2925400"/>
            <a:ext cx="3951900" cy="14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Пушкина тесно связана с его творчеством: каждый важный поворот биографии менял темы, жанры и тон произведений.
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50" y="1207847"/>
            <a:ext cx="3790800" cy="27370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жизни и творчества Пушкина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365250" y="2614312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Творчество Пушкина развивалось вместе с его жизнью: личный опыт постоянно становился литературным материалом.
</a:t>
            </a:r>
            <a:endParaRPr lang="en-US" sz="1570" dirty="0"/>
          </a:p>
        </p:txBody>
      </p:sp>
      <p:sp>
        <p:nvSpPr>
          <p:cNvPr id="6" name="Text 2"/>
          <p:cNvSpPr txBox="1"/>
          <p:nvPr/>
        </p:nvSpPr>
        <p:spPr>
          <a:xfrm>
            <a:off x="1365250" y="4004835"/>
            <a:ext cx="6283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жизни и творчества А. С. Пушкина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1365250" y="1230375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каждом этапе появлялись новые темы и жанры: от ранней лирики до крупных произведений о современности и истории.
</a:t>
            </a:r>
            <a:endParaRPr lang="en-US" sz="1531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69800" y="1125900"/>
            <a:ext cx="3127200" cy="289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05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
</a:t>
            </a:r>
            <a:pPr algn="ctr" indent="0" marL="0">
              <a:lnSpc>
                <a:spcPct val="100000"/>
              </a:lnSpc>
              <a:buNone/>
            </a:pPr>
            <a:r>
              <a:rPr lang="en-US" sz="245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 Пушкин учился в Царскосельском лицее и сделал первые шаги к славе.
</a:t>
            </a:r>
            <a:pPr algn="ctr" indent="0" marL="0">
              <a:lnSpc>
                <a:spcPct val="100000"/>
              </a:lnSpc>
              <a:buNone/>
            </a:pPr>
            <a:r>
              <a:rPr lang="en-US" sz="245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7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сведения о Царскосельском лицее и учёбе Пушкина (1811–1817)
</a:t>
            </a:r>
            <a:endParaRPr lang="en-US" sz="3605" dirty="0"/>
          </a:p>
        </p:txBody>
      </p:sp>
      <p:sp>
        <p:nvSpPr>
          <p:cNvPr id="4" name="Text 1"/>
          <p:cNvSpPr txBox="1"/>
          <p:nvPr/>
        </p:nvSpPr>
        <p:spPr>
          <a:xfrm>
            <a:off x="4973400" y="1125900"/>
            <a:ext cx="2800800" cy="289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Лицей дал ему образование, круг друзей и среду, где талант быстро стал заметен. Именно там оформился будущий поэт.
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ссылка и романтические поэмы
</a:t>
            </a:r>
            <a:endParaRPr lang="en-US" sz="1767" dirty="0"/>
          </a:p>
        </p:txBody>
      </p:sp>
      <p:sp>
        <p:nvSpPr>
          <p:cNvPr id="7" name="Text 1"/>
          <p:cNvSpPr txBox="1"/>
          <p:nvPr/>
        </p:nvSpPr>
        <p:spPr>
          <a:xfrm>
            <a:off x="873350" y="1331800"/>
            <a:ext cx="36990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Путешествия по Кавказу, Крыму, Кишинёву и Одессе подарили Пушкину яркие впечатления: горы, море, свободный простор и ощущение резкой перемены судьбы.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873275" y="3121900"/>
            <a:ext cx="36990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поэмах «Кавказский пленник», «Бахчисарайский фонтан» и «Цыганы» эти впечатления превратились в истории о сильных чувствах, свободе и непростом выборе.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86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Михайловское: время тишины, работы и зрелого мастерства
</a:t>
            </a:r>
            <a:endParaRPr lang="en-US" sz="2086" dirty="0"/>
          </a:p>
        </p:txBody>
      </p:sp>
      <p:sp>
        <p:nvSpPr>
          <p:cNvPr id="8" name="Text 1"/>
          <p:cNvSpPr txBox="1"/>
          <p:nvPr/>
        </p:nvSpPr>
        <p:spPr>
          <a:xfrm>
            <a:off x="523222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Михайловском Пушкин смог сосредоточиться на чтении и писательской работе. Тишина помогла ему внимательнее всматриваться в природу, человека и собственные мысли.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760354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он продолжал работу над «Евгением Онегиным» и создавал «Бориса Годунова», соединяя личные переживания с историческими вопросами.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26060" y="302738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Михайловская лирика стала особенно глубокой: в ней звучат одиночество, память, течение времени и тонкое чувство родной природы.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763191" y="302738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 этой ссылке особенно заметны точность слова, простота выражения и зрелая художественная сила Пушкина.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430" y="1547250"/>
            <a:ext cx="8277541" cy="31683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создавался роман в стихах «Евгений Онегин»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426500" y="1172125"/>
            <a:ext cx="82854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Показано, как замысел романа о современности постепенно превратился в главное произведение Пушкина.
</a:t>
            </a:r>
            <a:endParaRPr lang="en-US" sz="1283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5555" y="545200"/>
            <a:ext cx="80436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32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«Евгений Онегин» как главное произведение Пушкина
</a:t>
            </a:r>
            <a:endParaRPr lang="en-US" sz="2332" dirty="0"/>
          </a:p>
        </p:txBody>
      </p:sp>
      <p:sp>
        <p:nvSpPr>
          <p:cNvPr id="8" name="Text 1"/>
          <p:cNvSpPr txBox="1"/>
          <p:nvPr/>
        </p:nvSpPr>
        <p:spPr>
          <a:xfrm>
            <a:off x="1055230" y="1252975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в стихах показывает повседневную жизнь дворян: балы, письма, разговоры, чтение, поездки в имения и дуэльный кодекс.
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1055420" y="245121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Татьяна Ларина запоминается искренностью и внутренней силой, а Онегин — умом, который не спасает его от скуки и разочарования.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1055325" y="364944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соединяет сюжет, лирические отступления и точные бытовые детали, поэтому читатель видит не только героев, но и целую эпоху.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50" y="1207847"/>
            <a:ext cx="3790800" cy="27370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Жанры произведений Пушкина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365250" y="2614312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диаграмме видно, что Пушкин одинаково уверенно работал в нескольких жанрах и расширил границы русской литературы.
</a:t>
            </a:r>
            <a:endParaRPr lang="en-US" sz="1723" dirty="0"/>
          </a:p>
        </p:txBody>
      </p:sp>
      <p:sp>
        <p:nvSpPr>
          <p:cNvPr id="6" name="Text 2"/>
          <p:cNvSpPr txBox="1"/>
          <p:nvPr/>
        </p:nvSpPr>
        <p:spPr>
          <a:xfrm>
            <a:off x="1365250" y="4004835"/>
            <a:ext cx="6283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основным произведениям А. С. Пушкина, указанным в школьной программе.
</a:t>
            </a:r>
            <a:endParaRPr lang="en-US" sz="1233" dirty="0"/>
          </a:p>
        </p:txBody>
      </p:sp>
      <p:sp>
        <p:nvSpPr>
          <p:cNvPr id="7" name="Text 3"/>
          <p:cNvSpPr txBox="1"/>
          <p:nvPr/>
        </p:nvSpPr>
        <p:spPr>
          <a:xfrm>
            <a:off x="1365250" y="1230375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свободно переходил от лирики к драме и прозе, поэтому его книги открывают разные стороны одной эпохи.
</a:t>
            </a:r>
            <a:endParaRPr lang="en-US" sz="1723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6475" y="1317313"/>
            <a:ext cx="874200" cy="874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73513" y="1317313"/>
            <a:ext cx="874200" cy="874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192138" y="1398013"/>
            <a:ext cx="891000" cy="712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309175" y="1358413"/>
            <a:ext cx="891000" cy="792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Сказки Пушкина и народная традиция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516875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9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Волшебный сюжет
</a:t>
            </a:r>
            <a:pPr algn="ctr" indent="0" marL="0">
              <a:lnSpc>
                <a:spcPct val="100000"/>
              </a:lnSpc>
              <a:buNone/>
            </a:pPr>
            <a:r>
              <a:rPr lang="en-US" sz="138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Сказки Пушкина сохраняют народную основу: чудесные превращения, испытания героев и награду за доброту. Благодаря стихам и точным образам знакомые сюжеты звучат ярко и запоминаются легко.
</a:t>
            </a:r>
            <a:endParaRPr lang="en-US" sz="1389" dirty="0"/>
          </a:p>
        </p:txBody>
      </p:sp>
      <p:sp>
        <p:nvSpPr>
          <p:cNvPr id="13" name="Text 2"/>
          <p:cNvSpPr txBox="1"/>
          <p:nvPr/>
        </p:nvSpPr>
        <p:spPr>
          <a:xfrm>
            <a:off x="2643988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81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сказа
</a:t>
            </a:r>
            <a:pPr algn="ctr" indent="0" marL="0">
              <a:lnSpc>
                <a:spcPct val="100000"/>
              </a:lnSpc>
              <a:buNone/>
            </a:pPr>
            <a:r>
              <a:rPr lang="en-US" sz="128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передаёт сказочную историю живым, выразительным языком. Ритм, повторы и народные интонации делают текст близким устному рассказу, но при этом художественно выверенным и очень красивым.
</a:t>
            </a:r>
            <a:endParaRPr lang="en-US" sz="1281" dirty="0"/>
          </a:p>
        </p:txBody>
      </p:sp>
      <p:sp>
        <p:nvSpPr>
          <p:cNvPr id="14" name="Text 3"/>
          <p:cNvSpPr txBox="1"/>
          <p:nvPr/>
        </p:nvSpPr>
        <p:spPr>
          <a:xfrm>
            <a:off x="4766013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5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Памятные герои
</a:t>
            </a:r>
            <a:pPr algn="ctr" indent="0" marL="0">
              <a:lnSpc>
                <a:spcPct val="100000"/>
              </a:lnSpc>
              <a:buNone/>
            </a:pPr>
            <a:r>
              <a:rPr lang="en-US" sz="134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сказках действуют царь Салтан, князь Гвидон, старик и старуха, золотая рыбка и царевна. Эти персонажи узнаются сразу и помогают понять смысл добра, жадности и терпения.
</a:t>
            </a:r>
            <a:endParaRPr lang="en-US" sz="1345" dirty="0"/>
          </a:p>
        </p:txBody>
      </p:sp>
      <p:sp>
        <p:nvSpPr>
          <p:cNvPr id="15" name="Text 4"/>
          <p:cNvSpPr txBox="1"/>
          <p:nvPr/>
        </p:nvSpPr>
        <p:spPr>
          <a:xfrm>
            <a:off x="6898037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9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мудрость
</a:t>
            </a:r>
            <a:pPr algn="ctr" indent="0" marL="0">
              <a:lnSpc>
                <a:spcPct val="100000"/>
              </a:lnSpc>
              <a:buNone/>
            </a:pPr>
            <a:r>
              <a:rPr lang="en-US" sz="138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сказках важны не только чудеса, но и нравственный урок. Пушкин показывает, что добро, скромность и верность сильнее богатства, а жадность и гордыня приводят к беде.
</a:t>
            </a:r>
            <a:endParaRPr lang="en-US" sz="1389" dirty="0"/>
          </a:p>
        </p:txBody>
      </p:sp>
      <p:sp>
        <p:nvSpPr>
          <p:cNvPr id="16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325" y="1228429"/>
            <a:ext cx="2663400" cy="15761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37500" y="1228429"/>
            <a:ext cx="2663400" cy="1576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45675" y="1228429"/>
            <a:ext cx="2663400" cy="157619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Пушкин писал прозу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533875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8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«Капитанская дочка»: история выбора
</a:t>
            </a:r>
            <a:pPr algn="l" indent="0" marL="0">
              <a:lnSpc>
                <a:spcPct val="100000"/>
              </a:lnSpc>
              <a:buNone/>
            </a:pPr>
            <a:r>
              <a:rPr lang="en-US" sz="116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повесть держится на простом, но сильном сюжете: молодой герой оказывается перед опасностью и должен решить, как поступить честно. На фоне пугачёвского восстания особенно ясно видны долг, милосердие и верность слову.
</a:t>
            </a:r>
            <a:endParaRPr lang="en-US" sz="1238" dirty="0"/>
          </a:p>
        </p:txBody>
      </p:sp>
      <p:sp>
        <p:nvSpPr>
          <p:cNvPr id="11" name="Text 2"/>
          <p:cNvSpPr txBox="1"/>
          <p:nvPr/>
        </p:nvSpPr>
        <p:spPr>
          <a:xfrm>
            <a:off x="3342050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7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«Повести Белкина»: обычная жизнь как литература
</a:t>
            </a:r>
            <a:pPr algn="l" indent="0" marL="0">
              <a:lnSpc>
                <a:spcPct val="100000"/>
              </a:lnSpc>
              <a:buNone/>
            </a:pPr>
            <a:r>
              <a:rPr lang="en-US" sz="114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этих произведениях нет лишнего пафоса — только точные детали, живые разговоры и неожиданная развязка. Пушкин показывает, что даже небольшая история может рассказать о характере человека больше, чем длинные рассуждения.
</a:t>
            </a:r>
            <a:endParaRPr lang="en-US" sz="1217" dirty="0"/>
          </a:p>
        </p:txBody>
      </p:sp>
      <p:sp>
        <p:nvSpPr>
          <p:cNvPr id="12" name="Text 3"/>
          <p:cNvSpPr txBox="1"/>
          <p:nvPr/>
        </p:nvSpPr>
        <p:spPr>
          <a:xfrm>
            <a:off x="6150225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1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Проза без лишних слов
</a:t>
            </a:r>
            <a:pPr algn="l" indent="0" marL="0">
              <a:lnSpc>
                <a:spcPct val="100000"/>
              </a:lnSpc>
              <a:buNone/>
            </a:pPr>
            <a:r>
              <a:rPr lang="en-US" sz="134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умеет писать кратко и ясно, не теряя глубины смысла. Поэтому его проза легко читается, а образы героев и событий остаются в памяти, как хорошо рассказанная история.
</a:t>
            </a:r>
            <a:endParaRPr lang="en-US" sz="1431" dirty="0"/>
          </a:p>
        </p:txBody>
      </p:sp>
      <p:sp>
        <p:nvSpPr>
          <p:cNvPr id="13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50" y="1207847"/>
            <a:ext cx="3790800" cy="27370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творчества Пушкина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365250" y="2614312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9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его творчество объединяют общие ценности, а не только разные жанры и сюжеты.
</a:t>
            </a:r>
            <a:endParaRPr lang="en-US" sz="1693" dirty="0"/>
          </a:p>
        </p:txBody>
      </p:sp>
      <p:sp>
        <p:nvSpPr>
          <p:cNvPr id="6" name="Text 2"/>
          <p:cNvSpPr txBox="1"/>
          <p:nvPr/>
        </p:nvSpPr>
        <p:spPr>
          <a:xfrm>
            <a:off x="1365250" y="4004835"/>
            <a:ext cx="6283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тематики произведений А. С. Пушкина по школьному корпусу текстов.
</a:t>
            </a:r>
            <a:endParaRPr lang="en-US" sz="1359" dirty="0"/>
          </a:p>
        </p:txBody>
      </p:sp>
      <p:sp>
        <p:nvSpPr>
          <p:cNvPr id="7" name="Text 3"/>
          <p:cNvSpPr txBox="1"/>
          <p:nvPr/>
        </p:nvSpPr>
        <p:spPr>
          <a:xfrm>
            <a:off x="1365250" y="1230375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и те же темы звучат у Пушкина по-разному: в стихах, сказках, прозе и драмах.
</a:t>
            </a:r>
            <a:endParaRPr lang="en-US" sz="1800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90883" y="1230400"/>
            <a:ext cx="4556883" cy="154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произведения Пушкина и их особенности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663625" y="2931000"/>
            <a:ext cx="4048200" cy="15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жанрах Пушкин остаётся точным наблюдателем человека и времени, поэтому его книги легко узнаются и по смыслу, и по стилю.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426625" y="4586200"/>
            <a:ext cx="82854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программа по литературе и основные произведения А. С. Пушкина.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26500" y="2931000"/>
            <a:ext cx="4048200" cy="15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поэт раскрывал разные жанры и темы через яркие, запоминающиеся произведения.
</a:t>
            </a:r>
            <a:endParaRPr lang="en-US" sz="1800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5221" y="1441511"/>
            <a:ext cx="525900" cy="525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82100" y="1486976"/>
            <a:ext cx="543900" cy="4351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29846" y="1441586"/>
            <a:ext cx="460162" cy="5259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и русский литературный язык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1324700" y="1351211"/>
            <a:ext cx="1717500" cy="31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49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речь
</a:t>
            </a:r>
            <a:pPr algn="l" indent="0" marL="0">
              <a:lnSpc>
                <a:spcPct val="100000"/>
              </a:lnSpc>
              <a:buNone/>
            </a:pPr>
            <a:r>
              <a:rPr lang="en-US" sz="164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приблизил литературу к разговорной речи, но сохранил её красоту и точность. Поэтому его тексты звучат естественно и сегодня, без ощущения старомодности.
</a:t>
            </a:r>
            <a:endParaRPr lang="en-US" sz="1649" dirty="0"/>
          </a:p>
        </p:txBody>
      </p:sp>
      <p:sp>
        <p:nvSpPr>
          <p:cNvPr id="11" name="Text 2"/>
          <p:cNvSpPr txBox="1"/>
          <p:nvPr/>
        </p:nvSpPr>
        <p:spPr>
          <a:xfrm>
            <a:off x="4129400" y="1351211"/>
            <a:ext cx="1717500" cy="31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3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стилей
</a:t>
            </a:r>
            <a:pPr algn="l" indent="0" marL="0">
              <a:lnSpc>
                <a:spcPct val="100000"/>
              </a:lnSpc>
              <a:buNone/>
            </a:pPr>
            <a:r>
              <a:rPr lang="en-US" sz="151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свободно соединял книжные слова, бытовые выражения и народные интонации. Такое соединение сделало русский литературный язык более гибким, выразительным и понятным широкому читателю.
</a:t>
            </a:r>
            <a:endParaRPr lang="en-US" sz="1513" dirty="0"/>
          </a:p>
        </p:txBody>
      </p:sp>
      <p:sp>
        <p:nvSpPr>
          <p:cNvPr id="12" name="Text 3"/>
          <p:cNvSpPr txBox="1"/>
          <p:nvPr/>
        </p:nvSpPr>
        <p:spPr>
          <a:xfrm>
            <a:off x="6934100" y="1354411"/>
            <a:ext cx="1717500" cy="31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Крылатые строки
</a:t>
            </a:r>
            <a:pPr algn="l" indent="0" marL="0">
              <a:lnSpc>
                <a:spcPct val="100000"/>
              </a:lnSpc>
              <a:buNone/>
            </a:pPr>
            <a:r>
              <a:rPr lang="en-US" sz="176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фразы Пушкина стали цитатами и вошли в повседневную речь. Их помнят потому, что они короткие, точные и очень ёмко передают мысль и чувство.
</a:t>
            </a:r>
            <a:endParaRPr lang="en-US" sz="1767" dirty="0"/>
          </a:p>
        </p:txBody>
      </p:sp>
      <p:sp>
        <p:nvSpPr>
          <p:cNvPr id="13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Последний год жизни и дуэль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26500" y="2503900"/>
            <a:ext cx="21813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5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1837 года
</a:t>
            </a:r>
            <a:pPr algn="l" indent="0" marL="0">
              <a:lnSpc>
                <a:spcPct val="100000"/>
              </a:lnSpc>
              <a:buNone/>
            </a:pPr>
            <a:r>
              <a:rPr lang="en-US" sz="68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5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переживал тяжёлый период из-за светских слухов и напряжённых отношений в обществе. Несмотря на это, он продолжал работать и оставался в центре литературной жизни.
</a:t>
            </a:r>
            <a:endParaRPr lang="en-US" sz="1555" dirty="0"/>
          </a:p>
        </p:txBody>
      </p:sp>
      <p:sp>
        <p:nvSpPr>
          <p:cNvPr id="10" name="Text 3"/>
          <p:cNvSpPr txBox="1"/>
          <p:nvPr/>
        </p:nvSpPr>
        <p:spPr>
          <a:xfrm>
            <a:off x="3366800" y="2503900"/>
            <a:ext cx="21813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27 января 1837 года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Состоялась дуэль с Жоржем Дантесом. Поэт был смертельно ранен, и эта трагедия потрясла современников.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566900" y="2503900"/>
            <a:ext cx="21813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29 января 1837 года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Сергеевич Пушкин умер в возрасте 37 лет. Его гибель стала огромной потерей для русской культуры, но книги уже успели стать классикой.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50" y="1207847"/>
            <a:ext cx="3790800" cy="27370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Пушкина изучают и читают до сих пор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365250" y="2614312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6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остаётся актуальным, потому что соединяет простоту формы, глубину смысла и темы, важные для любого поколения.
</a:t>
            </a:r>
            <a:endParaRPr lang="en-US" sz="1661" dirty="0"/>
          </a:p>
        </p:txBody>
      </p:sp>
      <p:sp>
        <p:nvSpPr>
          <p:cNvPr id="6" name="Text 2"/>
          <p:cNvSpPr txBox="1"/>
          <p:nvPr/>
        </p:nvSpPr>
        <p:spPr>
          <a:xfrm>
            <a:off x="1365250" y="4004835"/>
            <a:ext cx="6283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причин устойчивого интереса к творчеству А. С. Пушкина в школьном и культурном чтении.
</a:t>
            </a:r>
            <a:endParaRPr lang="en-US" sz="1233" dirty="0"/>
          </a:p>
        </p:txBody>
      </p:sp>
      <p:sp>
        <p:nvSpPr>
          <p:cNvPr id="7" name="Text 3"/>
          <p:cNvSpPr txBox="1"/>
          <p:nvPr/>
        </p:nvSpPr>
        <p:spPr>
          <a:xfrm>
            <a:off x="1365250" y="1230375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тексты понятны школьникам, потому что в них есть ясный сюжет, яркие характеры и сильные чувства.
</a:t>
            </a:r>
            <a:endParaRPr lang="en-US" sz="1723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69800" y="1125900"/>
            <a:ext cx="3127200" cy="289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39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 июня
</a:t>
            </a:r>
            <a:pPr algn="ctr" indent="0" marL="0">
              <a:lnSpc>
                <a:spcPct val="100000"/>
              </a:lnSpc>
              <a:buNone/>
            </a:pPr>
            <a:r>
              <a:rPr lang="en-US" sz="2754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отмечают Пушкинский день и День русского языка.
</a:t>
            </a:r>
            <a:pPr algn="ctr" indent="0" marL="0">
              <a:lnSpc>
                <a:spcPct val="100000"/>
              </a:lnSpc>
              <a:buNone/>
            </a:pPr>
            <a:r>
              <a:rPr lang="en-US" sz="2754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5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Календарь памятных дат Российской Федерации; Пушкинский день России.
</a:t>
            </a:r>
            <a:endParaRPr lang="en-US" sz="4039" dirty="0"/>
          </a:p>
        </p:txBody>
      </p:sp>
      <p:sp>
        <p:nvSpPr>
          <p:cNvPr id="4" name="Text 1"/>
          <p:cNvSpPr txBox="1"/>
          <p:nvPr/>
        </p:nvSpPr>
        <p:spPr>
          <a:xfrm>
            <a:off x="4973400" y="1125900"/>
            <a:ext cx="2800800" cy="289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дата напоминает, что Пушкин важен не только для уроков литературы, но и для всей русской культуры и речи.
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261650" y="1099658"/>
            <a:ext cx="6629700" cy="28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344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С. Пушкин — основа русской классической литературы
</a:t>
            </a:r>
            <a:pPr algn="ctr" indent="0" marL="0">
              <a:lnSpc>
                <a:spcPct val="100000"/>
              </a:lnSpc>
              <a:buNone/>
            </a:pPr>
            <a:r>
              <a:rPr lang="en-US" sz="3305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соединил живой язык, сильные образы и важные жизненные вопросы. Его книги помогают понять русскую литературу XIX века и учат думать, чувствовать и говорить точно.
</a:t>
            </a:r>
            <a:endParaRPr lang="en-US" sz="4344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2026-05-19T03:38:16Z</dcterms:created>
  <dcterms:modified xsi:type="dcterms:W3CDTF">2026-05-19T03:38:16Z</dcterms:modified>
</cp:coreProperties>
</file>