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Человеческие расы: научный взгляд на разнообразие человечества
</a:t>
            </a:r>
            <a:endParaRPr lang="en-US" sz="2812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людей объясняют генетика, эволюция и история миграций.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человек возник в Африке около 300 тысяч лет назад, а расселение по планете сформировало региональные различия. Сегодня наука изучает не «чистые расы», а популяции, их историю и непрерывную изменчивость признаков.
</a:t>
            </a:r>
            <a:endParaRPr lang="en-US" sz="1329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происхождения к разнообразию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признаки, по которым различаются популяции людей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37750" y="2746943"/>
            <a:ext cx="13743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кожи определяется количеством меланина и уровнем ультрафиолетового излучения. Этот признак отражает баланс между защитой клеток и необходимостью синтеза витамина D в разных климатических условиях.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537750" y="2247875"/>
            <a:ext cx="13743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Пигментация кожи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236650" y="2746943"/>
            <a:ext cx="13743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 один внешний показатель сам по себе не способен провести четкую линию между всеми людьми. Современная биология рассматривает человеческое разнообразие как сочетание множества независимых признаков.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7236650" y="2247875"/>
            <a:ext cx="13743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одного решающего признака
</a:t>
            </a:r>
            <a:endParaRPr lang="en-US" sz="1014" dirty="0"/>
          </a:p>
        </p:txBody>
      </p:sp>
      <p:sp>
        <p:nvSpPr>
          <p:cNvPr id="14" name="Text 6"/>
          <p:cNvSpPr txBox="1"/>
          <p:nvPr/>
        </p:nvSpPr>
        <p:spPr>
          <a:xfrm>
            <a:off x="5561925" y="2746943"/>
            <a:ext cx="13743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Телосложение и пропорции нередко связаны с долговременными адаптациями к температуре, высоте и образу жизни. Однако эти различия распределяются плавно и всегда перекрываются внутри любой большой популяции.
</a:t>
            </a:r>
            <a:endParaRPr lang="en-US" sz="800" dirty="0"/>
          </a:p>
        </p:txBody>
      </p:sp>
      <p:sp>
        <p:nvSpPr>
          <p:cNvPr id="15" name="Text 7"/>
          <p:cNvSpPr txBox="1"/>
          <p:nvPr/>
        </p:nvSpPr>
        <p:spPr>
          <a:xfrm>
            <a:off x="5561925" y="2247875"/>
            <a:ext cx="13743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Пропорции тела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3887200" y="2746943"/>
            <a:ext cx="13743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лица меняются постепенно и зависят от сочетания многих генов. Поэтому отдельные внешние особенности могут повторяться у людей из разных регионов и не позволяют надежно выделить изолированные биологические группы.
</a:t>
            </a:r>
            <a:endParaRPr lang="en-US" sz="800" dirty="0"/>
          </a:p>
        </p:txBody>
      </p:sp>
      <p:sp>
        <p:nvSpPr>
          <p:cNvPr id="17" name="Text 9"/>
          <p:cNvSpPr txBox="1"/>
          <p:nvPr/>
        </p:nvSpPr>
        <p:spPr>
          <a:xfrm>
            <a:off x="3887200" y="2247875"/>
            <a:ext cx="13743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лица
</a:t>
            </a:r>
            <a:endParaRPr lang="en-US" sz="1100" dirty="0"/>
          </a:p>
        </p:txBody>
      </p:sp>
      <p:sp>
        <p:nvSpPr>
          <p:cNvPr id="18" name="Text 10"/>
          <p:cNvSpPr txBox="1"/>
          <p:nvPr/>
        </p:nvSpPr>
        <p:spPr>
          <a:xfrm>
            <a:off x="2212475" y="2746943"/>
            <a:ext cx="13743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 структура волос наследуются, но не образуют строгих границ между группами. В разных регионах закреплялись варианты, которые по-разному связаны с климатом, влажностью и историей происхождения населения.
</a:t>
            </a:r>
            <a:endParaRPr lang="en-US" sz="800" dirty="0"/>
          </a:p>
        </p:txBody>
      </p:sp>
      <p:sp>
        <p:nvSpPr>
          <p:cNvPr id="19" name="Text 11"/>
          <p:cNvSpPr txBox="1"/>
          <p:nvPr/>
        </p:nvSpPr>
        <p:spPr>
          <a:xfrm>
            <a:off x="2212475" y="2247875"/>
            <a:ext cx="13743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Волосы и текстура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современного человека и расселение по планете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1140804" y="1984763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 сформировался в Африке, где сложилась исходная популяция современного человека. Именно от нее позже произошло расселение, которое стало основой для дальнейшего разнообразия человечества.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1140800" y="1785413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Африканское происхождение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140804" y="4097875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 Африкой как исходным регионом и стрелками расселения помогает увидеть, что человеческая история — это не набор изолированных ветвей, а последовательность перемещений и контактов.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1140800" y="3898525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миграций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1140804" y="3393504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новых территориях популяции попадали в жаркие, холодные, влажные и высокогорные среды. Такое разнообразие условий усиливало естественный отбор по признакам, связанным с выживанием и размножением.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1140800" y="3194154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климатические зоны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1140804" y="2689134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70–60 тысяч лет назад начались крупные миграции за пределы Африки. Люди постепенно осваивали Евразию, а затем достигли Австралии и Америки, адаптируясь к новым условиям.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1140800" y="2489784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за пределы Африки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различия в отдельных генах не означают глубокого биологического разрыва между людьми. Внутри каждой популяции скрыто огромное число вариаций.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разнообразия приходится на внутрипопуляционные различия, поэтому жесткие расовые границы не отражают реальную структуру наследственной изменчивости.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R. Lewontin, 1972; обобщения популяционной генетики человека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сосредоточено генетическое разнообразие человека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2718" y="2477750"/>
            <a:ext cx="2971664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схемы показывают, как по-разному ученые пытались описать человеческое разнообразие и почему единой классификации так и не возникло.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Разброс чисел и критериев доказывает условность расовых схем: они зависели от эпохи, методов и взглядов автора, а не от строгой биологической реальности.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антропологии и биологической классификации человека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классификации человеческих рас в науке
</a:t>
            </a:r>
            <a:endParaRPr lang="en-US" sz="254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классические расовые схемы сегодня считаются недостаточными
</a:t>
            </a:r>
            <a:endParaRPr lang="en-US" sz="2956" dirty="0"/>
          </a:p>
        </p:txBody>
      </p:sp>
      <p:sp>
        <p:nvSpPr>
          <p:cNvPr id="12" name="Text 2"/>
          <p:cNvSpPr txBox="1"/>
          <p:nvPr/>
        </p:nvSpPr>
        <p:spPr>
          <a:xfrm>
            <a:off x="1235150" y="1365925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Плавные границы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748162" y="1845975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у людей изменяются постепенно, поэтому между популяциями нет резких рубежей. Вместо отдельных блоков мы видим географические переходы и зоны перекрытия, характерные для непрерывной изменчивости.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терминология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биология предпочитает говорить о популяциях, происхождении, ареалах и генетической вариации. Эти слова точнее описывают реальные процессы и не создают ложного впечатления жестких биологических границ.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10538" y="1375288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Несовпадение признаков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923550" y="1855338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Оттенок кожи, форма волос, группы крови и отдельные генетические варианты распределяются по-разному. Один признак не предсказывает другой, поэтому общая расовая схема неизбежно упрощает картину.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1235150" y="319280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популяции
</a:t>
            </a:r>
            <a:endParaRPr lang="en-US" sz="1300" dirty="0"/>
          </a:p>
        </p:txBody>
      </p:sp>
      <p:sp>
        <p:nvSpPr>
          <p:cNvPr id="19" name="Text 9"/>
          <p:cNvSpPr txBox="1"/>
          <p:nvPr/>
        </p:nvSpPr>
        <p:spPr>
          <a:xfrm>
            <a:off x="748162" y="367285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регионах мира существуют популяции со смешанным происхождением. Миграции, браки и обмен населением постоянно объединяли группы, делая человеческую историю сетью контактов, а не набором изолятов.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08097"/>
            <a:ext cx="8363700" cy="180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500" y="464800"/>
            <a:ext cx="73875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человека к разным условиям среды
</a:t>
            </a:r>
            <a:endParaRPr lang="en-US" sz="2438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43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регионах с низкой интенсивностью ультрафиолета светлая кожа облегчает синтез витамина D. Это пример того, как наследственные варианты могут закрепляться в определенной среде.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43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кожа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627448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Темная кожа лучше защищает от избытка ультрафиолетового излучения. Такой признак снижает риск повреждения клеток и помогает сохранять фолаты, важные для нормального развития организма.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627448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Темная кожа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11452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народов высокогорья встречаются особенности дыхания, кровообращения и использования кислорода. Они помогают жить там, где воздух разрежен, а нагрузка на организм заметно выше.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711452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Высокогорные адаптации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6795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не делают людей биологически разными видами или «расами». Они показывают, что один и тот же вид может по-разному отвечать на климат, высоту и уровень солнечного света.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6795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и наследственность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признаки распределяются по планете не одинаково: один может быть распространен широко, другой — более локально. Это видно только при сопоставлении нескольких характеристик одновременно.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Профили признаков не совпадают полностью, значит человеческое разнообразие мозаично и не сводится к одной универсальной линии разделения.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данным популяционной генетики и антропологии человека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отдельных наследственных признаков у человека
</a:t>
            </a:r>
            <a:endParaRPr lang="en-US" sz="251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&gt;99,9%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величина показывает, насколько велико общее биологическое единство человечества и насколько ограничены различия между людьми.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геномов людей совпадают, а различия связаны с небольшим числом вариантов ДНК.
</a:t>
            </a:r>
            <a:endParaRPr lang="en-US" sz="1153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Human Genome Project; обобщения современной генетики человека
</a:t>
            </a:r>
            <a:endParaRPr lang="en-US" sz="782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исходной популяции к мозаичному разнообразию
</a:t>
            </a:r>
            <a:endParaRPr lang="en-US" sz="2153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миграции, изоляция, отбор и смешение постепенно формируют различия между популяциями Homo sapiens.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859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XVIII–XIX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наука пыталась делить людей на группы по внешности и происхождению. Эти схемы отражали уровень знаний эпохи, но быстро показали свою условность и непоследовательность.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8171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 — первая половина XX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Расовые идеи вышли за пределы науки и были использованы для оправдания колониализма, сегрегации, евгеники и политики неравенства. В нацистской идеологии они привели к массовым преступлениям.
</a:t>
            </a:r>
            <a:endParaRPr lang="en-US" sz="1106" dirty="0"/>
          </a:p>
        </p:txBody>
      </p:sp>
      <p:sp>
        <p:nvSpPr>
          <p:cNvPr id="10" name="Text 3"/>
          <p:cNvSpPr txBox="1"/>
          <p:nvPr/>
        </p:nvSpPr>
        <p:spPr>
          <a:xfrm>
            <a:off x="47483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и антропология пересмотрели прежние подходы, а исследователи всё чаще описывали людей через популяции, а не через жёсткие расовые схемы.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795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этап
</a:t>
            </a:r>
            <a:pPr algn="l" indent="0" marL="0">
              <a:lnSpc>
                <a:spcPct val="100000"/>
              </a:lnSpc>
              <a:buNone/>
            </a:pPr>
            <a:r>
              <a:rPr lang="en-US" sz="116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документы о правах человека закрепили принцип равного достоинства всех людей. Научный и общественный язык стал точнее и осторожнее в теме человеческого разнообразия.
</a:t>
            </a:r>
            <a:endParaRPr lang="en-US" sz="1166" dirty="0"/>
          </a:p>
        </p:txBody>
      </p:sp>
      <p:sp>
        <p:nvSpPr>
          <p:cNvPr id="12" name="Text 5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расовых теорий к правам человека
</a:t>
            </a:r>
            <a:endParaRPr lang="en-US" sz="2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5050" y="2116818"/>
            <a:ext cx="4332300" cy="13825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социальные категории зависят от истории и политики, а не только от биологических признаков.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внешние признаки могли получать разный смысл в разных странах. Это подтверждает, что расовые категории в значительной мере социальны и исторически изменчивы.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системы учёта населения в США, Южной Африке и Бразилии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страны — разные системы классификации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36556"/>
            <a:ext cx="8363700" cy="17233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500" y="333423"/>
            <a:ext cx="8352900" cy="5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популяций — постоянный процесс
</a:t>
            </a:r>
            <a:endParaRPr lang="en-US" sz="2868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934350" y="1620975"/>
            <a:ext cx="20295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Передвижения людей, торговля и переселения на протяжении тысячелетий связывали удалённые регионы. Вместе с людьми перемещались языки, традиции и наследственные варианты, создавая новые сочетания признаков.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934350" y="1336843"/>
            <a:ext cx="2029500" cy="2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и обмен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791968" y="1620975"/>
            <a:ext cx="20295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Межэтнические браки и длительные контакты между соседними группами постепенно стирали жёсткие границы. Поэтому многие современные народы имеют сложную, а не единую линию происхождения.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791968" y="1336843"/>
            <a:ext cx="2029500" cy="2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Браки и контакты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656350" y="1620975"/>
            <a:ext cx="20295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человечества больше похожа на сеть пересекающихся линий родства, чем на набор изолированных ветвей. Именно поэтому генетическое разнообразие распределено мозаично и непрерывно.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6656349" y="1336843"/>
            <a:ext cx="2029500" cy="2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Сеть, а не ветви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успех определяется сочетанием условий жизни, а не биологической «расой».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результаты сильнее влияют социальная среда, здоровье и доступ к ресурсам. Это помогает отличать реальные причины неравенства от псевдобиологических объяснений.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диаграмма по факторам жизненных возможностей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жизненные возможности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525" y="1319190"/>
            <a:ext cx="348900" cy="2791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6213" y="1310700"/>
            <a:ext cx="222075" cy="296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0431" y="3227677"/>
            <a:ext cx="259088" cy="296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569200" y="3227677"/>
            <a:ext cx="296100" cy="296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46475" y="3227677"/>
            <a:ext cx="296100" cy="2961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4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Точнее называть — точнее понимать
</a:t>
            </a:r>
            <a:endParaRPr lang="en-US" sz="2212" dirty="0"/>
          </a:p>
        </p:txBody>
      </p:sp>
      <p:sp>
        <p:nvSpPr>
          <p:cNvPr id="15" name="Text 2"/>
          <p:cNvSpPr txBox="1"/>
          <p:nvPr/>
        </p:nvSpPr>
        <p:spPr>
          <a:xfrm>
            <a:off x="436500" y="1907075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Обозначает группу людей с общей историей происхождения и относительным сходством частот генов. Термин подходит для анализа наследственности без упрощения сложных связей между людьми.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213775" y="1907075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Ареал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географическую область распространения признака или группы. Это помогает описывать историческое расселение и локальные адаптации, не сводя всё к жёстким расовым схемам.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436500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вариация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Подчёркивает, что различия между людьми измеряются множеством вариантов ДНК. Такой подход точнее, чем обобщённые ярлыки, и лучше подходит для науки и медицины.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3213775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Этническая группа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Описывает культурную и историческую общность людей, а не биологическую иерархию. Этот термин важен там, где речь идёт о языке, традициях и самоидентификации.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5991050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Указывает на историю предков и путь формирования группы или отдельного человека. Это помогает связывать биологические данные с миграциями, смешением и локальными адаптациями.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Стереотипы и их последствия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1140804" y="1984763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Стереотипы заставляют заранее ожидать от человека определённого поведения или уровня способностей. В школе это может влиять на оценки, выбор заданий и отношение учителя к ученику.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1140800" y="1785413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Искажение ожиданий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140804" y="4097875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Противодействие стереотипам начинается с уважительного общения, проверки фактов и умения видеть в каждом человеке личность. Это важно не только в классе, но и в интернете.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1140800" y="3898525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Ответная культура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1140804" y="3393504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человеку постоянно транслируют низкие ожидания, снижается уверенность в себе и мотивация. В результате социальное неравенство может усиливаться даже при равных способностях.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1140800" y="3194154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Самоограничение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1140804" y="2689134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Предвзятые взгляды возникают не из биологии, а из семьи, медиа, окружения и привычек общения. Поэтому их можно менять через образование, обсуждение и критическое мышление.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1140800" y="2489784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описывают людей через популяции, миграции и генетическую вариативность, а не через жёсткие расовые блоки.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Преобладает представление о непрерывном разнообразии и общем происхождении людей. Это подтверждает отказ от иерархических расовых схем в биологии и антропологии.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современного научного консенсуса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сегодня поддерживает наука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6550" y="1671733"/>
            <a:ext cx="438000" cy="389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3375" y="1691200"/>
            <a:ext cx="438000" cy="35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61150" y="1671733"/>
            <a:ext cx="438000" cy="389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63450" y="1691200"/>
            <a:ext cx="438000" cy="350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565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популяционной изменчивости помогает точнее оценивать наследственные риски и реакцию на лекарства. Важно ориентироваться на конкретные генетические варианты, а не на общий ярлык.
</a:t>
            </a:r>
            <a:endParaRPr lang="en-US" sz="1205" dirty="0"/>
          </a:p>
        </p:txBody>
      </p:sp>
      <p:sp>
        <p:nvSpPr>
          <p:cNvPr id="9" name="Text 2"/>
          <p:cNvSpPr txBox="1"/>
          <p:nvPr/>
        </p:nvSpPr>
        <p:spPr>
          <a:xfrm>
            <a:off x="2793367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развивает критическое мышление и учит отличать научные объяснения от псевдонаучных. Это особенно полезно при обсуждении истории, биологии и социальных различий.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78408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человеку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взгляд снижает вероятность предубеждений и помогает видеть в различиях не повод для иерархии, а часть общей истории человечества и его адаптаций.
</a:t>
            </a:r>
            <a:endParaRPr lang="en-US" sz="1225" dirty="0"/>
          </a:p>
        </p:txBody>
      </p:sp>
      <p:sp>
        <p:nvSpPr>
          <p:cNvPr id="11" name="Text 4"/>
          <p:cNvSpPr txBox="1"/>
          <p:nvPr/>
        </p:nvSpPr>
        <p:spPr>
          <a:xfrm>
            <a:off x="69634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Корректный диалог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термины делают разговор о происхождении, культуре и биологии яснее. Это помогает обсуждать различия спокойно, без обобщений и необоснованных оценок.
</a:t>
            </a:r>
            <a:endParaRPr lang="en-US" sz="1235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знать на практике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Человечество едино в своём происхождении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люди принадлежат к Homo sapiens, а различия между популяциями — результат истории, миграций и адаптаций. Современная наука описывает разнообразие точно, без жёстких расовых схем.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2026-06-01T23:46:46Z</dcterms:created>
  <dcterms:modified xsi:type="dcterms:W3CDTF">2026-06-01T23:46:46Z</dcterms:modified>
</cp:coreProperties>
</file>