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image" Target="../media/image-9-11.png"/><Relationship Id="rId12" Type="http://schemas.openxmlformats.org/officeDocument/2006/relationships/image" Target="../media/image-9-12.png"/><Relationship Id="rId13" Type="http://schemas.openxmlformats.org/officeDocument/2006/relationships/image" Target="../media/image-9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3275" y="555046"/>
            <a:ext cx="4294200" cy="373645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0875" y="702600"/>
            <a:ext cx="4294200" cy="3738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и устойчивое развитие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сохранить природу, не ограничивая развитие общества?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47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45225" y="590200"/>
            <a:ext cx="3933300" cy="38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Биология, которая касается каждого
</a:t>
            </a:r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показывает, как человек влияет на экосистемы и биосферу, а затем сам ощущает последствия: от качества воды и пищи до здоровья, урожайности и устойчивости природных сообществ.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Сущность рационального природопользования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Учет возможностей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используют так, чтобы изъятие не превышало скорость их восстановления, а нагрузка на экосистемы оставалась в пределах их естественной устойчивости.
</a:t>
            </a:r>
            <a:endParaRPr lang="en-US" sz="1077" dirty="0"/>
          </a:p>
        </p:txBody>
      </p:sp>
      <p:sp>
        <p:nvSpPr>
          <p:cNvPr id="11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Предотвращение загрязнения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не только устранять последствия, но и заранее снижать выбросы, сбросы и накопление отходов, чтобы не нарушать состояние почв, воды, воздуха и местообитаний.
</a:t>
            </a:r>
            <a:endParaRPr lang="en-US" sz="1077" dirty="0"/>
          </a:p>
        </p:txBody>
      </p:sp>
      <p:sp>
        <p:nvSpPr>
          <p:cNvPr id="12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и снижение потерь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Рациональный подход предполагает бережное расходование сырья, уменьшение потерь при добыче и переработке, а также внедрение технологий, которые сокращают лишние затраты материалов и энергии.
</a:t>
            </a:r>
            <a:endParaRPr lang="en-US" sz="1077" dirty="0"/>
          </a:p>
        </p:txBody>
      </p:sp>
      <p:sp>
        <p:nvSpPr>
          <p:cNvPr id="13" name="Text 5"/>
          <p:cNvSpPr txBox="1"/>
          <p:nvPr/>
        </p:nvSpPr>
        <p:spPr>
          <a:xfrm>
            <a:off x="5158475" y="190180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нарушенных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природная среда уже повреждена, необходимы рекультивация, лесовосстановление и другие меры, возвращающие территориям способность поддерживать живые организмы и круговорот веществ.
</a:t>
            </a:r>
            <a:endParaRPr lang="en-US" sz="1048" dirty="0"/>
          </a:p>
        </p:txBody>
      </p:sp>
      <p:sp>
        <p:nvSpPr>
          <p:cNvPr id="14" name="Text 6"/>
          <p:cNvSpPr txBox="1"/>
          <p:nvPr/>
        </p:nvSpPr>
        <p:spPr>
          <a:xfrm>
            <a:off x="5158475" y="3219750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Биологический смысл подхода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биологии рациональное природопользование связано с сохранением биоразнообразия, устойчивостью пищевых цепей и поддержанием круговорота веществ в экосистемах и биосфере.
</a:t>
            </a:r>
            <a:endParaRPr lang="en-US" sz="10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28350" y="1759845"/>
            <a:ext cx="4775700" cy="188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развитие возможно только при согласованном учёте экологических, экономических и социальных задач.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компонент важен сам по себе, но только вместе они обеспечивают долгосрочную устойчивость общества и природы.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компонента устойчивого развития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000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курса биологии и экологии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87841" y="1354345"/>
            <a:ext cx="2235418" cy="3686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ресурсы и их роль в жизни человека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Возобновляемые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Леса, пресная вода, плодородные почвы и биологические ресурсы могут сохраняться при разумном использовании, если их восстановление не нарушается хозяйственной деятельностью.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616637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Невозобновляемые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Нефть, природный газ, уголь и руды металлов формировались очень долго, поэтому их запасы ограничены и требуют особенно осторожного и экономного расходования.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повседневной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Природный капитал обеспечивает питание, лекарства, транспорт, энергию и материалы для промышленности, а значит, напрямую влияет на качество жизни и развитие цивилизации.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616637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городская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городе заметно, как природные ресурсы определяют облик пространства: зелёные насаждения, водоёмы, почва и добываемое сырьё связаны с деятельностью человека.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сектора воздействуют на природу по-разному: одни сильнее выбрасывают загрязняющие вещества, другие создают отходы или изменяют состояние почв и водоёмов.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обычно связан с энергетикой и транспортом, но снижение нагрузки требует мер во всех секторах одновременно.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5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экологической нагрузки
</a:t>
            </a:r>
            <a:endParaRPr lang="en-US" sz="245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основным видам антропогенного воздействия; без точных статистических значений
</a:t>
            </a:r>
            <a:endParaRPr lang="en-US" sz="72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Принципы рационального использования ресурсов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изъятия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ресурсов должна соотноситься со скоростью их восстановления, иначе истощение неизбежно приведёт к дефициту и разрушению природных систем.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Эффективность производства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и материалоэффективные технологии позволяют выпускать больше продукции при меньших затратах сырья, воды и энергии, снижая общую нагрузку на природу.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Замкнутые циклы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Повторное использование воды и материалов уменьшает объём отходов и помогает возвращать вещества в хозяйственный оборот вместо их безвозвратной потери.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и ремонт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 следует отдавать ремонту, повторному использованию и переработке, поскольку это продлевает срок службы вещей и уменьшает потребность в новом сырье.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4926000" y="315489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контроль должен предотвращать ущерб заранее: разрушение местообитаний сокращает численность видов, нарушает пищевые цепи и ослабляет устойчивость экосистем.
</a:t>
            </a:r>
            <a:endParaRPr lang="en-US" sz="1166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движения материалов от извлечения ресурсов до их повторного включения в производство.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добычи сырья к замкнутому циклу
</a:t>
            </a:r>
            <a:endParaRPr lang="en-US" sz="2500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69187" y="1517888"/>
            <a:ext cx="420300" cy="420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44500" y="2637563"/>
            <a:ext cx="435600" cy="387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61400" y="2637563"/>
            <a:ext cx="435600" cy="387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69187" y="3731838"/>
            <a:ext cx="420300" cy="420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2131" y="2020683"/>
            <a:ext cx="218400" cy="194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2131" y="945250"/>
            <a:ext cx="218400" cy="218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2131" y="3074926"/>
            <a:ext cx="218400" cy="218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362131" y="4164231"/>
            <a:ext cx="218400" cy="194133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449250" y="141125"/>
            <a:ext cx="8245500" cy="57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меры охраны природы
</a:t>
            </a:r>
            <a:endParaRPr lang="en-US" sz="2000" dirty="0"/>
          </a:p>
        </p:txBody>
      </p:sp>
      <p:sp>
        <p:nvSpPr>
          <p:cNvPr id="16" name="Text 1"/>
          <p:cNvSpPr txBox="1"/>
          <p:nvPr/>
        </p:nvSpPr>
        <p:spPr>
          <a:xfrm>
            <a:off x="842625" y="2050361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Субсидии и льготы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со стороны государства помогает развивать энергосбережение, очистные сооружения и безотходные решения, которые требуют вложений на этапе внедрения.
</a:t>
            </a:r>
            <a:endParaRPr lang="en-US" sz="1500" dirty="0"/>
          </a:p>
        </p:txBody>
      </p:sp>
      <p:sp>
        <p:nvSpPr>
          <p:cNvPr id="17" name="Text 2"/>
          <p:cNvSpPr txBox="1"/>
          <p:nvPr/>
        </p:nvSpPr>
        <p:spPr>
          <a:xfrm>
            <a:off x="842625" y="981342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платежи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Плата за загрязнение делает выбросы и сбросы менее выгодными, поэтому предприятия получают экономический стимул уменьшать вред и внедрять более чистые технологии.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842650" y="3107950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Ответственность производителя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Расширенная ответственность связывает выпуск товара с его дальнейшей утилизацией, побуждая компании проектировать упаковку и продукцию с учётом переработки.
</a:t>
            </a:r>
            <a:endParaRPr lang="en-US" sz="1500" dirty="0"/>
          </a:p>
        </p:txBody>
      </p:sp>
      <p:sp>
        <p:nvSpPr>
          <p:cNvPr id="19" name="Text 4"/>
          <p:cNvSpPr txBox="1"/>
          <p:nvPr/>
        </p:nvSpPr>
        <p:spPr>
          <a:xfrm>
            <a:off x="842625" y="4188567"/>
            <a:ext cx="4287300" cy="80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«Зелёные» закупки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школы, организации и государство выбирают более безопасную продукцию, растёт спрос на экологичные товары и меняются стандарты рынка.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способы обращения с отходами по-разному влияют на ресурсы, площадь полигонов и риск загрязнения, поэтому выбор технологии определяет экологический результат.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предпочтительны повторное использование и переработка: они уменьшают потребность в сырье и лучше всего поддерживают замкнутую экономику.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с отходами: сравнительная эффективность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по экологическим принципам обращения с отходами; без точных статистических значений
</a:t>
            </a:r>
            <a:endParaRPr lang="en-US" sz="72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78907" y="2972869"/>
            <a:ext cx="2760300" cy="21699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7050" y="118050"/>
            <a:ext cx="7790400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Устойчивое сельское хозяйство как часть биологической безопасности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529948" y="16486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почвы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Почвозащитные технологии уменьшают эрозию, сохраняют гумус и поддерживают структуру почвы. Это важно, потому что именно почва обеспечивает растения водой, минеральными веществами и условиями для роста.
</a:t>
            </a:r>
            <a:endParaRPr lang="en-US" sz="870" dirty="0"/>
          </a:p>
        </p:txBody>
      </p:sp>
      <p:sp>
        <p:nvSpPr>
          <p:cNvPr id="13" name="Text 3"/>
          <p:cNvSpPr txBox="1"/>
          <p:nvPr/>
        </p:nvSpPr>
        <p:spPr>
          <a:xfrm>
            <a:off x="33812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6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Продуманный севооборот
</a:t>
            </a:r>
            <a:pPr algn="l" indent="0" marL="0">
              <a:lnSpc>
                <a:spcPct val="115000"/>
              </a:lnSpc>
              <a:buNone/>
            </a:pPr>
            <a:r>
              <a:rPr lang="en-US" sz="41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культур на одном поле помогает сохранять плодородие и снижает распространение вредителей и болезней. Благодаря этому уменьшается зависимость от химических обработок и повышается устойчивость агроэкосистем.
</a:t>
            </a:r>
            <a:endParaRPr lang="en-US" sz="906" dirty="0"/>
          </a:p>
        </p:txBody>
      </p:sp>
      <p:sp>
        <p:nvSpPr>
          <p:cNvPr id="14" name="Text 4"/>
          <p:cNvSpPr txBox="1"/>
          <p:nvPr/>
        </p:nvSpPr>
        <p:spPr>
          <a:xfrm>
            <a:off x="6231902" y="1648625"/>
            <a:ext cx="2428193" cy="9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2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44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2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Капельное орошение подает влагу прямо к корням растений и снижает потери при испарении и стоке. Такой подход особенно ценен в районах, где пресная вода становится ограниченным ресурсом.
</a:t>
            </a:r>
            <a:endParaRPr lang="en-US" sz="972" dirty="0"/>
          </a:p>
        </p:txBody>
      </p:sp>
      <p:sp>
        <p:nvSpPr>
          <p:cNvPr id="15" name="Text 5"/>
          <p:cNvSpPr txBox="1"/>
          <p:nvPr/>
        </p:nvSpPr>
        <p:spPr>
          <a:xfrm>
            <a:off x="5299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внесение удобрений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Дозированное применение удобрений позволяет снабжать растения питательными веществами без избыточного загрязнения почв и водоемов. Это уменьшает риск эвтрофикации и сохраняет качество природной среды.
</a:t>
            </a:r>
            <a:endParaRPr lang="en-US" sz="870" dirty="0"/>
          </a:p>
        </p:txBody>
      </p:sp>
      <p:sp>
        <p:nvSpPr>
          <p:cNvPr id="16" name="Text 6"/>
          <p:cNvSpPr txBox="1"/>
          <p:nvPr/>
        </p:nvSpPr>
        <p:spPr>
          <a:xfrm>
            <a:off x="3385848" y="3407125"/>
            <a:ext cx="2428193" cy="10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опылителей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396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9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пчел, шмелей и других опылителей напрямую связано с урожайностью многих культур. Поэтому аграрная практика должна учитывать не только поле, но и живые связи всей экосистемы.
</a:t>
            </a:r>
            <a:endParaRPr lang="en-US" sz="87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 устойчивый город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мобильность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Развитый общественный транспорт снижает число личных автомобилей на дорогах, а значит, уменьшает выбросы, пробки и шум. Для города это означает более чистый воздух и меньшую нагрузку на инфраструктуру.
</a:t>
            </a:r>
            <a:endParaRPr lang="en-US" sz="1077" dirty="0"/>
          </a:p>
        </p:txBody>
      </p:sp>
      <p:sp>
        <p:nvSpPr>
          <p:cNvPr id="14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Зеленые насаждения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Парки, скверы и уличные посадки улучшают микроклимат, снижают запыленность и частично ослабляют шум. Кроме того, они поддерживают рекреационную функцию города и повышают качество жизни.
</a:t>
            </a:r>
            <a:endParaRPr lang="en-US" sz="1077" dirty="0"/>
          </a:p>
        </p:txBody>
      </p:sp>
      <p:sp>
        <p:nvSpPr>
          <p:cNvPr id="15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здания
</a:t>
            </a:r>
            <a:pPr algn="l" indent="0" marL="0">
              <a:lnSpc>
                <a:spcPct val="115000"/>
              </a:lnSpc>
              <a:buNone/>
            </a:pPr>
            <a:r>
              <a:rPr lang="en-US" sz="4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дома с качественной теплоизоляцией, экономичным освещением и продуманной вентиляцией расходуют меньше энергии. Это помогает сокращать выбросы и делает городскую среду комфортнее в любое время года.
</a:t>
            </a:r>
            <a:endParaRPr lang="en-US" sz="994" dirty="0"/>
          </a:p>
        </p:txBody>
      </p:sp>
      <p:sp>
        <p:nvSpPr>
          <p:cNvPr id="16" name="Text 5"/>
          <p:cNvSpPr txBox="1"/>
          <p:nvPr/>
        </p:nvSpPr>
        <p:spPr>
          <a:xfrm>
            <a:off x="5158475" y="25372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Отходы и ресурсы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отходов, переработка и повторное использование материалов уменьшают нагрузку на полигоны и сокращают потери ресурсов. Такая система делает город ближе к модели замкнутого цикла.
</a:t>
            </a:r>
            <a:endParaRPr lang="en-US" sz="1077" dirty="0"/>
          </a:p>
        </p:txBody>
      </p:sp>
      <p:sp>
        <p:nvSpPr>
          <p:cNvPr id="17" name="Text 6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Здоровье жителей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4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Плотная застройка без экологического планирования усиливает эффект городского острова тепла, смог и дефицит мест для отдыха. Поэтому качество городской среды напрямую связано с состоянием здоровья населения.
</a:t>
            </a:r>
            <a:endParaRPr lang="en-US" sz="106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Индикаторы помогают сравнивать территории и отслеживать изменения во времени. Важна не только текущая величина, но и динамика: направление изменений показывает, становится ли развитие более бережным.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энергопотребления и выбросов, рост переработки, доступа к воде и площади ООПТ указывают на более устойчивую модель развития.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Показатели, по которым оценивают устойчивость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индикаторов устойчивого развития (ЦУР ООН); для учебной визуализации, без претензии на конкретную статистику.
</a:t>
            </a:r>
            <a:endParaRPr lang="en-US" sz="72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7900" y="1726508"/>
            <a:ext cx="5226300" cy="208283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97900" y="280225"/>
            <a:ext cx="8658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документы и экологические ориентиры
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5823275" y="897927"/>
            <a:ext cx="2993400" cy="345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документы, которые определили мировую экологическую повестку и язык устойчивого развития.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задают общие правила: сохранять природу, ограничивать климатические риски и сочетать экономическое развитие с ответственным потреблением.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297900" y="4637900"/>
            <a:ext cx="44097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608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ООН; Конвенция о биологическом разнообразии; Парижское соглашение; материалы Саммита Земли в Рио-де-Жанейро.
</a:t>
            </a:r>
            <a:endParaRPr lang="en-US" sz="608" dirty="0"/>
          </a:p>
        </p:txBody>
      </p:sp>
      <p:sp>
        <p:nvSpPr>
          <p:cNvPr id="6" name="Text 3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86850" y="1316856"/>
            <a:ext cx="2237400" cy="169334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95199" y="123125"/>
            <a:ext cx="8553600" cy="6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83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Россия: природные ресурсы и экологические вызовы
</a:t>
            </a:r>
            <a:endParaRPr lang="en-US" sz="2483" dirty="0"/>
          </a:p>
        </p:txBody>
      </p:sp>
      <p:sp>
        <p:nvSpPr>
          <p:cNvPr id="9" name="Text 1"/>
          <p:cNvSpPr txBox="1"/>
          <p:nvPr/>
        </p:nvSpPr>
        <p:spPr>
          <a:xfrm>
            <a:off x="86103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788484" y="15632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Природное богатство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России особенно значимы леса, водные ресурсы, почвы, минеральное сырье и арктические экосистемы. Их сохранение важно не только для экономики, но и для устойчивости природных процессов.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533624" y="1563226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 и энергетика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расстояния и высокая энергоемкость промышленности усиливают нагрузку на транспортную сеть и энергетику. Это повышает потребность в ресурсосбережении и модернизации инфраструктуры.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788484" y="3583725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проблемы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многих городах актуальны загрязнение воздуха, накопление отходов и дефицит качественной городской среды. Эти факторы напрямую отражаются на здоровье людей и качестве повседневной жизни.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533624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и пожары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приводят к утрате местообитаний, выбросам углерода и деградации экосистем. Для огромной территории страны это не только региональная, но и общебиосферная проблема.
</a:t>
            </a:r>
            <a:endParaRPr lang="en-US" sz="1100" dirty="0"/>
          </a:p>
        </p:txBody>
      </p:sp>
      <p:sp>
        <p:nvSpPr>
          <p:cNvPr id="14" name="Text 6"/>
          <p:cNvSpPr txBox="1"/>
          <p:nvPr/>
        </p:nvSpPr>
        <p:spPr>
          <a:xfrm>
            <a:off x="6278762" y="3583733"/>
            <a:ext cx="2253600" cy="11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 и тайга
</a:t>
            </a:r>
            <a:pPr algn="l" indent="0" marL="0">
              <a:lnSpc>
                <a:spcPct val="100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северных и таежных экосистем имеет значение для климата и биоразнообразия Евразии. Нарушение этих природных комплексов трудно компенсировать и восстановить в короткие сроки.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551" y="1345875"/>
            <a:ext cx="8212397" cy="3334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71500" y="933150"/>
            <a:ext cx="8212500" cy="2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принятия решений: от выявления проблемы к мониторингу результатов с учетом экспертизы и мнения жителей.
</a:t>
            </a:r>
            <a:endParaRPr lang="en-US" sz="1161" dirty="0"/>
          </a:p>
        </p:txBody>
      </p:sp>
      <p:sp>
        <p:nvSpPr>
          <p:cNvPr id="4" name="Text 1"/>
          <p:cNvSpPr txBox="1"/>
          <p:nvPr/>
        </p:nvSpPr>
        <p:spPr>
          <a:xfrm>
            <a:off x="471500" y="247125"/>
            <a:ext cx="82125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7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принимают экологически ответственное решение
</a:t>
            </a:r>
            <a:endParaRPr lang="en-US" sz="2417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23300" y="301350"/>
            <a:ext cx="43833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науки и технологий в охране природы
</a:t>
            </a:r>
            <a:endParaRPr lang="en-US" sz="2500" dirty="0"/>
          </a:p>
        </p:txBody>
      </p:sp>
      <p:sp>
        <p:nvSpPr>
          <p:cNvPr id="10" name="Text 2"/>
          <p:cNvSpPr txBox="1"/>
          <p:nvPr/>
        </p:nvSpPr>
        <p:spPr>
          <a:xfrm>
            <a:off x="644700" y="1421056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энергетика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Солнечная и ветровая энергетика уменьшают зависимость от ископаемого топлива и помогают сокращать выбросы загрязняющих веществ. Это важный шаг к более безопасной модели энергоснабжения.
</a:t>
            </a:r>
            <a:endParaRPr lang="en-US" sz="1083" dirty="0"/>
          </a:p>
        </p:txBody>
      </p:sp>
      <p:sp>
        <p:nvSpPr>
          <p:cNvPr id="11" name="Text 3"/>
          <p:cNvSpPr txBox="1"/>
          <p:nvPr/>
        </p:nvSpPr>
        <p:spPr>
          <a:xfrm>
            <a:off x="644700" y="2592854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Энергоэффективные материалы, умные сети и современные системы управления уменьшают потери энергии на всех этапах — от производства до потребления. Так снижается нагрузка на природные ресурсы.
</a:t>
            </a:r>
            <a:endParaRPr lang="en-US" sz="1083" dirty="0"/>
          </a:p>
        </p:txBody>
      </p:sp>
      <p:sp>
        <p:nvSpPr>
          <p:cNvPr id="12" name="Text 4"/>
          <p:cNvSpPr txBox="1"/>
          <p:nvPr/>
        </p:nvSpPr>
        <p:spPr>
          <a:xfrm>
            <a:off x="644700" y="37646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датчики и спутниковые системы позволяют отслеживать выбросы, качество воздуха и состояние водоемов. Благодаря этому экологические проблемы можно замечать раньше и точнее.
</a:t>
            </a:r>
            <a:endParaRPr lang="en-US" sz="1110" dirty="0"/>
          </a:p>
        </p:txBody>
      </p:sp>
      <p:sp>
        <p:nvSpPr>
          <p:cNvPr id="13" name="Text 5"/>
          <p:cNvSpPr txBox="1"/>
          <p:nvPr/>
        </p:nvSpPr>
        <p:spPr>
          <a:xfrm>
            <a:off x="4926000" y="1978167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 селекция
</a:t>
            </a:r>
            <a:pPr algn="l" indent="0" marL="0">
              <a:lnSpc>
                <a:spcPct val="115000"/>
              </a:lnSpc>
              <a:buNone/>
            </a:pPr>
            <a:r>
              <a:rPr lang="en-US" sz="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Селекция и биотехнологии помогают создавать более урожайные и устойчивые к стрессам организмы. Это снижает потери в сельском хозяйстве и уменьшает давление на природные экосистемы.
</a:t>
            </a:r>
            <a:endParaRPr lang="en-US" sz="1102" dirty="0"/>
          </a:p>
        </p:txBody>
      </p:sp>
      <p:sp>
        <p:nvSpPr>
          <p:cNvPr id="14" name="Text 6"/>
          <p:cNvSpPr txBox="1"/>
          <p:nvPr/>
        </p:nvSpPr>
        <p:spPr>
          <a:xfrm>
            <a:off x="4926000" y="3154892"/>
            <a:ext cx="35232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технологии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сама по себе технология не решает экологические проблемы. Без изменения норм потребления, правил природопользования и личного поведения даже лучшие решения дают лишь частичный эффект.
</a:t>
            </a:r>
            <a:endParaRPr lang="en-US" sz="108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58868" y="1095972"/>
            <a:ext cx="3654900" cy="123852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609300" y="105875"/>
            <a:ext cx="77985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вклад школьника в устойчивое развитие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784500" y="12663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выключать свет, закрывать кран и рационально расходовать воду и электроэнергию снижает лишнюю нагрузку на природу. Даже небольшие повседневные действия в сумме дают заметный эффект.
</a:t>
            </a:r>
            <a:endParaRPr lang="en-US" sz="1077" dirty="0"/>
          </a:p>
        </p:txBody>
      </p:sp>
      <p:sp>
        <p:nvSpPr>
          <p:cNvPr id="14" name="Text 3"/>
          <p:cNvSpPr txBox="1"/>
          <p:nvPr/>
        </p:nvSpPr>
        <p:spPr>
          <a:xfrm>
            <a:off x="797025" y="38614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повторное использование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4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отходов, ремонт вещей и повторное использование одежды или учебных принадлежностей позволяют дольше сохранять ресурсы в обороте и уменьшают объем мусора.
</a:t>
            </a:r>
            <a:endParaRPr lang="en-US" sz="1085" dirty="0"/>
          </a:p>
        </p:txBody>
      </p:sp>
      <p:sp>
        <p:nvSpPr>
          <p:cNvPr id="15" name="Text 4"/>
          <p:cNvSpPr txBox="1"/>
          <p:nvPr/>
        </p:nvSpPr>
        <p:spPr>
          <a:xfrm>
            <a:off x="784725" y="25607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 лишнего пластика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многоразовой бутылки, контейнера и сумки помогает уменьшить количество одноразовых отходов. Это простой способ сократить загрязнение и сформировать более ответственное потребление.
</a:t>
            </a:r>
            <a:endParaRPr lang="en-US" sz="1077" dirty="0"/>
          </a:p>
        </p:txBody>
      </p:sp>
      <p:sp>
        <p:nvSpPr>
          <p:cNvPr id="16" name="Text 5"/>
          <p:cNvSpPr txBox="1"/>
          <p:nvPr/>
        </p:nvSpPr>
        <p:spPr>
          <a:xfrm>
            <a:off x="5158475" y="253727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пищевых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покупок и разумное отношение к еде помогают не выбрасывать продукты напрасно. Снижение пищевых отходов экономит ресурсы, затраченные на производство, транспорт и хранение пищи.
</a:t>
            </a:r>
            <a:endParaRPr lang="en-US" sz="1077" dirty="0"/>
          </a:p>
        </p:txBody>
      </p:sp>
      <p:sp>
        <p:nvSpPr>
          <p:cNvPr id="17" name="Text 6"/>
          <p:cNvSpPr txBox="1"/>
          <p:nvPr/>
        </p:nvSpPr>
        <p:spPr>
          <a:xfrm>
            <a:off x="5158475" y="3855225"/>
            <a:ext cx="3086400" cy="10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транспорта
</a:t>
            </a:r>
            <a:pPr algn="l" indent="0" marL="0">
              <a:lnSpc>
                <a:spcPct val="115000"/>
              </a:lnSpc>
              <a:buNone/>
            </a:pPr>
            <a:r>
              <a:rPr lang="en-US" sz="4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возможности стоит выбирать общественный транспорт, велосипед или пешие маршруты. Это уменьшает выбросы, помогает сохранять воздух чище и формирует экологичную повседневную привычку.
</a:t>
            </a:r>
            <a:endParaRPr lang="en-US" sz="1077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58057" y="1235475"/>
            <a:ext cx="4444185" cy="32343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37650" y="1461250"/>
            <a:ext cx="3787200" cy="24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сопоставляет два сценария развития. Различие особенно заметно по загрязнению, ресурсоемкости и состоянию экосистем, которые определяют качество жизни и устойчивость систем.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устойчивой модели снижает экологические риски и повышает жизнеспособность общества. Бездействие, напротив, усиливает потери ресурсов и ухудшает условия жизни.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1024955" y="247125"/>
            <a:ext cx="7094100" cy="56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41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бездействия и преимущества перехода к устойчивой модели
</a:t>
            </a:r>
            <a:endParaRPr lang="en-US" sz="2241" dirty="0"/>
          </a:p>
        </p:txBody>
      </p:sp>
      <p:sp>
        <p:nvSpPr>
          <p:cNvPr id="5" name="Text 2"/>
          <p:cNvSpPr txBox="1"/>
          <p:nvPr/>
        </p:nvSpPr>
        <p:spPr>
          <a:xfrm>
            <a:off x="-900" y="4822700"/>
            <a:ext cx="5346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415625" y="4797275"/>
            <a:ext cx="4562100" cy="18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28" i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сценариев на основе принципов устойчивого развития; иллюстративные значения для учебной презентации.
</a:t>
            </a:r>
            <a:endParaRPr lang="en-US" sz="728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8ECD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86450" y="1258750"/>
            <a:ext cx="6589200" cy="322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6B4D4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возможно только вместе с природой
</a:t>
            </a:r>
            <a:pPr algn="l" indent="0" marL="0">
              <a:lnSpc>
                <a:spcPct val="100000"/>
              </a:lnSpc>
              <a:buNone/>
            </a:pPr>
            <a:r>
              <a:rPr lang="en-US" sz="32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Рациональное природопользование показывает, что биологические знания, экономическая эффективность и экологическая ответственность должны действовать вместе. Будущее общества зависит от сохранения биосферы и разумных границ потребления.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2026-06-02T00:35:01Z</dcterms:created>
  <dcterms:modified xsi:type="dcterms:W3CDTF">2026-06-02T00:35:01Z</dcterms:modified>
</cp:coreProperties>
</file>