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image" Target="../media/image-1-3.jpe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png"/><Relationship Id="rId3" Type="http://schemas.openxmlformats.org/officeDocument/2006/relationships/image" Target="../media/image-2-3.jpe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slideLayout" Target="../slideLayouts/slideLayout1.xml"/><Relationship Id="rId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slideLayout" Target="../slideLayouts/slideLayout1.xml"/><Relationship Id="rId8"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jpe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slideLayout" Target="../slideLayouts/slideLayout1.xml"/><Relationship Id="rId7"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slideLayout" Target="../slideLayouts/slideLayout1.xml"/><Relationship Id="rId5"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image" Target="../media/image-7-6.png"/><Relationship Id="rId7" Type="http://schemas.openxmlformats.org/officeDocument/2006/relationships/image" Target="../media/image-7-7.png"/><Relationship Id="rId8" Type="http://schemas.openxmlformats.org/officeDocument/2006/relationships/image" Target="../media/image-7-8.png"/><Relationship Id="rId9" Type="http://schemas.openxmlformats.org/officeDocument/2006/relationships/image" Target="../media/image-7-9.png"/><Relationship Id="rId10" Type="http://schemas.openxmlformats.org/officeDocument/2006/relationships/slideLayout" Target="../slideLayouts/slideLayout1.xml"/><Relationship Id="rId11"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slideLayout" Target="../slideLayouts/slideLayout1.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slideLayout" Target="../slideLayouts/slideLayout1.xml"/><Relationship Id="rId7"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jpeg"/><Relationship Id="rId3" Type="http://schemas.openxmlformats.org/officeDocument/2006/relationships/image" Target="../media/image-11-3.jpeg"/><Relationship Id="rId4" Type="http://schemas.openxmlformats.org/officeDocument/2006/relationships/image" Target="../media/image-11-4.jpeg"/><Relationship Id="rId5" Type="http://schemas.openxmlformats.org/officeDocument/2006/relationships/slideLayout" Target="../slideLayouts/slideLayout1.xml"/><Relationship Id="rId6"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slideLayout" Target="../slideLayouts/slideLayout1.xml"/><Relationship Id="rId5"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slideLayout" Target="../slideLayouts/slideLayout1.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slideLayout" Target="../slideLayouts/slideLayout1.xml"/><Relationship Id="rId7"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slideLayout" Target="../slideLayouts/slideLayout1.xml"/><Relationship Id="rId3"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slideLayout" Target="../slideLayouts/slideLayout1.xml"/><Relationship Id="rId5"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slideLayout" Target="../slideLayouts/slideLayout1.xml"/><Relationship Id="rId7"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jpeg"/><Relationship Id="rId5" Type="http://schemas.openxmlformats.org/officeDocument/2006/relationships/slideLayout" Target="../slideLayouts/slideLayout1.xml"/><Relationship Id="rId6"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slideLayout" Target="../slideLayouts/slideLayout1.xml"/><Relationship Id="rId5"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441376" y="360000"/>
            <a:ext cx="3342498" cy="4388100"/>
          </a:xfrm>
          <a:prstGeom prst="rect">
            <a:avLst/>
          </a:prstGeom>
        </p:spPr>
      </p:pic>
      <p:sp>
        <p:nvSpPr>
          <p:cNvPr id="5" name="Text 0"/>
          <p:cNvSpPr txBox="1"/>
          <p:nvPr/>
        </p:nvSpPr>
        <p:spPr>
          <a:xfrm>
            <a:off x="360000" y="1294050"/>
            <a:ext cx="4895700" cy="1794300"/>
          </a:xfrm>
          <a:prstGeom prst="rect">
            <a:avLst/>
          </a:prstGeom>
          <a:noFill/>
          <a:ln/>
        </p:spPr>
        <p:txBody>
          <a:bodyPr wrap="square" lIns="0" tIns="0" rIns="0" bIns="0" rtlCol="0" anchor="b"/>
          <a:lstStyle/>
          <a:p>
            <a:pPr algn="l" indent="0" marL="0">
              <a:lnSpc>
                <a:spcPct val="90000"/>
              </a:lnSpc>
              <a:buNone/>
            </a:pPr>
            <a:r>
              <a:rPr lang="en-US" sz="3400" b="1" dirty="0">
                <a:solidFill>
                  <a:srgbClr val="F6D298"/>
                </a:solidFill>
                <a:latin typeface="Arial" pitchFamily="34" charset="0"/>
                <a:ea typeface="Arial" pitchFamily="34" charset="-122"/>
                <a:cs typeface="Arial" pitchFamily="34" charset="-120"/>
              </a:rPr>
              <a:t>Объясняем причины и результаты по-английски
</a:t>
            </a:r>
            <a:endParaRPr lang="en-US" sz="3400" dirty="0"/>
          </a:p>
        </p:txBody>
      </p:sp>
      <p:sp>
        <p:nvSpPr>
          <p:cNvPr id="6" name="Text 1"/>
          <p:cNvSpPr txBox="1"/>
          <p:nvPr/>
        </p:nvSpPr>
        <p:spPr>
          <a:xfrm>
            <a:off x="566550" y="3492200"/>
            <a:ext cx="4414800" cy="991200"/>
          </a:xfrm>
          <a:prstGeom prst="rect">
            <a:avLst/>
          </a:prstGeom>
          <a:noFill/>
          <a:ln/>
        </p:spPr>
        <p:txBody>
          <a:bodyPr wrap="square" lIns="0" tIns="0" rIns="0" bIns="0" rtlCol="0" anchor="ctr"/>
          <a:lstStyle/>
          <a:p>
            <a:pPr algn="l" indent="0" marL="0">
              <a:lnSpc>
                <a:spcPct val="90000"/>
              </a:lnSpc>
              <a:buNone/>
            </a:pPr>
            <a:r>
              <a:rPr lang="en-US" sz="1600" dirty="0">
                <a:solidFill>
                  <a:srgbClr val="FFFFFF"/>
                </a:solidFill>
                <a:latin typeface="Arial" pitchFamily="34" charset="0"/>
                <a:ea typeface="Arial" pitchFamily="34" charset="-122"/>
                <a:cs typeface="Arial" pitchFamily="34" charset="-120"/>
              </a:rPr>
              <a:t>Учимся отвечать на why? просто, точно и по делу.
</a:t>
            </a:r>
            <a:endParaRPr lang="en-US" sz="1600" dirty="0"/>
          </a:p>
        </p:txBody>
      </p:sp>
      <p:sp>
        <p:nvSpPr>
          <p:cNvPr id="7" name="Text 2"/>
          <p:cNvSpPr txBox="1"/>
          <p:nvPr/>
        </p:nvSpPr>
        <p:spPr>
          <a:xfrm>
            <a:off x="360000" y="360000"/>
            <a:ext cx="4130700" cy="668700"/>
          </a:xfrm>
          <a:prstGeom prst="rect">
            <a:avLst/>
          </a:prstGeom>
          <a:noFill/>
          <a:ln/>
        </p:spPr>
        <p:txBody>
          <a:bodyPr wrap="square" lIns="0" tIns="0" rIns="0" bIns="0" rtlCol="0" anchor="t"/>
          <a:lstStyle/>
          <a:p>
            <a:pPr algn="l" indent="0" marL="0">
              <a:lnSpc>
                <a:spcPct val="90000"/>
              </a:lnSpc>
              <a:buNone/>
            </a:pPr>
            <a:r>
              <a:rPr lang="en-US" sz="1600" b="1" dirty="0">
                <a:solidFill>
                  <a:srgbClr val="F6D298"/>
                </a:solidFill>
                <a:latin typeface="Arial" pitchFamily="34" charset="0"/>
                <a:ea typeface="Arial" pitchFamily="34" charset="-122"/>
                <a:cs typeface="Arial" pitchFamily="34" charset="-120"/>
              </a:rPr>
              <a:t>
</a:t>
            </a:r>
            <a:endParaRPr lang="en-US" sz="1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044200" y="1346463"/>
            <a:ext cx="3739800" cy="3100674"/>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F6D298"/>
                </a:solidFill>
                <a:latin typeface="Arial" pitchFamily="34" charset="0"/>
                <a:ea typeface="Arial" pitchFamily="34" charset="-122"/>
                <a:cs typeface="Arial" pitchFamily="34" charset="-120"/>
              </a:rPr>
              <a:t>2</a:t>
            </a:r>
            <a:endParaRPr lang="en-US" sz="1800" dirty="0"/>
          </a:p>
        </p:txBody>
      </p:sp>
      <p:sp>
        <p:nvSpPr>
          <p:cNvPr id="7" name="Text 1"/>
          <p:cNvSpPr txBox="1"/>
          <p:nvPr/>
        </p:nvSpPr>
        <p:spPr>
          <a:xfrm>
            <a:off x="695850" y="1718675"/>
            <a:ext cx="3995400" cy="2512200"/>
          </a:xfrm>
          <a:prstGeom prst="rect">
            <a:avLst/>
          </a:prstGeom>
          <a:noFill/>
          <a:ln/>
        </p:spPr>
        <p:txBody>
          <a:bodyPr wrap="square" lIns="0" tIns="0" rIns="0" bIns="0" rtlCol="0" anchor="ctr"/>
          <a:lstStyle/>
          <a:p>
            <a:pPr algn="l" indent="0" marL="0">
              <a:lnSpc>
                <a:spcPct val="90000"/>
              </a:lnSpc>
              <a:buNone/>
            </a:pPr>
            <a:r>
              <a:rPr lang="en-US" sz="1500" dirty="0">
                <a:solidFill>
                  <a:srgbClr val="FFFFFF"/>
                </a:solidFill>
                <a:latin typeface="Arial" pitchFamily="34" charset="0"/>
                <a:ea typeface="Arial" pitchFamily="34" charset="-122"/>
                <a:cs typeface="Arial" pitchFamily="34" charset="-120"/>
              </a:rPr>
              <a:t>Причины и объяснения помогают отвечать полнее на уроке, вести диалог, писать короткие тексты и делать речь понятнее. Эта тема нужна и в школе, и в повседневном общении, когда важно объяснить поступок, решение или результат без лишних слов.
</a:t>
            </a:r>
            <a:endParaRPr lang="en-US" sz="1500" dirty="0"/>
          </a:p>
        </p:txBody>
      </p:sp>
      <p:sp>
        <p:nvSpPr>
          <p:cNvPr id="8" name="Text 2"/>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F6D298"/>
                </a:solidFill>
                <a:latin typeface="Arial" pitchFamily="34" charset="0"/>
                <a:ea typeface="Arial" pitchFamily="34" charset="-122"/>
                <a:cs typeface="Arial" pitchFamily="34" charset="-120"/>
              </a:rPr>
              <a:t>Зачем это нужно в 7 классе
</a:t>
            </a:r>
            <a:endParaRPr lang="en-US" sz="25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F6D298"/>
                </a:solidFill>
                <a:latin typeface="Arial" pitchFamily="34" charset="0"/>
                <a:ea typeface="Arial" pitchFamily="34" charset="-122"/>
                <a:cs typeface="Arial" pitchFamily="34" charset="-120"/>
              </a:rPr>
              <a:t>3</a:t>
            </a:r>
            <a:endParaRPr lang="en-US" sz="1800" dirty="0"/>
          </a:p>
        </p:txBody>
      </p:sp>
      <p:sp>
        <p:nvSpPr>
          <p:cNvPr id="9" name="Text 1"/>
          <p:cNvSpPr txBox="1"/>
          <p:nvPr/>
        </p:nvSpPr>
        <p:spPr>
          <a:xfrm>
            <a:off x="512775" y="3732325"/>
            <a:ext cx="2438400" cy="8415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I stayed at home because it was raining. She was late because the bus came late. He smiled because he got a good mark.
</a:t>
            </a:r>
            <a:endParaRPr lang="en-US" sz="900" dirty="0"/>
          </a:p>
        </p:txBody>
      </p:sp>
      <p:sp>
        <p:nvSpPr>
          <p:cNvPr id="10" name="Text 2"/>
          <p:cNvSpPr txBox="1"/>
          <p:nvPr/>
        </p:nvSpPr>
        <p:spPr>
          <a:xfrm>
            <a:off x="512625" y="3161425"/>
            <a:ext cx="2438400" cy="465900"/>
          </a:xfrm>
          <a:prstGeom prst="rect">
            <a:avLst/>
          </a:prstGeom>
          <a:noFill/>
          <a:ln/>
        </p:spPr>
        <p:txBody>
          <a:bodyPr wrap="square" lIns="0" tIns="0" rIns="0" bIns="0" rtlCol="0" anchor="ctr"/>
          <a:lstStyle/>
          <a:p>
            <a:pPr algn="l" indent="0" marL="0">
              <a:lnSpc>
                <a:spcPct val="90000"/>
              </a:lnSpc>
              <a:buNone/>
            </a:pPr>
            <a:r>
              <a:rPr lang="en-US" sz="1200" dirty="0">
                <a:solidFill>
                  <a:srgbClr val="F6D298"/>
                </a:solidFill>
                <a:latin typeface="Arial" pitchFamily="34" charset="0"/>
                <a:ea typeface="Arial" pitchFamily="34" charset="-122"/>
                <a:cs typeface="Arial" pitchFamily="34" charset="-120"/>
              </a:rPr>
              <a:t>Простые примеры
</a:t>
            </a:r>
            <a:endParaRPr lang="en-US" sz="1200" dirty="0"/>
          </a:p>
        </p:txBody>
      </p:sp>
      <p:sp>
        <p:nvSpPr>
          <p:cNvPr id="11" name="Text 3"/>
          <p:cNvSpPr txBox="1"/>
          <p:nvPr/>
        </p:nvSpPr>
        <p:spPr>
          <a:xfrm>
            <a:off x="6161600" y="3732325"/>
            <a:ext cx="2438400" cy="8415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В школьной речи лучше использовать простые, но конкретные причины. Так собеседник сразу понимает, почему произошло событие и как связаны части предложения.
</a:t>
            </a:r>
            <a:endParaRPr lang="en-US" sz="900" dirty="0"/>
          </a:p>
        </p:txBody>
      </p:sp>
      <p:sp>
        <p:nvSpPr>
          <p:cNvPr id="12" name="Text 4"/>
          <p:cNvSpPr txBox="1"/>
          <p:nvPr/>
        </p:nvSpPr>
        <p:spPr>
          <a:xfrm>
            <a:off x="6161450" y="3161425"/>
            <a:ext cx="2438400" cy="465900"/>
          </a:xfrm>
          <a:prstGeom prst="rect">
            <a:avLst/>
          </a:prstGeom>
          <a:noFill/>
          <a:ln/>
        </p:spPr>
        <p:txBody>
          <a:bodyPr wrap="square" lIns="0" tIns="0" rIns="0" bIns="0" rtlCol="0" anchor="ctr"/>
          <a:lstStyle/>
          <a:p>
            <a:pPr algn="l" indent="0" marL="0">
              <a:lnSpc>
                <a:spcPct val="90000"/>
              </a:lnSpc>
              <a:buNone/>
            </a:pPr>
            <a:r>
              <a:rPr lang="en-US" sz="1200" dirty="0">
                <a:solidFill>
                  <a:srgbClr val="F6D298"/>
                </a:solidFill>
                <a:latin typeface="Arial" pitchFamily="34" charset="0"/>
                <a:ea typeface="Arial" pitchFamily="34" charset="-122"/>
                <a:cs typeface="Arial" pitchFamily="34" charset="-120"/>
              </a:rPr>
              <a:t>Коротко и ясно
</a:t>
            </a:r>
            <a:endParaRPr lang="en-US" sz="1200" dirty="0"/>
          </a:p>
        </p:txBody>
      </p:sp>
      <p:sp>
        <p:nvSpPr>
          <p:cNvPr id="13" name="Text 5"/>
          <p:cNvSpPr txBox="1"/>
          <p:nvPr/>
        </p:nvSpPr>
        <p:spPr>
          <a:xfrm>
            <a:off x="3337188" y="3732325"/>
            <a:ext cx="2438400" cy="8415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Причина может объяснять не только поступок, но и настроение, выбор или результат. Поэтому она часто делает ответ точнее и убедительнее.
</a:t>
            </a:r>
            <a:endParaRPr lang="en-US" sz="900" dirty="0"/>
          </a:p>
        </p:txBody>
      </p:sp>
      <p:sp>
        <p:nvSpPr>
          <p:cNvPr id="14" name="Text 6"/>
          <p:cNvSpPr txBox="1"/>
          <p:nvPr/>
        </p:nvSpPr>
        <p:spPr>
          <a:xfrm>
            <a:off x="3337038" y="3161425"/>
            <a:ext cx="2438400" cy="465900"/>
          </a:xfrm>
          <a:prstGeom prst="rect">
            <a:avLst/>
          </a:prstGeom>
          <a:noFill/>
          <a:ln/>
        </p:spPr>
        <p:txBody>
          <a:bodyPr wrap="square" lIns="0" tIns="0" rIns="0" bIns="0" rtlCol="0" anchor="ctr"/>
          <a:lstStyle/>
          <a:p>
            <a:pPr algn="l" indent="0" marL="0">
              <a:lnSpc>
                <a:spcPct val="90000"/>
              </a:lnSpc>
              <a:buNone/>
            </a:pPr>
            <a:r>
              <a:rPr lang="en-US" sz="1200" dirty="0">
                <a:solidFill>
                  <a:srgbClr val="F6D298"/>
                </a:solidFill>
                <a:latin typeface="Arial" pitchFamily="34" charset="0"/>
                <a:ea typeface="Arial" pitchFamily="34" charset="-122"/>
                <a:cs typeface="Arial" pitchFamily="34" charset="-120"/>
              </a:rPr>
              <a:t>Не только про действия
</a:t>
            </a:r>
            <a:endParaRPr lang="en-US" sz="1200" dirty="0"/>
          </a:p>
        </p:txBody>
      </p:sp>
      <p:sp>
        <p:nvSpPr>
          <p:cNvPr id="15" name="Text 7"/>
          <p:cNvSpPr txBox="1"/>
          <p:nvPr/>
        </p:nvSpPr>
        <p:spPr>
          <a:xfrm>
            <a:off x="4749388" y="2002354"/>
            <a:ext cx="2438400" cy="8415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В английском причина часто стоит после because, since или as. Эти слова помогают связать событие с его объяснением и сделать предложение естественным.
</a:t>
            </a:r>
            <a:endParaRPr lang="en-US" sz="900" dirty="0"/>
          </a:p>
        </p:txBody>
      </p:sp>
      <p:sp>
        <p:nvSpPr>
          <p:cNvPr id="16" name="Text 8"/>
          <p:cNvSpPr txBox="1"/>
          <p:nvPr/>
        </p:nvSpPr>
        <p:spPr>
          <a:xfrm>
            <a:off x="4749237" y="1431454"/>
            <a:ext cx="2438400" cy="465900"/>
          </a:xfrm>
          <a:prstGeom prst="rect">
            <a:avLst/>
          </a:prstGeom>
          <a:noFill/>
          <a:ln/>
        </p:spPr>
        <p:txBody>
          <a:bodyPr wrap="square" lIns="0" tIns="0" rIns="0" bIns="0" rtlCol="0" anchor="ctr"/>
          <a:lstStyle/>
          <a:p>
            <a:pPr algn="l" indent="0" marL="0">
              <a:lnSpc>
                <a:spcPct val="90000"/>
              </a:lnSpc>
              <a:buNone/>
            </a:pPr>
            <a:r>
              <a:rPr lang="en-US" sz="1200" dirty="0">
                <a:solidFill>
                  <a:srgbClr val="F6D298"/>
                </a:solidFill>
                <a:latin typeface="Arial" pitchFamily="34" charset="0"/>
                <a:ea typeface="Arial" pitchFamily="34" charset="-122"/>
                <a:cs typeface="Arial" pitchFamily="34" charset="-120"/>
              </a:rPr>
              <a:t>Почему это случилось
</a:t>
            </a:r>
            <a:endParaRPr lang="en-US" sz="1200" dirty="0"/>
          </a:p>
        </p:txBody>
      </p:sp>
      <p:sp>
        <p:nvSpPr>
          <p:cNvPr id="17" name="Text 9"/>
          <p:cNvSpPr txBox="1"/>
          <p:nvPr/>
        </p:nvSpPr>
        <p:spPr>
          <a:xfrm>
            <a:off x="1924975" y="2002354"/>
            <a:ext cx="2438400" cy="8415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Причина отвечает на вопрос Why? и показывает, почему что-то произошло. Она объясняет действие человека, событие или появление результата в понятной и логичной форме.
</a:t>
            </a:r>
            <a:endParaRPr lang="en-US" sz="900" dirty="0"/>
          </a:p>
        </p:txBody>
      </p:sp>
      <p:sp>
        <p:nvSpPr>
          <p:cNvPr id="18" name="Text 10"/>
          <p:cNvSpPr txBox="1"/>
          <p:nvPr/>
        </p:nvSpPr>
        <p:spPr>
          <a:xfrm>
            <a:off x="1924825" y="1431454"/>
            <a:ext cx="2438400" cy="465900"/>
          </a:xfrm>
          <a:prstGeom prst="rect">
            <a:avLst/>
          </a:prstGeom>
          <a:noFill/>
          <a:ln/>
        </p:spPr>
        <p:txBody>
          <a:bodyPr wrap="square" lIns="0" tIns="0" rIns="0" bIns="0" rtlCol="0" anchor="ctr"/>
          <a:lstStyle/>
          <a:p>
            <a:pPr algn="l" indent="0" marL="0">
              <a:lnSpc>
                <a:spcPct val="90000"/>
              </a:lnSpc>
              <a:buNone/>
            </a:pPr>
            <a:r>
              <a:rPr lang="en-US" sz="1200" dirty="0">
                <a:solidFill>
                  <a:srgbClr val="F6D298"/>
                </a:solidFill>
                <a:latin typeface="Arial" pitchFamily="34" charset="0"/>
                <a:ea typeface="Arial" pitchFamily="34" charset="-122"/>
                <a:cs typeface="Arial" pitchFamily="34" charset="-120"/>
              </a:rPr>
              <a:t>Ответ на why?
</a:t>
            </a:r>
            <a:endParaRPr lang="en-US" sz="1200" dirty="0"/>
          </a:p>
        </p:txBody>
      </p:sp>
      <p:sp>
        <p:nvSpPr>
          <p:cNvPr id="19" name="Text 11"/>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F6D298"/>
                </a:solidFill>
                <a:latin typeface="Arial" pitchFamily="34" charset="0"/>
                <a:ea typeface="Arial" pitchFamily="34" charset="-122"/>
                <a:cs typeface="Arial" pitchFamily="34" charset="-120"/>
              </a:rPr>
              <a:t>What is a reason in English?
</a:t>
            </a:r>
            <a:endParaRPr lang="en-US" sz="25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F6D298"/>
                </a:solidFill>
                <a:latin typeface="Arial" pitchFamily="34" charset="0"/>
                <a:ea typeface="Arial" pitchFamily="34" charset="-122"/>
                <a:cs typeface="Arial" pitchFamily="34" charset="-120"/>
              </a:rPr>
              <a:t>4</a:t>
            </a:r>
            <a:endParaRPr lang="en-US" sz="1800" dirty="0"/>
          </a:p>
        </p:txBody>
      </p:sp>
      <p:sp>
        <p:nvSpPr>
          <p:cNvPr id="9" name="Text 1"/>
          <p:cNvSpPr txBox="1"/>
          <p:nvPr/>
        </p:nvSpPr>
        <p:spPr>
          <a:xfrm>
            <a:off x="402200" y="2282666"/>
            <a:ext cx="1898100" cy="17580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Explanation добавляет информацию к факту, действию или результату. Она помогает слушателю понять, что именно произошло и почему это выглядит логично.
</a:t>
            </a:r>
            <a:endParaRPr lang="en-US" sz="1100" dirty="0"/>
          </a:p>
        </p:txBody>
      </p:sp>
      <p:sp>
        <p:nvSpPr>
          <p:cNvPr id="10" name="Text 2"/>
          <p:cNvSpPr txBox="1"/>
          <p:nvPr/>
        </p:nvSpPr>
        <p:spPr>
          <a:xfrm>
            <a:off x="402200" y="1543050"/>
            <a:ext cx="1898100" cy="679800"/>
          </a:xfrm>
          <a:prstGeom prst="rect">
            <a:avLst/>
          </a:prstGeom>
          <a:noFill/>
          <a:ln/>
        </p:spPr>
        <p:txBody>
          <a:bodyPr wrap="square" lIns="0" tIns="0" rIns="0" bIns="0" rtlCol="0" anchor="ctr"/>
          <a:lstStyle/>
          <a:p>
            <a:pPr algn="l" indent="0" marL="0">
              <a:lnSpc>
                <a:spcPct val="100000"/>
              </a:lnSpc>
              <a:buNone/>
            </a:pPr>
            <a:r>
              <a:rPr lang="en-US" sz="1400" dirty="0">
                <a:solidFill>
                  <a:srgbClr val="F6D298"/>
                </a:solidFill>
                <a:latin typeface="Arial" pitchFamily="34" charset="0"/>
                <a:ea typeface="Arial" pitchFamily="34" charset="-122"/>
                <a:cs typeface="Arial" pitchFamily="34" charset="-120"/>
              </a:rPr>
              <a:t>Поясняет ситуацию
</a:t>
            </a:r>
            <a:endParaRPr lang="en-US" sz="1400" dirty="0"/>
          </a:p>
        </p:txBody>
      </p:sp>
      <p:sp>
        <p:nvSpPr>
          <p:cNvPr id="11" name="Text 3"/>
          <p:cNvSpPr txBox="1"/>
          <p:nvPr/>
        </p:nvSpPr>
        <p:spPr>
          <a:xfrm>
            <a:off x="2563433" y="2282666"/>
            <a:ext cx="1898100" cy="17580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Хорошее объяснение соединяет части предложения в понятную цепочку. В речи это особенно важно, когда нужно избежать недоразумений и ответить точнее.
</a:t>
            </a:r>
            <a:endParaRPr lang="en-US" sz="1100" dirty="0"/>
          </a:p>
        </p:txBody>
      </p:sp>
      <p:sp>
        <p:nvSpPr>
          <p:cNvPr id="12" name="Text 4"/>
          <p:cNvSpPr txBox="1"/>
          <p:nvPr/>
        </p:nvSpPr>
        <p:spPr>
          <a:xfrm>
            <a:off x="2563433" y="1543050"/>
            <a:ext cx="1898100" cy="679800"/>
          </a:xfrm>
          <a:prstGeom prst="rect">
            <a:avLst/>
          </a:prstGeom>
          <a:noFill/>
          <a:ln/>
        </p:spPr>
        <p:txBody>
          <a:bodyPr wrap="square" lIns="0" tIns="0" rIns="0" bIns="0" rtlCol="0" anchor="ctr"/>
          <a:lstStyle/>
          <a:p>
            <a:pPr algn="l" indent="0" marL="0">
              <a:lnSpc>
                <a:spcPct val="100000"/>
              </a:lnSpc>
              <a:buNone/>
            </a:pPr>
            <a:r>
              <a:rPr lang="en-US" sz="1400" dirty="0">
                <a:solidFill>
                  <a:srgbClr val="F6D298"/>
                </a:solidFill>
                <a:latin typeface="Arial" pitchFamily="34" charset="0"/>
                <a:ea typeface="Arial" pitchFamily="34" charset="-122"/>
                <a:cs typeface="Arial" pitchFamily="34" charset="-120"/>
              </a:rPr>
              <a:t>Связывает события
</a:t>
            </a:r>
            <a:endParaRPr lang="en-US" sz="1400" dirty="0"/>
          </a:p>
        </p:txBody>
      </p:sp>
      <p:sp>
        <p:nvSpPr>
          <p:cNvPr id="13" name="Text 5"/>
          <p:cNvSpPr txBox="1"/>
          <p:nvPr/>
        </p:nvSpPr>
        <p:spPr>
          <a:xfrm>
            <a:off x="4724667" y="2282666"/>
            <a:ext cx="1898100" cy="17580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Why are you tired? — Because I studied late. Why did the match stop? — Because it started raining. Такие ответы звучат естественно и полно.
</a:t>
            </a:r>
            <a:endParaRPr lang="en-US" sz="1100" dirty="0"/>
          </a:p>
        </p:txBody>
      </p:sp>
      <p:sp>
        <p:nvSpPr>
          <p:cNvPr id="14" name="Text 6"/>
          <p:cNvSpPr txBox="1"/>
          <p:nvPr/>
        </p:nvSpPr>
        <p:spPr>
          <a:xfrm>
            <a:off x="4724667" y="1543050"/>
            <a:ext cx="1898100" cy="679800"/>
          </a:xfrm>
          <a:prstGeom prst="rect">
            <a:avLst/>
          </a:prstGeom>
          <a:noFill/>
          <a:ln/>
        </p:spPr>
        <p:txBody>
          <a:bodyPr wrap="square" lIns="0" tIns="0" rIns="0" bIns="0" rtlCol="0" anchor="ctr"/>
          <a:lstStyle/>
          <a:p>
            <a:pPr algn="l" indent="0" marL="0">
              <a:lnSpc>
                <a:spcPct val="100000"/>
              </a:lnSpc>
              <a:buNone/>
            </a:pPr>
            <a:r>
              <a:rPr lang="en-US" sz="1400" dirty="0">
                <a:solidFill>
                  <a:srgbClr val="F6D298"/>
                </a:solidFill>
                <a:latin typeface="Arial" pitchFamily="34" charset="0"/>
                <a:ea typeface="Arial" pitchFamily="34" charset="-122"/>
                <a:cs typeface="Arial" pitchFamily="34" charset="-120"/>
              </a:rPr>
              <a:t>В школьных заданиях
</a:t>
            </a:r>
            <a:endParaRPr lang="en-US" sz="1400" dirty="0"/>
          </a:p>
        </p:txBody>
      </p:sp>
      <p:sp>
        <p:nvSpPr>
          <p:cNvPr id="15" name="Text 7"/>
          <p:cNvSpPr txBox="1"/>
          <p:nvPr/>
        </p:nvSpPr>
        <p:spPr>
          <a:xfrm>
            <a:off x="6885900" y="2282666"/>
            <a:ext cx="1898100" cy="17580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Объяснение бывает кратким, но иногда включает несколько причин или деталей. Это делает ответ сильнее, особенно в устной речи и небольших письменных работах.
</a:t>
            </a:r>
            <a:endParaRPr lang="en-US" sz="1100" dirty="0"/>
          </a:p>
        </p:txBody>
      </p:sp>
      <p:sp>
        <p:nvSpPr>
          <p:cNvPr id="16" name="Text 8"/>
          <p:cNvSpPr txBox="1"/>
          <p:nvPr/>
        </p:nvSpPr>
        <p:spPr>
          <a:xfrm>
            <a:off x="6885900" y="1543050"/>
            <a:ext cx="1898100" cy="679800"/>
          </a:xfrm>
          <a:prstGeom prst="rect">
            <a:avLst/>
          </a:prstGeom>
          <a:noFill/>
          <a:ln/>
        </p:spPr>
        <p:txBody>
          <a:bodyPr wrap="square" lIns="0" tIns="0" rIns="0" bIns="0" rtlCol="0" anchor="ctr"/>
          <a:lstStyle/>
          <a:p>
            <a:pPr algn="l" indent="0" marL="0">
              <a:lnSpc>
                <a:spcPct val="100000"/>
              </a:lnSpc>
              <a:buNone/>
            </a:pPr>
            <a:r>
              <a:rPr lang="en-US" sz="1400" dirty="0">
                <a:solidFill>
                  <a:srgbClr val="F6D298"/>
                </a:solidFill>
                <a:latin typeface="Arial" pitchFamily="34" charset="0"/>
                <a:ea typeface="Arial" pitchFamily="34" charset="-122"/>
                <a:cs typeface="Arial" pitchFamily="34" charset="-120"/>
              </a:rPr>
              <a:t>Может быть подробнее
</a:t>
            </a:r>
            <a:endParaRPr lang="en-US" sz="1400" dirty="0"/>
          </a:p>
        </p:txBody>
      </p:sp>
      <p:sp>
        <p:nvSpPr>
          <p:cNvPr id="17" name="Text 9"/>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F6D298"/>
                </a:solidFill>
                <a:latin typeface="Arial" pitchFamily="34" charset="0"/>
                <a:ea typeface="Arial" pitchFamily="34" charset="-122"/>
                <a:cs typeface="Arial" pitchFamily="34" charset="-120"/>
              </a:rPr>
              <a:t>What is an explanation?
</a:t>
            </a:r>
            <a:endParaRPr lang="en-US" sz="25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0000" y="2717581"/>
            <a:ext cx="8345100" cy="1866238"/>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333534"/>
                </a:solidFill>
                <a:latin typeface="Arial" pitchFamily="34" charset="0"/>
                <a:ea typeface="Arial" pitchFamily="34" charset="-122"/>
                <a:cs typeface="Arial" pitchFamily="34" charset="-120"/>
              </a:rPr>
              <a:t>5</a:t>
            </a:r>
            <a:endParaRPr lang="en-US" sz="1800" dirty="0"/>
          </a:p>
        </p:txBody>
      </p:sp>
      <p:sp>
        <p:nvSpPr>
          <p:cNvPr id="8" name="Text 1"/>
          <p:cNvSpPr txBox="1"/>
          <p:nvPr/>
        </p:nvSpPr>
        <p:spPr>
          <a:xfrm>
            <a:off x="497264" y="1615417"/>
            <a:ext cx="2458703" cy="893100"/>
          </a:xfrm>
          <a:prstGeom prst="rect">
            <a:avLst/>
          </a:prstGeom>
          <a:noFill/>
          <a:ln/>
        </p:spPr>
        <p:txBody>
          <a:bodyPr wrap="square" lIns="0" tIns="0" rIns="0" bIns="0" rtlCol="0" anchor="t"/>
          <a:lstStyle/>
          <a:p>
            <a:pPr algn="l" indent="0" marL="0">
              <a:lnSpc>
                <a:spcPct val="90000"/>
              </a:lnSpc>
              <a:buNone/>
            </a:pPr>
            <a:r>
              <a:rPr lang="en-US" sz="1000" dirty="0">
                <a:solidFill>
                  <a:srgbClr val="FFFFFF"/>
                </a:solidFill>
                <a:latin typeface="Arial" pitchFamily="34" charset="0"/>
                <a:ea typeface="Arial" pitchFamily="34" charset="-122"/>
                <a:cs typeface="Arial" pitchFamily="34" charset="-120"/>
              </a:rPr>
              <a:t>Сначала есть причина: происходит событие, появляется условие или меняется ситуация. Именно она запускает дальнейший результат и помогает понять ход мысли.
</a:t>
            </a:r>
            <a:endParaRPr lang="en-US" sz="1000" dirty="0"/>
          </a:p>
        </p:txBody>
      </p:sp>
      <p:sp>
        <p:nvSpPr>
          <p:cNvPr id="9" name="Text 2"/>
          <p:cNvSpPr txBox="1"/>
          <p:nvPr/>
        </p:nvSpPr>
        <p:spPr>
          <a:xfrm>
            <a:off x="497264" y="1268292"/>
            <a:ext cx="2458703" cy="309600"/>
          </a:xfrm>
          <a:prstGeom prst="rect">
            <a:avLst/>
          </a:prstGeom>
          <a:noFill/>
          <a:ln/>
        </p:spPr>
        <p:txBody>
          <a:bodyPr wrap="square" lIns="0" tIns="0" rIns="0" bIns="0" rtlCol="0" anchor="ctr"/>
          <a:lstStyle/>
          <a:p>
            <a:pPr algn="l" indent="0" marL="0">
              <a:lnSpc>
                <a:spcPct val="90000"/>
              </a:lnSpc>
              <a:buNone/>
            </a:pPr>
            <a:r>
              <a:rPr lang="en-US" sz="1200" dirty="0">
                <a:solidFill>
                  <a:srgbClr val="F6D298"/>
                </a:solidFill>
                <a:latin typeface="Arial" pitchFamily="34" charset="0"/>
                <a:ea typeface="Arial" pitchFamily="34" charset="-122"/>
                <a:cs typeface="Arial" pitchFamily="34" charset="-120"/>
              </a:rPr>
              <a:t>Причина запускает цепочку
</a:t>
            </a:r>
            <a:endParaRPr lang="en-US" sz="1200" dirty="0"/>
          </a:p>
        </p:txBody>
      </p:sp>
      <p:sp>
        <p:nvSpPr>
          <p:cNvPr id="10" name="Text 3"/>
          <p:cNvSpPr txBox="1"/>
          <p:nvPr/>
        </p:nvSpPr>
        <p:spPr>
          <a:xfrm>
            <a:off x="6180389" y="1615417"/>
            <a:ext cx="2458703" cy="893100"/>
          </a:xfrm>
          <a:prstGeom prst="rect">
            <a:avLst/>
          </a:prstGeom>
          <a:noFill/>
          <a:ln/>
        </p:spPr>
        <p:txBody>
          <a:bodyPr wrap="square" lIns="0" tIns="0" rIns="0" bIns="0" rtlCol="0" anchor="t"/>
          <a:lstStyle/>
          <a:p>
            <a:pPr algn="l" indent="0" marL="0">
              <a:lnSpc>
                <a:spcPct val="90000"/>
              </a:lnSpc>
              <a:buNone/>
            </a:pPr>
            <a:r>
              <a:rPr lang="en-US" sz="1000" dirty="0">
                <a:solidFill>
                  <a:srgbClr val="FFFFFF"/>
                </a:solidFill>
                <a:latin typeface="Arial" pitchFamily="34" charset="0"/>
                <a:ea typeface="Arial" pitchFamily="34" charset="-122"/>
                <a:cs typeface="Arial" pitchFamily="34" charset="-120"/>
              </a:rPr>
              <a:t>Удобно думать о теме как о цепочке cause → reason → result. Такая схема помогает строить предложения аккуратно и не путать причину с итогом.
</a:t>
            </a:r>
            <a:endParaRPr lang="en-US" sz="1000" dirty="0"/>
          </a:p>
        </p:txBody>
      </p:sp>
      <p:sp>
        <p:nvSpPr>
          <p:cNvPr id="11" name="Text 4"/>
          <p:cNvSpPr txBox="1"/>
          <p:nvPr/>
        </p:nvSpPr>
        <p:spPr>
          <a:xfrm>
            <a:off x="6180389" y="1268292"/>
            <a:ext cx="2458703" cy="309600"/>
          </a:xfrm>
          <a:prstGeom prst="rect">
            <a:avLst/>
          </a:prstGeom>
          <a:noFill/>
          <a:ln/>
        </p:spPr>
        <p:txBody>
          <a:bodyPr wrap="square" lIns="0" tIns="0" rIns="0" bIns="0" rtlCol="0" anchor="ctr"/>
          <a:lstStyle/>
          <a:p>
            <a:pPr algn="l" indent="0" marL="0">
              <a:lnSpc>
                <a:spcPct val="90000"/>
              </a:lnSpc>
              <a:buNone/>
            </a:pPr>
            <a:r>
              <a:rPr lang="en-US" sz="1200" dirty="0">
                <a:solidFill>
                  <a:srgbClr val="F6D298"/>
                </a:solidFill>
                <a:latin typeface="Arial" pitchFamily="34" charset="0"/>
                <a:ea typeface="Arial" pitchFamily="34" charset="-122"/>
                <a:cs typeface="Arial" pitchFamily="34" charset="-120"/>
              </a:rPr>
              <a:t>Три звена смысла
</a:t>
            </a:r>
            <a:endParaRPr lang="en-US" sz="1200" dirty="0"/>
          </a:p>
        </p:txBody>
      </p:sp>
      <p:sp>
        <p:nvSpPr>
          <p:cNvPr id="12" name="Text 5"/>
          <p:cNvSpPr txBox="1"/>
          <p:nvPr/>
        </p:nvSpPr>
        <p:spPr>
          <a:xfrm>
            <a:off x="3338827" y="1615417"/>
            <a:ext cx="2458703" cy="893100"/>
          </a:xfrm>
          <a:prstGeom prst="rect">
            <a:avLst/>
          </a:prstGeom>
          <a:noFill/>
          <a:ln/>
        </p:spPr>
        <p:txBody>
          <a:bodyPr wrap="square" lIns="0" tIns="0" rIns="0" bIns="0" rtlCol="0" anchor="t"/>
          <a:lstStyle/>
          <a:p>
            <a:pPr algn="l" indent="0" marL="0">
              <a:lnSpc>
                <a:spcPct val="90000"/>
              </a:lnSpc>
              <a:buNone/>
            </a:pPr>
            <a:r>
              <a:rPr lang="en-US" sz="1000" dirty="0">
                <a:solidFill>
                  <a:srgbClr val="FFFFFF"/>
                </a:solidFill>
                <a:latin typeface="Arial" pitchFamily="34" charset="0"/>
                <a:ea typeface="Arial" pitchFamily="34" charset="-122"/>
                <a:cs typeface="Arial" pitchFamily="34" charset="-120"/>
              </a:rPr>
              <a:t>Because обычно вводит причину, а so часто показывает результат. Например: It was cold, so we stayed inside. Эта связь легко запоминается в школьных ответах.
</a:t>
            </a:r>
            <a:endParaRPr lang="en-US" sz="1000" dirty="0"/>
          </a:p>
        </p:txBody>
      </p:sp>
      <p:sp>
        <p:nvSpPr>
          <p:cNvPr id="13" name="Text 6"/>
          <p:cNvSpPr txBox="1"/>
          <p:nvPr/>
        </p:nvSpPr>
        <p:spPr>
          <a:xfrm>
            <a:off x="3338827" y="1268292"/>
            <a:ext cx="2458703" cy="309600"/>
          </a:xfrm>
          <a:prstGeom prst="rect">
            <a:avLst/>
          </a:prstGeom>
          <a:noFill/>
          <a:ln/>
        </p:spPr>
        <p:txBody>
          <a:bodyPr wrap="square" lIns="0" tIns="0" rIns="0" bIns="0" rtlCol="0" anchor="ctr"/>
          <a:lstStyle/>
          <a:p>
            <a:pPr algn="l" indent="0" marL="0">
              <a:lnSpc>
                <a:spcPct val="90000"/>
              </a:lnSpc>
              <a:buNone/>
            </a:pPr>
            <a:r>
              <a:rPr lang="en-US" sz="1200" dirty="0">
                <a:solidFill>
                  <a:srgbClr val="F6D298"/>
                </a:solidFill>
                <a:latin typeface="Arial" pitchFamily="34" charset="0"/>
                <a:ea typeface="Arial" pitchFamily="34" charset="-122"/>
                <a:cs typeface="Arial" pitchFamily="34" charset="-120"/>
              </a:rPr>
              <a:t>Because и so
</a:t>
            </a:r>
            <a:endParaRPr lang="en-US" sz="1200" dirty="0"/>
          </a:p>
        </p:txBody>
      </p:sp>
      <p:sp>
        <p:nvSpPr>
          <p:cNvPr id="14" name="Text 7"/>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000000"/>
                </a:solidFill>
                <a:latin typeface="Arial" pitchFamily="34" charset="0"/>
                <a:ea typeface="Arial" pitchFamily="34" charset="-122"/>
                <a:cs typeface="Arial" pitchFamily="34" charset="-120"/>
              </a:rPr>
              <a:t>Cause and result: a simple chain
</a:t>
            </a:r>
            <a:endParaRPr lang="en-US" sz="25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96011" y="1450700"/>
            <a:ext cx="3681678" cy="3114900"/>
          </a:xfrm>
          <a:prstGeom prst="rect">
            <a:avLst/>
          </a:prstGeom>
        </p:spPr>
      </p:pic>
      <p:sp>
        <p:nvSpPr>
          <p:cNvPr id="5"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F6D298"/>
                </a:solidFill>
                <a:latin typeface="Arial" pitchFamily="34" charset="0"/>
                <a:ea typeface="Arial" pitchFamily="34" charset="-122"/>
                <a:cs typeface="Arial" pitchFamily="34" charset="-120"/>
              </a:rPr>
              <a:t>6</a:t>
            </a:r>
            <a:endParaRPr lang="en-US" sz="1800" dirty="0"/>
          </a:p>
        </p:txBody>
      </p:sp>
      <p:sp>
        <p:nvSpPr>
          <p:cNvPr id="6" name="Text 1"/>
          <p:cNvSpPr txBox="1"/>
          <p:nvPr/>
        </p:nvSpPr>
        <p:spPr>
          <a:xfrm>
            <a:off x="4771350" y="1563325"/>
            <a:ext cx="4012800" cy="11520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В школьной речи одни связки звучат чаще, другие — формальнее и используются реже.
</a:t>
            </a:r>
            <a:endParaRPr lang="en-US" sz="1400" dirty="0"/>
          </a:p>
        </p:txBody>
      </p:sp>
      <p:sp>
        <p:nvSpPr>
          <p:cNvPr id="7" name="Text 2"/>
          <p:cNvSpPr txBox="1"/>
          <p:nvPr/>
        </p:nvSpPr>
        <p:spPr>
          <a:xfrm>
            <a:off x="4771350" y="2828975"/>
            <a:ext cx="4012800" cy="11520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Чаще всего ученикам нужны because и so; более книжные варианты помогают сделать речь разнообразнее и точнее.
</a:t>
            </a:r>
            <a:endParaRPr lang="en-US" sz="1400" dirty="0"/>
          </a:p>
        </p:txBody>
      </p:sp>
      <p:sp>
        <p:nvSpPr>
          <p:cNvPr id="8" name="Text 3"/>
          <p:cNvSpPr txBox="1"/>
          <p:nvPr/>
        </p:nvSpPr>
        <p:spPr>
          <a:xfrm>
            <a:off x="4771350" y="4373650"/>
            <a:ext cx="4012800" cy="306600"/>
          </a:xfrm>
          <a:prstGeom prst="rect">
            <a:avLst/>
          </a:prstGeom>
          <a:noFill/>
          <a:ln/>
        </p:spPr>
        <p:txBody>
          <a:bodyPr wrap="square" lIns="0" tIns="0" rIns="0" bIns="0" rtlCol="0" anchor="ctr"/>
          <a:lstStyle/>
          <a:p>
            <a:pPr algn="l" indent="0" marL="0">
              <a:lnSpc>
                <a:spcPct val="90000"/>
              </a:lnSpc>
              <a:buNone/>
            </a:pPr>
            <a:r>
              <a:rPr lang="en-US" sz="1340" dirty="0">
                <a:solidFill>
                  <a:srgbClr val="F6D298"/>
                </a:solidFill>
                <a:latin typeface="Arial" pitchFamily="34" charset="0"/>
                <a:ea typeface="Arial" pitchFamily="34" charset="-122"/>
                <a:cs typeface="Arial" pitchFamily="34" charset="-120"/>
              </a:rPr>
              <a:t>Школьная английская грамматика; обобщение по типичным учебным примерам.
</a:t>
            </a:r>
            <a:endParaRPr lang="en-US" sz="1340" dirty="0"/>
          </a:p>
        </p:txBody>
      </p:sp>
      <p:sp>
        <p:nvSpPr>
          <p:cNvPr id="9" name="Text 4"/>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F6D298"/>
                </a:solidFill>
                <a:latin typeface="Arial" pitchFamily="34" charset="0"/>
                <a:ea typeface="Arial" pitchFamily="34" charset="-122"/>
                <a:cs typeface="Arial" pitchFamily="34" charset="-120"/>
              </a:rPr>
              <a:t>Most common words for reasons and results
</a:t>
            </a:r>
            <a:endParaRPr lang="en-US" sz="25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83422" y="3217325"/>
            <a:ext cx="383250" cy="4380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798847" y="3217325"/>
            <a:ext cx="438000" cy="4380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556047" y="1474950"/>
            <a:ext cx="438000" cy="4380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4826222" y="1474950"/>
            <a:ext cx="383250" cy="438000"/>
          </a:xfrm>
          <a:prstGeom prst="rect">
            <a:avLst/>
          </a:prstGeom>
        </p:spPr>
      </p:pic>
      <p:sp>
        <p:nvSpPr>
          <p:cNvPr id="11"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F6D298"/>
                </a:solidFill>
                <a:latin typeface="Arial" pitchFamily="34" charset="0"/>
                <a:ea typeface="Arial" pitchFamily="34" charset="-122"/>
                <a:cs typeface="Arial" pitchFamily="34" charset="-120"/>
              </a:rPr>
              <a:t>7</a:t>
            </a:r>
            <a:endParaRPr lang="en-US" sz="1800" dirty="0"/>
          </a:p>
        </p:txBody>
      </p:sp>
      <p:sp>
        <p:nvSpPr>
          <p:cNvPr id="12" name="Text 1"/>
          <p:cNvSpPr txBox="1"/>
          <p:nvPr/>
        </p:nvSpPr>
        <p:spPr>
          <a:xfrm>
            <a:off x="555297" y="3787750"/>
            <a:ext cx="3765900" cy="786000"/>
          </a:xfrm>
          <a:prstGeom prst="rect">
            <a:avLst/>
          </a:prstGeom>
          <a:noFill/>
          <a:ln/>
        </p:spPr>
        <p:txBody>
          <a:bodyPr wrap="square" lIns="0" tIns="0" rIns="0" bIns="0" rtlCol="0" anchor="t"/>
          <a:lstStyle/>
          <a:p>
            <a:pPr algn="l" indent="0" marL="0">
              <a:lnSpc>
                <a:spcPct val="90000"/>
              </a:lnSpc>
              <a:buNone/>
            </a:pPr>
            <a:r>
              <a:rPr lang="en-US" sz="1200" dirty="0">
                <a:solidFill>
                  <a:srgbClr val="FFFFFF"/>
                </a:solidFill>
                <a:latin typeface="Arial" pitchFamily="34" charset="0"/>
                <a:ea typeface="Arial" pitchFamily="34" charset="-122"/>
                <a:cs typeface="Arial" pitchFamily="34" charset="-120"/>
              </a:rPr>
              <a:t>Since тоже указывает на причину, но звучит мягче и немного формальнее. Since it was late, we went home. Такой вариант полезен в более аккуратной речи.
</a:t>
            </a:r>
            <a:endParaRPr lang="en-US" sz="1200" dirty="0"/>
          </a:p>
        </p:txBody>
      </p:sp>
      <p:sp>
        <p:nvSpPr>
          <p:cNvPr id="13" name="Text 2"/>
          <p:cNvSpPr txBox="1"/>
          <p:nvPr/>
        </p:nvSpPr>
        <p:spPr>
          <a:xfrm>
            <a:off x="1100847" y="3217325"/>
            <a:ext cx="3220500" cy="438000"/>
          </a:xfrm>
          <a:prstGeom prst="rect">
            <a:avLst/>
          </a:prstGeom>
          <a:noFill/>
          <a:ln/>
        </p:spPr>
        <p:txBody>
          <a:bodyPr wrap="square" lIns="0" tIns="0" rIns="0" bIns="0" rtlCol="0" anchor="ctr"/>
          <a:lstStyle/>
          <a:p>
            <a:pPr algn="l" indent="0" marL="0">
              <a:lnSpc>
                <a:spcPct val="90000"/>
              </a:lnSpc>
              <a:buNone/>
            </a:pPr>
            <a:r>
              <a:rPr lang="en-US" sz="1400" dirty="0">
                <a:solidFill>
                  <a:srgbClr val="F6D298"/>
                </a:solidFill>
                <a:latin typeface="Arial" pitchFamily="34" charset="0"/>
                <a:ea typeface="Arial" pitchFamily="34" charset="-122"/>
                <a:cs typeface="Arial" pitchFamily="34" charset="-120"/>
              </a:rPr>
              <a:t>since
</a:t>
            </a:r>
            <a:endParaRPr lang="en-US" sz="1400" dirty="0"/>
          </a:p>
        </p:txBody>
      </p:sp>
      <p:sp>
        <p:nvSpPr>
          <p:cNvPr id="14" name="Text 3"/>
          <p:cNvSpPr txBox="1"/>
          <p:nvPr/>
        </p:nvSpPr>
        <p:spPr>
          <a:xfrm>
            <a:off x="4798097" y="3787750"/>
            <a:ext cx="3765900" cy="786000"/>
          </a:xfrm>
          <a:prstGeom prst="rect">
            <a:avLst/>
          </a:prstGeom>
          <a:noFill/>
          <a:ln/>
        </p:spPr>
        <p:txBody>
          <a:bodyPr wrap="square" lIns="0" tIns="0" rIns="0" bIns="0" rtlCol="0" anchor="t"/>
          <a:lstStyle/>
          <a:p>
            <a:pPr algn="l" indent="0" marL="0">
              <a:lnSpc>
                <a:spcPct val="90000"/>
              </a:lnSpc>
              <a:buNone/>
            </a:pPr>
            <a:r>
              <a:rPr lang="en-US" sz="1200" dirty="0">
                <a:solidFill>
                  <a:srgbClr val="FFFFFF"/>
                </a:solidFill>
                <a:latin typeface="Arial" pitchFamily="34" charset="0"/>
                <a:ea typeface="Arial" pitchFamily="34" charset="-122"/>
                <a:cs typeface="Arial" pitchFamily="34" charset="-120"/>
              </a:rPr>
              <a:t>As часто ставят в начале предложения, когда причина короткая и ясная. As it was raining, the game stopped. Связка помогает разнообразить ответы.
</a:t>
            </a:r>
            <a:endParaRPr lang="en-US" sz="1200" dirty="0"/>
          </a:p>
        </p:txBody>
      </p:sp>
      <p:sp>
        <p:nvSpPr>
          <p:cNvPr id="15" name="Text 4"/>
          <p:cNvSpPr txBox="1"/>
          <p:nvPr/>
        </p:nvSpPr>
        <p:spPr>
          <a:xfrm>
            <a:off x="5343647" y="3217325"/>
            <a:ext cx="3220500" cy="438000"/>
          </a:xfrm>
          <a:prstGeom prst="rect">
            <a:avLst/>
          </a:prstGeom>
          <a:noFill/>
          <a:ln/>
        </p:spPr>
        <p:txBody>
          <a:bodyPr wrap="square" lIns="0" tIns="0" rIns="0" bIns="0" rtlCol="0" anchor="ctr"/>
          <a:lstStyle/>
          <a:p>
            <a:pPr algn="l" indent="0" marL="0">
              <a:lnSpc>
                <a:spcPct val="90000"/>
              </a:lnSpc>
              <a:buNone/>
            </a:pPr>
            <a:r>
              <a:rPr lang="en-US" sz="1400" dirty="0">
                <a:solidFill>
                  <a:srgbClr val="F6D298"/>
                </a:solidFill>
                <a:latin typeface="Arial" pitchFamily="34" charset="0"/>
                <a:ea typeface="Arial" pitchFamily="34" charset="-122"/>
                <a:cs typeface="Arial" pitchFamily="34" charset="-120"/>
              </a:rPr>
              <a:t>as
</a:t>
            </a:r>
            <a:endParaRPr lang="en-US" sz="1400" dirty="0"/>
          </a:p>
        </p:txBody>
      </p:sp>
      <p:sp>
        <p:nvSpPr>
          <p:cNvPr id="16" name="Text 5"/>
          <p:cNvSpPr txBox="1"/>
          <p:nvPr/>
        </p:nvSpPr>
        <p:spPr>
          <a:xfrm>
            <a:off x="555297" y="2045375"/>
            <a:ext cx="3765900" cy="786000"/>
          </a:xfrm>
          <a:prstGeom prst="rect">
            <a:avLst/>
          </a:prstGeom>
          <a:noFill/>
          <a:ln/>
        </p:spPr>
        <p:txBody>
          <a:bodyPr wrap="square" lIns="0" tIns="0" rIns="0" bIns="0" rtlCol="0" anchor="t"/>
          <a:lstStyle/>
          <a:p>
            <a:pPr algn="l" indent="0" marL="0">
              <a:lnSpc>
                <a:spcPct val="90000"/>
              </a:lnSpc>
              <a:buNone/>
            </a:pPr>
            <a:r>
              <a:rPr lang="en-US" sz="1200" dirty="0">
                <a:solidFill>
                  <a:srgbClr val="FFFFFF"/>
                </a:solidFill>
                <a:latin typeface="Arial" pitchFamily="34" charset="0"/>
                <a:ea typeface="Arial" pitchFamily="34" charset="-122"/>
                <a:cs typeface="Arial" pitchFamily="34" charset="-120"/>
              </a:rPr>
              <a:t>Because вводит причину и обычно стоит перед полным предложением. I was late because I missed the bus. Это самый прямой и привычный вариант для школьных ответов.
</a:t>
            </a:r>
            <a:endParaRPr lang="en-US" sz="1200" dirty="0"/>
          </a:p>
        </p:txBody>
      </p:sp>
      <p:sp>
        <p:nvSpPr>
          <p:cNvPr id="17" name="Text 6"/>
          <p:cNvSpPr txBox="1"/>
          <p:nvPr/>
        </p:nvSpPr>
        <p:spPr>
          <a:xfrm>
            <a:off x="1100847" y="1474950"/>
            <a:ext cx="3220500" cy="438000"/>
          </a:xfrm>
          <a:prstGeom prst="rect">
            <a:avLst/>
          </a:prstGeom>
          <a:noFill/>
          <a:ln/>
        </p:spPr>
        <p:txBody>
          <a:bodyPr wrap="square" lIns="0" tIns="0" rIns="0" bIns="0" rtlCol="0" anchor="ctr"/>
          <a:lstStyle/>
          <a:p>
            <a:pPr algn="l" indent="0" marL="0">
              <a:lnSpc>
                <a:spcPct val="90000"/>
              </a:lnSpc>
              <a:buNone/>
            </a:pPr>
            <a:r>
              <a:rPr lang="en-US" sz="1400" dirty="0">
                <a:solidFill>
                  <a:srgbClr val="F6D298"/>
                </a:solidFill>
                <a:latin typeface="Arial" pitchFamily="34" charset="0"/>
                <a:ea typeface="Arial" pitchFamily="34" charset="-122"/>
                <a:cs typeface="Arial" pitchFamily="34" charset="-120"/>
              </a:rPr>
              <a:t>because
</a:t>
            </a:r>
            <a:endParaRPr lang="en-US" sz="1400" dirty="0"/>
          </a:p>
        </p:txBody>
      </p:sp>
      <p:sp>
        <p:nvSpPr>
          <p:cNvPr id="18" name="Text 7"/>
          <p:cNvSpPr txBox="1"/>
          <p:nvPr/>
        </p:nvSpPr>
        <p:spPr>
          <a:xfrm>
            <a:off x="4798097" y="2045375"/>
            <a:ext cx="3765900" cy="786000"/>
          </a:xfrm>
          <a:prstGeom prst="rect">
            <a:avLst/>
          </a:prstGeom>
          <a:noFill/>
          <a:ln/>
        </p:spPr>
        <p:txBody>
          <a:bodyPr wrap="square" lIns="0" tIns="0" rIns="0" bIns="0" rtlCol="0" anchor="t"/>
          <a:lstStyle/>
          <a:p>
            <a:pPr algn="l" indent="0" marL="0">
              <a:lnSpc>
                <a:spcPct val="90000"/>
              </a:lnSpc>
              <a:buNone/>
            </a:pPr>
            <a:r>
              <a:rPr lang="en-US" sz="1200" dirty="0">
                <a:solidFill>
                  <a:srgbClr val="FFFFFF"/>
                </a:solidFill>
                <a:latin typeface="Arial" pitchFamily="34" charset="0"/>
                <a:ea typeface="Arial" pitchFamily="34" charset="-122"/>
                <a:cs typeface="Arial" pitchFamily="34" charset="-120"/>
              </a:rPr>
              <a:t>So показывает результат. I missed the bus, so I was late. Эта связка удобна, когда нужно объяснить следствие простым и понятным образом.
</a:t>
            </a:r>
            <a:endParaRPr lang="en-US" sz="1200" dirty="0"/>
          </a:p>
        </p:txBody>
      </p:sp>
      <p:sp>
        <p:nvSpPr>
          <p:cNvPr id="19" name="Text 8"/>
          <p:cNvSpPr txBox="1"/>
          <p:nvPr/>
        </p:nvSpPr>
        <p:spPr>
          <a:xfrm>
            <a:off x="5343647" y="1474950"/>
            <a:ext cx="3220500" cy="438000"/>
          </a:xfrm>
          <a:prstGeom prst="rect">
            <a:avLst/>
          </a:prstGeom>
          <a:noFill/>
          <a:ln/>
        </p:spPr>
        <p:txBody>
          <a:bodyPr wrap="square" lIns="0" tIns="0" rIns="0" bIns="0" rtlCol="0" anchor="ctr"/>
          <a:lstStyle/>
          <a:p>
            <a:pPr algn="l" indent="0" marL="0">
              <a:lnSpc>
                <a:spcPct val="90000"/>
              </a:lnSpc>
              <a:buNone/>
            </a:pPr>
            <a:r>
              <a:rPr lang="en-US" sz="1400" dirty="0">
                <a:solidFill>
                  <a:srgbClr val="F6D298"/>
                </a:solidFill>
                <a:latin typeface="Arial" pitchFamily="34" charset="0"/>
                <a:ea typeface="Arial" pitchFamily="34" charset="-122"/>
                <a:cs typeface="Arial" pitchFamily="34" charset="-120"/>
              </a:rPr>
              <a:t>so
</a:t>
            </a:r>
            <a:endParaRPr lang="en-US" sz="1400" dirty="0"/>
          </a:p>
        </p:txBody>
      </p:sp>
      <p:sp>
        <p:nvSpPr>
          <p:cNvPr id="20" name="Text 9"/>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F6D298"/>
                </a:solidFill>
                <a:latin typeface="Arial" pitchFamily="34" charset="0"/>
                <a:ea typeface="Arial" pitchFamily="34" charset="-122"/>
                <a:cs typeface="Arial" pitchFamily="34" charset="-120"/>
              </a:rPr>
              <a:t>because, so, since, as: how the meanings differ
</a:t>
            </a:r>
            <a:endParaRPr lang="en-US" sz="25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343046" y="1145300"/>
            <a:ext cx="6458008" cy="22698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333534"/>
                </a:solidFill>
                <a:latin typeface="Arial" pitchFamily="34" charset="0"/>
                <a:ea typeface="Arial" pitchFamily="34" charset="-122"/>
                <a:cs typeface="Arial" pitchFamily="34" charset="-120"/>
              </a:rPr>
              <a:t>8</a:t>
            </a:r>
            <a:endParaRPr lang="en-US" sz="1800" dirty="0"/>
          </a:p>
        </p:txBody>
      </p:sp>
      <p:sp>
        <p:nvSpPr>
          <p:cNvPr id="6" name="Text 1"/>
          <p:cNvSpPr txBox="1"/>
          <p:nvPr/>
        </p:nvSpPr>
        <p:spPr>
          <a:xfrm>
            <a:off x="581740" y="3925584"/>
            <a:ext cx="3706500" cy="567000"/>
          </a:xfrm>
          <a:prstGeom prst="rect">
            <a:avLst/>
          </a:prstGeom>
          <a:noFill/>
          <a:ln/>
        </p:spPr>
        <p:txBody>
          <a:bodyPr wrap="square" lIns="0" tIns="0" rIns="0" bIns="0" rtlCol="0" anchor="ctr"/>
          <a:lstStyle/>
          <a:p>
            <a:pPr algn="l" indent="0" marL="0">
              <a:lnSpc>
                <a:spcPct val="90000"/>
              </a:lnSpc>
              <a:buNone/>
            </a:pPr>
            <a:r>
              <a:rPr lang="en-US" sz="1200" dirty="0">
                <a:solidFill>
                  <a:srgbClr val="333534"/>
                </a:solidFill>
                <a:latin typeface="Arial" pitchFamily="34" charset="0"/>
                <a:ea typeface="Arial" pitchFamily="34" charset="-122"/>
                <a:cs typeface="Arial" pitchFamily="34" charset="-120"/>
              </a:rPr>
              <a:t>В таблице собраны самые полезные связки для причин и результатов с короткими примерами.
</a:t>
            </a:r>
            <a:endParaRPr lang="en-US" sz="1200" dirty="0"/>
          </a:p>
        </p:txBody>
      </p:sp>
      <p:sp>
        <p:nvSpPr>
          <p:cNvPr id="7" name="Text 2"/>
          <p:cNvSpPr txBox="1"/>
          <p:nvPr/>
        </p:nvSpPr>
        <p:spPr>
          <a:xfrm>
            <a:off x="4671975" y="3937526"/>
            <a:ext cx="3881400" cy="543300"/>
          </a:xfrm>
          <a:prstGeom prst="rect">
            <a:avLst/>
          </a:prstGeom>
          <a:noFill/>
          <a:ln/>
        </p:spPr>
        <p:txBody>
          <a:bodyPr wrap="square" lIns="0" tIns="0" rIns="0" bIns="0" rtlCol="0" anchor="ctr"/>
          <a:lstStyle/>
          <a:p>
            <a:pPr algn="l" indent="0" marL="0">
              <a:lnSpc>
                <a:spcPct val="90000"/>
              </a:lnSpc>
              <a:buNone/>
            </a:pPr>
            <a:r>
              <a:rPr lang="en-US" sz="1200" dirty="0">
                <a:solidFill>
                  <a:srgbClr val="FFFFFF"/>
                </a:solidFill>
                <a:latin typeface="Arial" pitchFamily="34" charset="0"/>
                <a:ea typeface="Arial" pitchFamily="34" charset="-122"/>
                <a:cs typeface="Arial" pitchFamily="34" charset="-120"/>
              </a:rPr>
              <a:t>Some connectors introduce a reason, others introduce a result; выбор зависит от того, какую часть мысли нужно подчеркнуть.
</a:t>
            </a:r>
            <a:endParaRPr lang="en-US" sz="1200" dirty="0"/>
          </a:p>
        </p:txBody>
      </p:sp>
      <p:sp>
        <p:nvSpPr>
          <p:cNvPr id="8" name="Text 3"/>
          <p:cNvSpPr txBox="1"/>
          <p:nvPr/>
        </p:nvSpPr>
        <p:spPr>
          <a:xfrm>
            <a:off x="413146" y="3470629"/>
            <a:ext cx="8317800" cy="218400"/>
          </a:xfrm>
          <a:prstGeom prst="rect">
            <a:avLst/>
          </a:prstGeom>
          <a:noFill/>
          <a:ln/>
        </p:spPr>
        <p:txBody>
          <a:bodyPr wrap="square" lIns="0" tIns="0" rIns="0" bIns="0" rtlCol="0" anchor="t"/>
          <a:lstStyle/>
          <a:p>
            <a:pPr algn="l" indent="0" marL="0">
              <a:lnSpc>
                <a:spcPct val="90000"/>
              </a:lnSpc>
              <a:buNone/>
            </a:pPr>
            <a:r>
              <a:rPr lang="en-US" sz="1100" dirty="0">
                <a:solidFill>
                  <a:srgbClr val="333534"/>
                </a:solidFill>
                <a:latin typeface="Arial" pitchFamily="34" charset="0"/>
                <a:ea typeface="Arial" pitchFamily="34" charset="-122"/>
                <a:cs typeface="Arial" pitchFamily="34" charset="-120"/>
              </a:rPr>
              <a:t>Школьная английская грамматика
</a:t>
            </a:r>
            <a:endParaRPr lang="en-US" sz="1100" dirty="0"/>
          </a:p>
        </p:txBody>
      </p:sp>
      <p:sp>
        <p:nvSpPr>
          <p:cNvPr id="9" name="Text 4"/>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000000"/>
                </a:solidFill>
                <a:latin typeface="Arial" pitchFamily="34" charset="0"/>
                <a:ea typeface="Arial" pitchFamily="34" charset="-122"/>
                <a:cs typeface="Arial" pitchFamily="34" charset="-120"/>
              </a:rPr>
              <a:t>Useful connectors for giving reasons
</a:t>
            </a:r>
            <a:endParaRPr lang="en-US" sz="25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66686" y="1549693"/>
            <a:ext cx="8410629" cy="3130200"/>
          </a:xfrm>
          <a:prstGeom prst="rect">
            <a:avLst/>
          </a:prstGeom>
        </p:spPr>
      </p:pic>
      <p:sp>
        <p:nvSpPr>
          <p:cNvPr id="3"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333534"/>
                </a:solidFill>
                <a:latin typeface="Arial" pitchFamily="34" charset="0"/>
                <a:ea typeface="Arial" pitchFamily="34" charset="-122"/>
                <a:cs typeface="Arial" pitchFamily="34" charset="-120"/>
              </a:rPr>
              <a:t>9</a:t>
            </a:r>
            <a:endParaRPr lang="en-US" sz="1800" dirty="0"/>
          </a:p>
        </p:txBody>
      </p:sp>
      <p:sp>
        <p:nvSpPr>
          <p:cNvPr id="4" name="Text 1"/>
          <p:cNvSpPr txBox="1"/>
          <p:nvPr/>
        </p:nvSpPr>
        <p:spPr>
          <a:xfrm>
            <a:off x="360000" y="1033397"/>
            <a:ext cx="8424000" cy="391500"/>
          </a:xfrm>
          <a:prstGeom prst="rect">
            <a:avLst/>
          </a:prstGeom>
          <a:noFill/>
          <a:ln/>
        </p:spPr>
        <p:txBody>
          <a:bodyPr wrap="square" lIns="0" tIns="0" rIns="0" bIns="0" rtlCol="0" anchor="t"/>
          <a:lstStyle/>
          <a:p>
            <a:pPr algn="l" indent="0" marL="0">
              <a:lnSpc>
                <a:spcPct val="90000"/>
              </a:lnSpc>
              <a:buNone/>
            </a:pPr>
            <a:r>
              <a:rPr lang="en-US" sz="1400" dirty="0">
                <a:solidFill>
                  <a:srgbClr val="333534"/>
                </a:solidFill>
                <a:latin typeface="Arial" pitchFamily="34" charset="0"/>
                <a:ea typeface="Arial" pitchFamily="34" charset="-122"/>
                <a:cs typeface="Arial" pitchFamily="34" charset="-120"/>
              </a:rPr>
              <a:t>Последовательность для устного ответа и короткого письменного задания.
</a:t>
            </a:r>
            <a:endParaRPr lang="en-US" sz="1400" dirty="0"/>
          </a:p>
        </p:txBody>
      </p:sp>
      <p:sp>
        <p:nvSpPr>
          <p:cNvPr id="5" name="Text 2"/>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000000"/>
                </a:solidFill>
                <a:latin typeface="Arial" pitchFamily="34" charset="0"/>
                <a:ea typeface="Arial" pitchFamily="34" charset="-122"/>
                <a:cs typeface="Arial" pitchFamily="34" charset="-120"/>
              </a:rPr>
              <a:t>How to build a full explanation in English
</a:t>
            </a:r>
            <a:endParaRPr lang="en-US" sz="25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F6D298"/>
                </a:solidFill>
                <a:latin typeface="Arial" pitchFamily="34" charset="0"/>
                <a:ea typeface="Arial" pitchFamily="34" charset="-122"/>
                <a:cs typeface="Arial" pitchFamily="34" charset="-120"/>
              </a:rPr>
              <a:t>10</a:t>
            </a:r>
            <a:endParaRPr lang="en-US" sz="1800" dirty="0"/>
          </a:p>
        </p:txBody>
      </p:sp>
      <p:sp>
        <p:nvSpPr>
          <p:cNvPr id="8" name="Text 1"/>
          <p:cNvSpPr txBox="1"/>
          <p:nvPr/>
        </p:nvSpPr>
        <p:spPr>
          <a:xfrm>
            <a:off x="589925" y="2012275"/>
            <a:ext cx="3669146" cy="8415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I was absent because I had a fever. Такое объяснение звучит вежливо и понятно, потому что сразу называет причину и не оставляет вопросов.
</a:t>
            </a:r>
            <a:endParaRPr lang="en-US" sz="1100" dirty="0"/>
          </a:p>
        </p:txBody>
      </p:sp>
      <p:sp>
        <p:nvSpPr>
          <p:cNvPr id="9" name="Text 2"/>
          <p:cNvSpPr txBox="1"/>
          <p:nvPr/>
        </p:nvSpPr>
        <p:spPr>
          <a:xfrm>
            <a:off x="589689" y="1575050"/>
            <a:ext cx="3669146" cy="332100"/>
          </a:xfrm>
          <a:prstGeom prst="rect">
            <a:avLst/>
          </a:prstGeom>
          <a:noFill/>
          <a:ln/>
        </p:spPr>
        <p:txBody>
          <a:bodyPr wrap="square" lIns="0" tIns="0" rIns="0" bIns="0" rtlCol="0" anchor="ctr"/>
          <a:lstStyle/>
          <a:p>
            <a:pPr algn="l" indent="0" marL="0">
              <a:lnSpc>
                <a:spcPct val="90000"/>
              </a:lnSpc>
              <a:buNone/>
            </a:pPr>
            <a:r>
              <a:rPr lang="en-US" sz="1400" dirty="0">
                <a:solidFill>
                  <a:srgbClr val="F6D298"/>
                </a:solidFill>
                <a:latin typeface="Arial" pitchFamily="34" charset="0"/>
                <a:ea typeface="Arial" pitchFamily="34" charset="-122"/>
                <a:cs typeface="Arial" pitchFamily="34" charset="-120"/>
              </a:rPr>
              <a:t>Пропуск урока
</a:t>
            </a:r>
            <a:endParaRPr lang="en-US" sz="1400" dirty="0"/>
          </a:p>
        </p:txBody>
      </p:sp>
      <p:sp>
        <p:nvSpPr>
          <p:cNvPr id="10" name="Text 3"/>
          <p:cNvSpPr txBox="1"/>
          <p:nvPr/>
        </p:nvSpPr>
        <p:spPr>
          <a:xfrm>
            <a:off x="589925" y="3732325"/>
            <a:ext cx="3669146" cy="8415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He helped me because I did not understand the task. Такая фраза показывает не только действие, но и доброжелательную причину, связанную с учебой.
</a:t>
            </a:r>
            <a:endParaRPr lang="en-US" sz="1100" dirty="0"/>
          </a:p>
        </p:txBody>
      </p:sp>
      <p:sp>
        <p:nvSpPr>
          <p:cNvPr id="11" name="Text 4"/>
          <p:cNvSpPr txBox="1"/>
          <p:nvPr/>
        </p:nvSpPr>
        <p:spPr>
          <a:xfrm>
            <a:off x="589689" y="3295100"/>
            <a:ext cx="3669146" cy="332100"/>
          </a:xfrm>
          <a:prstGeom prst="rect">
            <a:avLst/>
          </a:prstGeom>
          <a:noFill/>
          <a:ln/>
        </p:spPr>
        <p:txBody>
          <a:bodyPr wrap="square" lIns="0" tIns="0" rIns="0" bIns="0" rtlCol="0" anchor="ctr"/>
          <a:lstStyle/>
          <a:p>
            <a:pPr algn="l" indent="0" marL="0">
              <a:lnSpc>
                <a:spcPct val="90000"/>
              </a:lnSpc>
              <a:buNone/>
            </a:pPr>
            <a:r>
              <a:rPr lang="en-US" sz="1400" dirty="0">
                <a:solidFill>
                  <a:srgbClr val="F6D298"/>
                </a:solidFill>
                <a:latin typeface="Arial" pitchFamily="34" charset="0"/>
                <a:ea typeface="Arial" pitchFamily="34" charset="-122"/>
                <a:cs typeface="Arial" pitchFamily="34" charset="-120"/>
              </a:rPr>
              <a:t>Помощь однокласснику
</a:t>
            </a:r>
            <a:endParaRPr lang="en-US" sz="1400" dirty="0"/>
          </a:p>
        </p:txBody>
      </p:sp>
      <p:sp>
        <p:nvSpPr>
          <p:cNvPr id="12" name="Text 5"/>
          <p:cNvSpPr txBox="1"/>
          <p:nvPr/>
        </p:nvSpPr>
        <p:spPr>
          <a:xfrm>
            <a:off x="4832185" y="2012275"/>
            <a:ext cx="3669146" cy="8415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We were late because the traffic was heavy. Это помогает объяснить задержку без лишних деталей и показывает, что причина была внешней.
</a:t>
            </a:r>
            <a:endParaRPr lang="en-US" sz="1100" dirty="0"/>
          </a:p>
        </p:txBody>
      </p:sp>
      <p:sp>
        <p:nvSpPr>
          <p:cNvPr id="13" name="Text 6"/>
          <p:cNvSpPr txBox="1"/>
          <p:nvPr/>
        </p:nvSpPr>
        <p:spPr>
          <a:xfrm>
            <a:off x="4831950" y="1575050"/>
            <a:ext cx="3669146" cy="332100"/>
          </a:xfrm>
          <a:prstGeom prst="rect">
            <a:avLst/>
          </a:prstGeom>
          <a:noFill/>
          <a:ln/>
        </p:spPr>
        <p:txBody>
          <a:bodyPr wrap="square" lIns="0" tIns="0" rIns="0" bIns="0" rtlCol="0" anchor="ctr"/>
          <a:lstStyle/>
          <a:p>
            <a:pPr algn="l" indent="0" marL="0">
              <a:lnSpc>
                <a:spcPct val="90000"/>
              </a:lnSpc>
              <a:buNone/>
            </a:pPr>
            <a:r>
              <a:rPr lang="en-US" sz="1400" dirty="0">
                <a:solidFill>
                  <a:srgbClr val="F6D298"/>
                </a:solidFill>
                <a:latin typeface="Arial" pitchFamily="34" charset="0"/>
                <a:ea typeface="Arial" pitchFamily="34" charset="-122"/>
                <a:cs typeface="Arial" pitchFamily="34" charset="-120"/>
              </a:rPr>
              <a:t>Опоздание в школу
</a:t>
            </a:r>
            <a:endParaRPr lang="en-US" sz="1400" dirty="0"/>
          </a:p>
        </p:txBody>
      </p:sp>
      <p:sp>
        <p:nvSpPr>
          <p:cNvPr id="14" name="Text 7"/>
          <p:cNvSpPr txBox="1"/>
          <p:nvPr/>
        </p:nvSpPr>
        <p:spPr>
          <a:xfrm>
            <a:off x="4832185" y="3732325"/>
            <a:ext cx="3669146" cy="8415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The lesson was easy, so everyone finished early. Здесь важно увидеть связь между простым заданием и быстрым завершением работы.
</a:t>
            </a:r>
            <a:endParaRPr lang="en-US" sz="1100" dirty="0"/>
          </a:p>
        </p:txBody>
      </p:sp>
      <p:sp>
        <p:nvSpPr>
          <p:cNvPr id="15" name="Text 8"/>
          <p:cNvSpPr txBox="1"/>
          <p:nvPr/>
        </p:nvSpPr>
        <p:spPr>
          <a:xfrm>
            <a:off x="4831950" y="3295100"/>
            <a:ext cx="3669146" cy="332100"/>
          </a:xfrm>
          <a:prstGeom prst="rect">
            <a:avLst/>
          </a:prstGeom>
          <a:noFill/>
          <a:ln/>
        </p:spPr>
        <p:txBody>
          <a:bodyPr wrap="square" lIns="0" tIns="0" rIns="0" bIns="0" rtlCol="0" anchor="ctr"/>
          <a:lstStyle/>
          <a:p>
            <a:pPr algn="l" indent="0" marL="0">
              <a:lnSpc>
                <a:spcPct val="90000"/>
              </a:lnSpc>
              <a:buNone/>
            </a:pPr>
            <a:r>
              <a:rPr lang="en-US" sz="1400" dirty="0">
                <a:solidFill>
                  <a:srgbClr val="F6D298"/>
                </a:solidFill>
                <a:latin typeface="Arial" pitchFamily="34" charset="0"/>
                <a:ea typeface="Arial" pitchFamily="34" charset="-122"/>
                <a:cs typeface="Arial" pitchFamily="34" charset="-120"/>
              </a:rPr>
              <a:t>Результат на уроке
</a:t>
            </a:r>
            <a:endParaRPr lang="en-US" sz="1400" dirty="0"/>
          </a:p>
        </p:txBody>
      </p:sp>
      <p:sp>
        <p:nvSpPr>
          <p:cNvPr id="16" name="Text 9"/>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F6D298"/>
                </a:solidFill>
                <a:latin typeface="Arial" pitchFamily="34" charset="0"/>
                <a:ea typeface="Arial" pitchFamily="34" charset="-122"/>
                <a:cs typeface="Arial" pitchFamily="34" charset="-120"/>
              </a:rPr>
              <a:t>Reasons in everyday school situations
</a:t>
            </a:r>
            <a:endParaRPr lang="en-US" sz="25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0000" y="1450932"/>
            <a:ext cx="2700000" cy="1988086"/>
          </a:xfrm>
          <a:prstGeom prst="rect">
            <a:avLst/>
          </a:prstGeom>
        </p:spPr>
      </p:pic>
      <p:pic>
        <p:nvPicPr>
          <p:cNvPr id="4" name="Image 2" descr="preencoded.png">    </p:cNvPr>
          <p:cNvPicPr>
            <a:picLocks noChangeAspect="1"/>
          </p:cNvPicPr>
          <p:nvPr/>
        </p:nvPicPr>
        <p:blipFill>
          <a:blip r:embed="rId3"/>
          <a:stretch>
            <a:fillRect/>
          </a:stretch>
        </p:blipFill>
        <p:spPr>
          <a:xfrm>
            <a:off x="6084000" y="1450932"/>
            <a:ext cx="2700000" cy="1988086"/>
          </a:xfrm>
          <a:prstGeom prst="rect">
            <a:avLst/>
          </a:prstGeom>
        </p:spPr>
      </p:pic>
      <p:pic>
        <p:nvPicPr>
          <p:cNvPr id="5" name="Image 3" descr="preencoded.png">    </p:cNvPr>
          <p:cNvPicPr>
            <a:picLocks noChangeAspect="1"/>
          </p:cNvPicPr>
          <p:nvPr/>
        </p:nvPicPr>
        <p:blipFill>
          <a:blip r:embed="rId4"/>
          <a:stretch>
            <a:fillRect/>
          </a:stretch>
        </p:blipFill>
        <p:spPr>
          <a:xfrm>
            <a:off x="3222000" y="1450932"/>
            <a:ext cx="2700000" cy="1988086"/>
          </a:xfrm>
          <a:prstGeom prst="rect">
            <a:avLst/>
          </a:prstGeom>
        </p:spPr>
      </p:pic>
      <p:sp>
        <p:nvSpPr>
          <p:cNvPr id="6"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F6D298"/>
                </a:solidFill>
                <a:latin typeface="Arial" pitchFamily="34" charset="0"/>
                <a:ea typeface="Arial" pitchFamily="34" charset="-122"/>
                <a:cs typeface="Arial" pitchFamily="34" charset="-120"/>
              </a:rPr>
              <a:t>11</a:t>
            </a:r>
            <a:endParaRPr lang="en-US" sz="1800" dirty="0"/>
          </a:p>
        </p:txBody>
      </p:sp>
      <p:sp>
        <p:nvSpPr>
          <p:cNvPr id="7" name="Text 1"/>
          <p:cNvSpPr txBox="1"/>
          <p:nvPr/>
        </p:nvSpPr>
        <p:spPr>
          <a:xfrm>
            <a:off x="360000" y="3889750"/>
            <a:ext cx="2700000" cy="790200"/>
          </a:xfrm>
          <a:prstGeom prst="rect">
            <a:avLst/>
          </a:prstGeom>
          <a:noFill/>
          <a:ln/>
        </p:spPr>
        <p:txBody>
          <a:bodyPr wrap="square" lIns="0" tIns="0" rIns="0" bIns="0" rtlCol="0" anchor="t"/>
          <a:lstStyle/>
          <a:p>
            <a:pPr algn="l" indent="0" marL="0">
              <a:lnSpc>
                <a:spcPct val="90000"/>
              </a:lnSpc>
              <a:buNone/>
            </a:pPr>
            <a:r>
              <a:rPr lang="en-US" sz="987" dirty="0">
                <a:solidFill>
                  <a:srgbClr val="FFFFFF"/>
                </a:solidFill>
                <a:latin typeface="Arial" pitchFamily="34" charset="0"/>
                <a:ea typeface="Arial" pitchFamily="34" charset="-122"/>
                <a:cs typeface="Arial" pitchFamily="34" charset="-120"/>
              </a:rPr>
              <a:t>На уроке Science объяснение часто помогает увидеть, почему предмет изменился. Лёд тает because it was warm, а вода испаряется because the sun heats it. Such sentences show that one grammatical idea can describe real experiments and make observations easy to understand.
</a:t>
            </a:r>
            <a:endParaRPr lang="en-US" sz="987" dirty="0"/>
          </a:p>
        </p:txBody>
      </p:sp>
      <p:sp>
        <p:nvSpPr>
          <p:cNvPr id="8" name="Text 2"/>
          <p:cNvSpPr txBox="1"/>
          <p:nvPr/>
        </p:nvSpPr>
        <p:spPr>
          <a:xfrm>
            <a:off x="360000" y="3464475"/>
            <a:ext cx="2700000" cy="367500"/>
          </a:xfrm>
          <a:prstGeom prst="rect">
            <a:avLst/>
          </a:prstGeom>
          <a:noFill/>
          <a:ln/>
        </p:spPr>
        <p:txBody>
          <a:bodyPr wrap="square" lIns="0" tIns="0" rIns="0" bIns="0" rtlCol="0" anchor="ctr"/>
          <a:lstStyle/>
          <a:p>
            <a:pPr algn="l" indent="0" marL="0">
              <a:lnSpc>
                <a:spcPct val="90000"/>
              </a:lnSpc>
              <a:buNone/>
            </a:pPr>
            <a:r>
              <a:rPr lang="en-US" sz="1300" dirty="0">
                <a:solidFill>
                  <a:srgbClr val="F6D298"/>
                </a:solidFill>
                <a:latin typeface="Arial" pitchFamily="34" charset="0"/>
                <a:ea typeface="Arial" pitchFamily="34" charset="-122"/>
                <a:cs typeface="Arial" pitchFamily="34" charset="-120"/>
              </a:rPr>
              <a:t>Science: why something changes
</a:t>
            </a:r>
            <a:endParaRPr lang="en-US" sz="1300" dirty="0"/>
          </a:p>
        </p:txBody>
      </p:sp>
      <p:sp>
        <p:nvSpPr>
          <p:cNvPr id="9" name="Text 3"/>
          <p:cNvSpPr txBox="1"/>
          <p:nvPr/>
        </p:nvSpPr>
        <p:spPr>
          <a:xfrm>
            <a:off x="6084000" y="3889750"/>
            <a:ext cx="2700000" cy="790200"/>
          </a:xfrm>
          <a:prstGeom prst="rect">
            <a:avLst/>
          </a:prstGeom>
          <a:noFill/>
          <a:ln/>
        </p:spPr>
        <p:txBody>
          <a:bodyPr wrap="square" lIns="0" tIns="0" rIns="0" bIns="0" rtlCol="0" anchor="t"/>
          <a:lstStyle/>
          <a:p>
            <a:pPr algn="l" indent="0" marL="0">
              <a:lnSpc>
                <a:spcPct val="90000"/>
              </a:lnSpc>
              <a:buNone/>
            </a:pPr>
            <a:r>
              <a:rPr lang="en-US" sz="987" dirty="0">
                <a:solidFill>
                  <a:srgbClr val="FFFFFF"/>
                </a:solidFill>
                <a:latin typeface="Arial" pitchFamily="34" charset="0"/>
                <a:ea typeface="Arial" pitchFamily="34" charset="-122"/>
                <a:cs typeface="Arial" pitchFamily="34" charset="-120"/>
              </a:rPr>
              <a:t>На Maths explanation показывает ход рассуждения, а не только результат. We got the answer because we followed the steps correctly, and the solution is right because each calculation matches. This helps students speak clearly when they explain their work to the teacher or classmates.
</a:t>
            </a:r>
            <a:endParaRPr lang="en-US" sz="987" dirty="0"/>
          </a:p>
        </p:txBody>
      </p:sp>
      <p:sp>
        <p:nvSpPr>
          <p:cNvPr id="10" name="Text 4"/>
          <p:cNvSpPr txBox="1"/>
          <p:nvPr/>
        </p:nvSpPr>
        <p:spPr>
          <a:xfrm>
            <a:off x="6084000" y="3464475"/>
            <a:ext cx="2700000" cy="367500"/>
          </a:xfrm>
          <a:prstGeom prst="rect">
            <a:avLst/>
          </a:prstGeom>
          <a:noFill/>
          <a:ln/>
        </p:spPr>
        <p:txBody>
          <a:bodyPr wrap="square" lIns="0" tIns="0" rIns="0" bIns="0" rtlCol="0" anchor="ctr"/>
          <a:lstStyle/>
          <a:p>
            <a:pPr algn="l" indent="0" marL="0">
              <a:lnSpc>
                <a:spcPct val="90000"/>
              </a:lnSpc>
              <a:buNone/>
            </a:pPr>
            <a:r>
              <a:rPr lang="en-US" sz="1300" dirty="0">
                <a:solidFill>
                  <a:srgbClr val="F6D298"/>
                </a:solidFill>
                <a:latin typeface="Arial" pitchFamily="34" charset="0"/>
                <a:ea typeface="Arial" pitchFamily="34" charset="-122"/>
                <a:cs typeface="Arial" pitchFamily="34" charset="-120"/>
              </a:rPr>
              <a:t>Maths: why an answer is correct
</a:t>
            </a:r>
            <a:endParaRPr lang="en-US" sz="1300" dirty="0"/>
          </a:p>
        </p:txBody>
      </p:sp>
      <p:sp>
        <p:nvSpPr>
          <p:cNvPr id="11" name="Text 5"/>
          <p:cNvSpPr txBox="1"/>
          <p:nvPr/>
        </p:nvSpPr>
        <p:spPr>
          <a:xfrm>
            <a:off x="3222000" y="3889750"/>
            <a:ext cx="2700000" cy="790200"/>
          </a:xfrm>
          <a:prstGeom prst="rect">
            <a:avLst/>
          </a:prstGeom>
          <a:noFill/>
          <a:ln/>
        </p:spPr>
        <p:txBody>
          <a:bodyPr wrap="square" lIns="0" tIns="0" rIns="0" bIns="0" rtlCol="0" anchor="t"/>
          <a:lstStyle/>
          <a:p>
            <a:pPr algn="l" indent="0" marL="0">
              <a:lnSpc>
                <a:spcPct val="90000"/>
              </a:lnSpc>
              <a:buNone/>
            </a:pPr>
            <a:r>
              <a:rPr lang="en-US" sz="987" dirty="0">
                <a:solidFill>
                  <a:srgbClr val="FFFFFF"/>
                </a:solidFill>
                <a:latin typeface="Arial" pitchFamily="34" charset="0"/>
                <a:ea typeface="Arial" pitchFamily="34" charset="-122"/>
                <a:cs typeface="Arial" pitchFamily="34" charset="-120"/>
              </a:rPr>
              <a:t>На History причины связывают события в понятную цепочку. The event happened because the country had a conflict, and people moved because they were not safe. Такие фразы помогают объяснять не только что произошло, но и почему это было important for the time period.
</a:t>
            </a:r>
            <a:endParaRPr lang="en-US" sz="987" dirty="0"/>
          </a:p>
        </p:txBody>
      </p:sp>
      <p:sp>
        <p:nvSpPr>
          <p:cNvPr id="12" name="Text 6"/>
          <p:cNvSpPr txBox="1"/>
          <p:nvPr/>
        </p:nvSpPr>
        <p:spPr>
          <a:xfrm>
            <a:off x="3222000" y="3464475"/>
            <a:ext cx="2700000" cy="367500"/>
          </a:xfrm>
          <a:prstGeom prst="rect">
            <a:avLst/>
          </a:prstGeom>
          <a:noFill/>
          <a:ln/>
        </p:spPr>
        <p:txBody>
          <a:bodyPr wrap="square" lIns="0" tIns="0" rIns="0" bIns="0" rtlCol="0" anchor="ctr"/>
          <a:lstStyle/>
          <a:p>
            <a:pPr algn="l" indent="0" marL="0">
              <a:lnSpc>
                <a:spcPct val="90000"/>
              </a:lnSpc>
              <a:buNone/>
            </a:pPr>
            <a:r>
              <a:rPr lang="en-US" sz="1300" dirty="0">
                <a:solidFill>
                  <a:srgbClr val="F6D298"/>
                </a:solidFill>
                <a:latin typeface="Arial" pitchFamily="34" charset="0"/>
                <a:ea typeface="Arial" pitchFamily="34" charset="-122"/>
                <a:cs typeface="Arial" pitchFamily="34" charset="-120"/>
              </a:rPr>
              <a:t>History: why events happen
</a:t>
            </a:r>
            <a:endParaRPr lang="en-US" sz="1300" dirty="0"/>
          </a:p>
        </p:txBody>
      </p:sp>
      <p:sp>
        <p:nvSpPr>
          <p:cNvPr id="13" name="Text 7"/>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F6D298"/>
                </a:solidFill>
                <a:latin typeface="Arial" pitchFamily="34" charset="0"/>
                <a:ea typeface="Arial" pitchFamily="34" charset="-122"/>
                <a:cs typeface="Arial" pitchFamily="34" charset="-120"/>
              </a:rPr>
              <a:t>Reasons in different school subjects
</a:t>
            </a:r>
            <a:endParaRPr lang="en-US" sz="25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96011" y="1450700"/>
            <a:ext cx="3681678" cy="3114900"/>
          </a:xfrm>
          <a:prstGeom prst="rect">
            <a:avLst/>
          </a:prstGeom>
        </p:spPr>
      </p:pic>
      <p:sp>
        <p:nvSpPr>
          <p:cNvPr id="5"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F6D298"/>
                </a:solidFill>
                <a:latin typeface="Arial" pitchFamily="34" charset="0"/>
                <a:ea typeface="Arial" pitchFamily="34" charset="-122"/>
                <a:cs typeface="Arial" pitchFamily="34" charset="-120"/>
              </a:rPr>
              <a:t>12</a:t>
            </a:r>
            <a:endParaRPr lang="en-US" sz="1800" dirty="0"/>
          </a:p>
        </p:txBody>
      </p:sp>
      <p:sp>
        <p:nvSpPr>
          <p:cNvPr id="6" name="Text 1"/>
          <p:cNvSpPr txBox="1"/>
          <p:nvPr/>
        </p:nvSpPr>
        <p:spPr>
          <a:xfrm>
            <a:off x="4771350" y="1563325"/>
            <a:ext cx="4012800" cy="11520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Чем подробнее ответ, тем легче понять мысль ученика и проверить, логично ли он рассуждает.
</a:t>
            </a:r>
            <a:endParaRPr lang="en-US" sz="1400" dirty="0"/>
          </a:p>
        </p:txBody>
      </p:sp>
      <p:sp>
        <p:nvSpPr>
          <p:cNvPr id="7" name="Text 2"/>
          <p:cNvSpPr txBox="1"/>
          <p:nvPr/>
        </p:nvSpPr>
        <p:spPr>
          <a:xfrm>
            <a:off x="4771350" y="2828975"/>
            <a:ext cx="4012800" cy="11520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Самыми убедительными выглядят ответы, где причина соединена с примером или результатом.
</a:t>
            </a:r>
            <a:endParaRPr lang="en-US" sz="1400" dirty="0"/>
          </a:p>
        </p:txBody>
      </p:sp>
      <p:sp>
        <p:nvSpPr>
          <p:cNvPr id="8" name="Text 3"/>
          <p:cNvSpPr txBox="1"/>
          <p:nvPr/>
        </p:nvSpPr>
        <p:spPr>
          <a:xfrm>
            <a:off x="4771350" y="4373650"/>
            <a:ext cx="4012800" cy="306600"/>
          </a:xfrm>
          <a:prstGeom prst="rect">
            <a:avLst/>
          </a:prstGeom>
          <a:noFill/>
          <a:ln/>
        </p:spPr>
        <p:txBody>
          <a:bodyPr wrap="square" lIns="0" tIns="0" rIns="0" bIns="0" rtlCol="0" anchor="ctr"/>
          <a:lstStyle/>
          <a:p>
            <a:pPr algn="l" indent="0" marL="0">
              <a:lnSpc>
                <a:spcPct val="90000"/>
              </a:lnSpc>
              <a:buNone/>
            </a:pPr>
            <a:r>
              <a:rPr lang="en-US" sz="1400" dirty="0">
                <a:solidFill>
                  <a:srgbClr val="F6D298"/>
                </a:solidFill>
                <a:latin typeface="Arial" pitchFamily="34" charset="0"/>
                <a:ea typeface="Arial" pitchFamily="34" charset="-122"/>
                <a:cs typeface="Arial" pitchFamily="34" charset="-120"/>
              </a:rPr>
              <a:t>Авторская схема по материалу урока
</a:t>
            </a:r>
            <a:endParaRPr lang="en-US" sz="1400" dirty="0"/>
          </a:p>
        </p:txBody>
      </p:sp>
      <p:sp>
        <p:nvSpPr>
          <p:cNvPr id="9" name="Text 4"/>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F6D298"/>
                </a:solidFill>
                <a:latin typeface="Arial" pitchFamily="34" charset="0"/>
                <a:ea typeface="Arial" pitchFamily="34" charset="-122"/>
                <a:cs typeface="Arial" pitchFamily="34" charset="-120"/>
              </a:rPr>
              <a:t>Why explanations make answers stronger
</a:t>
            </a:r>
            <a:endParaRPr lang="en-US" sz="25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913100" y="1712623"/>
            <a:ext cx="3870900" cy="1810800"/>
          </a:xfrm>
          <a:prstGeom prst="rect">
            <a:avLst/>
          </a:prstGeom>
          <a:noFill/>
          <a:ln/>
        </p:spPr>
        <p:txBody>
          <a:bodyPr wrap="square" lIns="0" tIns="0" rIns="0" bIns="0" rtlCol="0" anchor="ctr"/>
          <a:lstStyle/>
          <a:p>
            <a:pPr algn="l" indent="0" marL="0">
              <a:lnSpc>
                <a:spcPct val="100000"/>
              </a:lnSpc>
              <a:buNone/>
            </a:pPr>
            <a:r>
              <a:rPr lang="en-US" sz="1900" dirty="0">
                <a:solidFill>
                  <a:srgbClr val="FFFFFF"/>
                </a:solidFill>
                <a:latin typeface="Arial" pitchFamily="34" charset="0"/>
                <a:ea typeface="Arial" pitchFamily="34" charset="-122"/>
                <a:cs typeface="Arial" pitchFamily="34" charset="-120"/>
              </a:rPr>
              <a:t>Факт сообщает, что произошло, а объяснение показывает, почему это случилось. В школьной речи важно уметь отвечать на оба вопроса точно и по делу.
</a:t>
            </a:r>
            <a:endParaRPr lang="en-US" sz="1900" dirty="0"/>
          </a:p>
        </p:txBody>
      </p:sp>
      <p:sp>
        <p:nvSpPr>
          <p:cNvPr id="5" name="Text 1"/>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F6D298"/>
                </a:solidFill>
                <a:latin typeface="Arial" pitchFamily="34" charset="0"/>
                <a:ea typeface="Arial" pitchFamily="34" charset="-122"/>
                <a:cs typeface="Arial" pitchFamily="34" charset="-120"/>
              </a:rPr>
              <a:t>13</a:t>
            </a:r>
            <a:endParaRPr lang="en-US" sz="1800" dirty="0"/>
          </a:p>
        </p:txBody>
      </p:sp>
      <p:sp>
        <p:nvSpPr>
          <p:cNvPr id="6" name="Text 2"/>
          <p:cNvSpPr txBox="1"/>
          <p:nvPr/>
        </p:nvSpPr>
        <p:spPr>
          <a:xfrm>
            <a:off x="360000" y="4397400"/>
            <a:ext cx="5046000" cy="282600"/>
          </a:xfrm>
          <a:prstGeom prst="rect">
            <a:avLst/>
          </a:prstGeom>
          <a:noFill/>
          <a:ln/>
        </p:spPr>
        <p:txBody>
          <a:bodyPr wrap="square" lIns="0" tIns="0" rIns="0" bIns="0" rtlCol="0" anchor="ctr"/>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Материал урока по теме объяснений в английском языке
</a:t>
            </a:r>
            <a:endParaRPr lang="en-US" sz="1100" dirty="0"/>
          </a:p>
        </p:txBody>
      </p:sp>
      <p:sp>
        <p:nvSpPr>
          <p:cNvPr id="7" name="Text 3"/>
          <p:cNvSpPr txBox="1"/>
          <p:nvPr/>
        </p:nvSpPr>
        <p:spPr>
          <a:xfrm>
            <a:off x="625800" y="2845358"/>
            <a:ext cx="3768300" cy="9948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разных вопроса помогают отличить факт от объяснения
</a:t>
            </a:r>
            <a:endParaRPr lang="en-US" sz="1400" dirty="0"/>
          </a:p>
        </p:txBody>
      </p:sp>
      <p:sp>
        <p:nvSpPr>
          <p:cNvPr id="8" name="Text 4"/>
          <p:cNvSpPr txBox="1"/>
          <p:nvPr/>
        </p:nvSpPr>
        <p:spPr>
          <a:xfrm>
            <a:off x="625800" y="1443133"/>
            <a:ext cx="3768300" cy="1329000"/>
          </a:xfrm>
          <a:prstGeom prst="rect">
            <a:avLst/>
          </a:prstGeom>
          <a:noFill/>
          <a:ln/>
        </p:spPr>
        <p:txBody>
          <a:bodyPr wrap="square" lIns="0" tIns="0" rIns="0" bIns="0" rtlCol="0" anchor="b"/>
          <a:lstStyle/>
          <a:p>
            <a:pPr algn="l" indent="0" marL="0">
              <a:lnSpc>
                <a:spcPct val="90000"/>
              </a:lnSpc>
              <a:buNone/>
            </a:pPr>
            <a:r>
              <a:rPr lang="en-US" sz="7100" dirty="0">
                <a:solidFill>
                  <a:srgbClr val="F6D298"/>
                </a:solidFill>
                <a:latin typeface="Arial" pitchFamily="34" charset="0"/>
                <a:ea typeface="Arial" pitchFamily="34" charset="-122"/>
                <a:cs typeface="Arial" pitchFamily="34" charset="-120"/>
              </a:rPr>
              <a:t>2
</a:t>
            </a:r>
            <a:endParaRPr lang="en-US" sz="7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333534"/>
                </a:solidFill>
                <a:latin typeface="Arial" pitchFamily="34" charset="0"/>
                <a:ea typeface="Arial" pitchFamily="34" charset="-122"/>
                <a:cs typeface="Arial" pitchFamily="34" charset="-120"/>
              </a:rPr>
              <a:t>14</a:t>
            </a:r>
            <a:endParaRPr lang="en-US" sz="1800" dirty="0"/>
          </a:p>
        </p:txBody>
      </p:sp>
      <p:sp>
        <p:nvSpPr>
          <p:cNvPr id="8" name="Text 1"/>
          <p:cNvSpPr txBox="1"/>
          <p:nvPr/>
        </p:nvSpPr>
        <p:spPr>
          <a:xfrm>
            <a:off x="924000" y="3717000"/>
            <a:ext cx="3326400" cy="856500"/>
          </a:xfrm>
          <a:prstGeom prst="rect">
            <a:avLst/>
          </a:prstGeom>
          <a:noFill/>
          <a:ln/>
        </p:spPr>
        <p:txBody>
          <a:bodyPr wrap="square" lIns="0" tIns="0" rIns="0" bIns="0" rtlCol="0" anchor="t"/>
          <a:lstStyle/>
          <a:p>
            <a:pPr algn="l" indent="0" marL="0">
              <a:lnSpc>
                <a:spcPct val="100000"/>
              </a:lnSpc>
              <a:buNone/>
            </a:pPr>
            <a:r>
              <a:rPr lang="en-US" sz="1000" dirty="0">
                <a:solidFill>
                  <a:srgbClr val="141514"/>
                </a:solidFill>
                <a:latin typeface="Arial" pitchFamily="34" charset="0"/>
                <a:ea typeface="Arial" pitchFamily="34" charset="-122"/>
                <a:cs typeface="Arial" pitchFamily="34" charset="-120"/>
              </a:rPr>
              <a:t>В 7 классе лучше выбирать знакомую лексику и короткие конструкции. Простое предложение с правильным connector помогает говорить увереннее, чем длинная фраза с ошибками и лишними словами.
</a:t>
            </a:r>
            <a:endParaRPr lang="en-US" sz="1000" dirty="0"/>
          </a:p>
        </p:txBody>
      </p:sp>
      <p:sp>
        <p:nvSpPr>
          <p:cNvPr id="9" name="Text 2"/>
          <p:cNvSpPr txBox="1"/>
          <p:nvPr/>
        </p:nvSpPr>
        <p:spPr>
          <a:xfrm>
            <a:off x="924000" y="3217325"/>
            <a:ext cx="3326400" cy="438000"/>
          </a:xfrm>
          <a:prstGeom prst="rect">
            <a:avLst/>
          </a:prstGeom>
          <a:noFill/>
          <a:ln/>
        </p:spPr>
        <p:txBody>
          <a:bodyPr wrap="square" lIns="0" tIns="0" rIns="0" bIns="0" rtlCol="0" anchor="ctr"/>
          <a:lstStyle/>
          <a:p>
            <a:pPr algn="l" indent="0" marL="0">
              <a:lnSpc>
                <a:spcPct val="100000"/>
              </a:lnSpc>
              <a:buNone/>
            </a:pPr>
            <a:r>
              <a:rPr lang="en-US" sz="1300" dirty="0">
                <a:solidFill>
                  <a:srgbClr val="141514"/>
                </a:solidFill>
                <a:latin typeface="Arial" pitchFamily="34" charset="0"/>
                <a:ea typeface="Arial" pitchFamily="34" charset="-122"/>
                <a:cs typeface="Arial" pitchFamily="34" charset="-120"/>
              </a:rPr>
              <a:t>Используйте простые слова
</a:t>
            </a:r>
            <a:endParaRPr lang="en-US" sz="1300" dirty="0"/>
          </a:p>
        </p:txBody>
      </p:sp>
      <p:sp>
        <p:nvSpPr>
          <p:cNvPr id="10" name="Text 3"/>
          <p:cNvSpPr txBox="1"/>
          <p:nvPr/>
        </p:nvSpPr>
        <p:spPr>
          <a:xfrm>
            <a:off x="5165275" y="3717000"/>
            <a:ext cx="3326400" cy="856500"/>
          </a:xfrm>
          <a:prstGeom prst="rect">
            <a:avLst/>
          </a:prstGeom>
          <a:noFill/>
          <a:ln/>
        </p:spPr>
        <p:txBody>
          <a:bodyPr wrap="square" lIns="0" tIns="0" rIns="0" bIns="0" rtlCol="0" anchor="t"/>
          <a:lstStyle/>
          <a:p>
            <a:pPr algn="l" indent="0" marL="0">
              <a:lnSpc>
                <a:spcPct val="100000"/>
              </a:lnSpc>
              <a:buNone/>
            </a:pPr>
            <a:r>
              <a:rPr lang="en-US" sz="1000" dirty="0">
                <a:solidFill>
                  <a:srgbClr val="141514"/>
                </a:solidFill>
                <a:latin typeface="Arial" pitchFamily="34" charset="0"/>
                <a:ea typeface="Arial" pitchFamily="34" charset="-122"/>
                <a:cs typeface="Arial" pitchFamily="34" charset="-120"/>
              </a:rPr>
              <a:t>Причина объясняет событие, а не просто защищает человека. Вместо расплывчатого because something happened лучше сказать, что именно случилось: the phone battery was empty or the bus was late.
</a:t>
            </a:r>
            <a:endParaRPr lang="en-US" sz="1000" dirty="0"/>
          </a:p>
        </p:txBody>
      </p:sp>
      <p:sp>
        <p:nvSpPr>
          <p:cNvPr id="11" name="Text 4"/>
          <p:cNvSpPr txBox="1"/>
          <p:nvPr/>
        </p:nvSpPr>
        <p:spPr>
          <a:xfrm>
            <a:off x="5165275" y="3217325"/>
            <a:ext cx="3326400" cy="438000"/>
          </a:xfrm>
          <a:prstGeom prst="rect">
            <a:avLst/>
          </a:prstGeom>
          <a:noFill/>
          <a:ln/>
        </p:spPr>
        <p:txBody>
          <a:bodyPr wrap="square" lIns="0" tIns="0" rIns="0" bIns="0" rtlCol="0" anchor="ctr"/>
          <a:lstStyle/>
          <a:p>
            <a:pPr algn="l" indent="0" marL="0">
              <a:lnSpc>
                <a:spcPct val="100000"/>
              </a:lnSpc>
              <a:buNone/>
            </a:pPr>
            <a:r>
              <a:rPr lang="en-US" sz="1300" dirty="0">
                <a:solidFill>
                  <a:srgbClr val="141514"/>
                </a:solidFill>
                <a:latin typeface="Arial" pitchFamily="34" charset="0"/>
                <a:ea typeface="Arial" pitchFamily="34" charset="-122"/>
                <a:cs typeface="Arial" pitchFamily="34" charset="-120"/>
              </a:rPr>
              <a:t>Не путайте причину и оправдание
</a:t>
            </a:r>
            <a:endParaRPr lang="en-US" sz="1300" dirty="0"/>
          </a:p>
        </p:txBody>
      </p:sp>
      <p:sp>
        <p:nvSpPr>
          <p:cNvPr id="12" name="Text 5"/>
          <p:cNvSpPr txBox="1"/>
          <p:nvPr/>
        </p:nvSpPr>
        <p:spPr>
          <a:xfrm>
            <a:off x="924000" y="1959575"/>
            <a:ext cx="3326400" cy="856500"/>
          </a:xfrm>
          <a:prstGeom prst="rect">
            <a:avLst/>
          </a:prstGeom>
          <a:noFill/>
          <a:ln/>
        </p:spPr>
        <p:txBody>
          <a:bodyPr wrap="square" lIns="0" tIns="0" rIns="0" bIns="0" rtlCol="0" anchor="t"/>
          <a:lstStyle/>
          <a:p>
            <a:pPr algn="l" indent="0" marL="0">
              <a:lnSpc>
                <a:spcPct val="100000"/>
              </a:lnSpc>
              <a:buNone/>
            </a:pPr>
            <a:r>
              <a:rPr lang="en-US" sz="1000" dirty="0">
                <a:solidFill>
                  <a:srgbClr val="141514"/>
                </a:solidFill>
                <a:latin typeface="Arial" pitchFamily="34" charset="0"/>
                <a:ea typeface="Arial" pitchFamily="34" charset="-122"/>
                <a:cs typeface="Arial" pitchFamily="34" charset="-120"/>
              </a:rPr>
              <a:t>Хорошая причина называет точную ситуацию, а не общее впечатление. Фразы вроде because I missed the bus или because I did not sleep enough звучат понятнее и убедительнее.
</a:t>
            </a:r>
            <a:endParaRPr lang="en-US" sz="1000" dirty="0"/>
          </a:p>
        </p:txBody>
      </p:sp>
      <p:sp>
        <p:nvSpPr>
          <p:cNvPr id="13" name="Text 6"/>
          <p:cNvSpPr txBox="1"/>
          <p:nvPr/>
        </p:nvSpPr>
        <p:spPr>
          <a:xfrm>
            <a:off x="924000" y="1459900"/>
            <a:ext cx="3326400" cy="438000"/>
          </a:xfrm>
          <a:prstGeom prst="rect">
            <a:avLst/>
          </a:prstGeom>
          <a:noFill/>
          <a:ln/>
        </p:spPr>
        <p:txBody>
          <a:bodyPr wrap="square" lIns="0" tIns="0" rIns="0" bIns="0" rtlCol="0" anchor="ctr"/>
          <a:lstStyle/>
          <a:p>
            <a:pPr algn="l" indent="0" marL="0">
              <a:lnSpc>
                <a:spcPct val="100000"/>
              </a:lnSpc>
              <a:buNone/>
            </a:pPr>
            <a:r>
              <a:rPr lang="en-US" sz="1300" dirty="0">
                <a:solidFill>
                  <a:srgbClr val="141514"/>
                </a:solidFill>
                <a:latin typeface="Arial" pitchFamily="34" charset="0"/>
                <a:ea typeface="Arial" pitchFamily="34" charset="-122"/>
                <a:cs typeface="Arial" pitchFamily="34" charset="-120"/>
              </a:rPr>
              <a:t>Будьте конкретны
</a:t>
            </a:r>
            <a:endParaRPr lang="en-US" sz="1300" dirty="0"/>
          </a:p>
        </p:txBody>
      </p:sp>
      <p:sp>
        <p:nvSpPr>
          <p:cNvPr id="14" name="Text 7"/>
          <p:cNvSpPr txBox="1"/>
          <p:nvPr/>
        </p:nvSpPr>
        <p:spPr>
          <a:xfrm>
            <a:off x="5165275" y="1959575"/>
            <a:ext cx="3326400" cy="856500"/>
          </a:xfrm>
          <a:prstGeom prst="rect">
            <a:avLst/>
          </a:prstGeom>
          <a:noFill/>
          <a:ln/>
        </p:spPr>
        <p:txBody>
          <a:bodyPr wrap="square" lIns="0" tIns="0" rIns="0" bIns="0" rtlCol="0" anchor="t"/>
          <a:lstStyle/>
          <a:p>
            <a:pPr algn="l" indent="0" marL="0">
              <a:lnSpc>
                <a:spcPct val="100000"/>
              </a:lnSpc>
              <a:buNone/>
            </a:pPr>
            <a:r>
              <a:rPr lang="en-US" sz="1000" dirty="0">
                <a:solidFill>
                  <a:srgbClr val="141514"/>
                </a:solidFill>
                <a:latin typeface="Arial" pitchFamily="34" charset="0"/>
                <a:ea typeface="Arial" pitchFamily="34" charset="-122"/>
                <a:cs typeface="Arial" pitchFamily="34" charset="-120"/>
              </a:rPr>
              <a:t>Причина должна объяснять, почему произошёл результат. Если связь ясна, ответ звучит естественно: because of the rain we stayed home, so the plan changed without confusion.
</a:t>
            </a:r>
            <a:endParaRPr lang="en-US" sz="1000" dirty="0"/>
          </a:p>
        </p:txBody>
      </p:sp>
      <p:sp>
        <p:nvSpPr>
          <p:cNvPr id="15" name="Text 8"/>
          <p:cNvSpPr txBox="1"/>
          <p:nvPr/>
        </p:nvSpPr>
        <p:spPr>
          <a:xfrm>
            <a:off x="5165275" y="1459900"/>
            <a:ext cx="3326400" cy="438000"/>
          </a:xfrm>
          <a:prstGeom prst="rect">
            <a:avLst/>
          </a:prstGeom>
          <a:noFill/>
          <a:ln/>
        </p:spPr>
        <p:txBody>
          <a:bodyPr wrap="square" lIns="0" tIns="0" rIns="0" bIns="0" rtlCol="0" anchor="ctr"/>
          <a:lstStyle/>
          <a:p>
            <a:pPr algn="l" indent="0" marL="0">
              <a:lnSpc>
                <a:spcPct val="100000"/>
              </a:lnSpc>
              <a:buNone/>
            </a:pPr>
            <a:r>
              <a:rPr lang="en-US" sz="1300" dirty="0">
                <a:solidFill>
                  <a:srgbClr val="141514"/>
                </a:solidFill>
                <a:latin typeface="Arial" pitchFamily="34" charset="0"/>
                <a:ea typeface="Arial" pitchFamily="34" charset="-122"/>
                <a:cs typeface="Arial" pitchFamily="34" charset="-120"/>
              </a:rPr>
              <a:t>Связывайте с результатом
</a:t>
            </a:r>
            <a:endParaRPr lang="en-US" sz="1300" dirty="0"/>
          </a:p>
        </p:txBody>
      </p:sp>
      <p:sp>
        <p:nvSpPr>
          <p:cNvPr id="16" name="Text 9"/>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000000"/>
                </a:solidFill>
                <a:latin typeface="Arial" pitchFamily="34" charset="0"/>
                <a:ea typeface="Arial" pitchFamily="34" charset="-122"/>
                <a:cs typeface="Arial" pitchFamily="34" charset="-120"/>
              </a:rPr>
              <a:t>What makes a good reason in English?
</a:t>
            </a:r>
            <a:endParaRPr lang="en-US" sz="25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66686" y="1549693"/>
            <a:ext cx="8410629" cy="3130200"/>
          </a:xfrm>
          <a:prstGeom prst="rect">
            <a:avLst/>
          </a:prstGeom>
        </p:spPr>
      </p:pic>
      <p:sp>
        <p:nvSpPr>
          <p:cNvPr id="3"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333534"/>
                </a:solidFill>
                <a:latin typeface="Arial" pitchFamily="34" charset="0"/>
                <a:ea typeface="Arial" pitchFamily="34" charset="-122"/>
                <a:cs typeface="Arial" pitchFamily="34" charset="-120"/>
              </a:rPr>
              <a:t>15</a:t>
            </a:r>
            <a:endParaRPr lang="en-US" sz="1800" dirty="0"/>
          </a:p>
        </p:txBody>
      </p:sp>
      <p:sp>
        <p:nvSpPr>
          <p:cNvPr id="4" name="Text 1"/>
          <p:cNvSpPr txBox="1"/>
          <p:nvPr/>
        </p:nvSpPr>
        <p:spPr>
          <a:xfrm>
            <a:off x="360000" y="1033397"/>
            <a:ext cx="8424000" cy="391500"/>
          </a:xfrm>
          <a:prstGeom prst="rect">
            <a:avLst/>
          </a:prstGeom>
          <a:noFill/>
          <a:ln/>
        </p:spPr>
        <p:txBody>
          <a:bodyPr wrap="square" lIns="0" tIns="0" rIns="0" bIns="0" rtlCol="0" anchor="t"/>
          <a:lstStyle/>
          <a:p>
            <a:pPr algn="l" indent="0" marL="0">
              <a:lnSpc>
                <a:spcPct val="90000"/>
              </a:lnSpc>
              <a:buNone/>
            </a:pPr>
            <a:r>
              <a:rPr lang="en-US" sz="1400" dirty="0">
                <a:solidFill>
                  <a:srgbClr val="333534"/>
                </a:solidFill>
                <a:latin typeface="Arial" pitchFamily="34" charset="0"/>
                <a:ea typeface="Arial" pitchFamily="34" charset="-122"/>
                <a:cs typeface="Arial" pitchFamily="34" charset="-120"/>
              </a:rPr>
              <a:t>Пошаговая проверка ответа: от причины к результату и обратно к ясности формулировки.
</a:t>
            </a:r>
            <a:endParaRPr lang="en-US" sz="1400" dirty="0"/>
          </a:p>
        </p:txBody>
      </p:sp>
      <p:sp>
        <p:nvSpPr>
          <p:cNvPr id="5" name="Text 2"/>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000000"/>
                </a:solidFill>
                <a:latin typeface="Arial" pitchFamily="34" charset="0"/>
                <a:ea typeface="Arial" pitchFamily="34" charset="-122"/>
                <a:cs typeface="Arial" pitchFamily="34" charset="-120"/>
              </a:rPr>
              <a:t>Checking whether an explanation is complete
</a:t>
            </a:r>
            <a:endParaRPr lang="en-US" sz="25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95000" y="2392920"/>
            <a:ext cx="4335300" cy="1230460"/>
          </a:xfrm>
          <a:prstGeom prst="rect">
            <a:avLst/>
          </a:prstGeom>
        </p:spPr>
      </p:pic>
      <p:sp>
        <p:nvSpPr>
          <p:cNvPr id="5"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F6D298"/>
                </a:solidFill>
                <a:latin typeface="Arial" pitchFamily="34" charset="0"/>
                <a:ea typeface="Arial" pitchFamily="34" charset="-122"/>
                <a:cs typeface="Arial" pitchFamily="34" charset="-120"/>
              </a:rPr>
              <a:t>16</a:t>
            </a:r>
            <a:endParaRPr lang="en-US" sz="1800" dirty="0"/>
          </a:p>
        </p:txBody>
      </p:sp>
      <p:sp>
        <p:nvSpPr>
          <p:cNvPr id="6" name="Text 1"/>
          <p:cNvSpPr txBox="1"/>
          <p:nvPr/>
        </p:nvSpPr>
        <p:spPr>
          <a:xfrm>
            <a:off x="5430550" y="1563325"/>
            <a:ext cx="3353700" cy="11520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Сравнение показывает, какие ответы звучат точно, а какие остаются слишком общими.
</a:t>
            </a:r>
            <a:endParaRPr lang="en-US" sz="1400" dirty="0"/>
          </a:p>
        </p:txBody>
      </p:sp>
      <p:sp>
        <p:nvSpPr>
          <p:cNvPr id="7" name="Text 2"/>
          <p:cNvSpPr txBox="1"/>
          <p:nvPr/>
        </p:nvSpPr>
        <p:spPr>
          <a:xfrm>
            <a:off x="5430550" y="2828975"/>
            <a:ext cx="3353700" cy="11520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Точные слова и правильная грамматика делают объяснение понятным и естественным.
</a:t>
            </a:r>
            <a:endParaRPr lang="en-US" sz="1400" dirty="0"/>
          </a:p>
        </p:txBody>
      </p:sp>
      <p:sp>
        <p:nvSpPr>
          <p:cNvPr id="8" name="Text 3"/>
          <p:cNvSpPr txBox="1"/>
          <p:nvPr/>
        </p:nvSpPr>
        <p:spPr>
          <a:xfrm>
            <a:off x="5430550" y="4373650"/>
            <a:ext cx="3353700" cy="306600"/>
          </a:xfrm>
          <a:prstGeom prst="rect">
            <a:avLst/>
          </a:prstGeom>
          <a:noFill/>
          <a:ln/>
        </p:spPr>
        <p:txBody>
          <a:bodyPr wrap="square" lIns="0" tIns="0" rIns="0" bIns="0" rtlCol="0" anchor="ctr"/>
          <a:lstStyle/>
          <a:p>
            <a:pPr algn="l" indent="0" marL="0">
              <a:lnSpc>
                <a:spcPct val="90000"/>
              </a:lnSpc>
              <a:buNone/>
            </a:pPr>
            <a:r>
              <a:rPr lang="en-US" sz="1340" dirty="0">
                <a:solidFill>
                  <a:srgbClr val="F6D298"/>
                </a:solidFill>
                <a:latin typeface="Arial" pitchFamily="34" charset="0"/>
                <a:ea typeface="Arial" pitchFamily="34" charset="-122"/>
                <a:cs typeface="Arial" pitchFamily="34" charset="-120"/>
              </a:rPr>
              <a:t>Школьные примеры по английской грамматике
</a:t>
            </a:r>
            <a:endParaRPr lang="en-US" sz="1340" dirty="0"/>
          </a:p>
        </p:txBody>
      </p:sp>
      <p:sp>
        <p:nvSpPr>
          <p:cNvPr id="9" name="Text 4"/>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F6D298"/>
                </a:solidFill>
                <a:latin typeface="Arial" pitchFamily="34" charset="0"/>
                <a:ea typeface="Arial" pitchFamily="34" charset="-122"/>
                <a:cs typeface="Arial" pitchFamily="34" charset="-120"/>
              </a:rPr>
              <a:t>Good and weak examples of reasons
</a:t>
            </a:r>
            <a:endParaRPr lang="en-US" sz="25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333534"/>
                </a:solidFill>
                <a:latin typeface="Arial" pitchFamily="34" charset="0"/>
                <a:ea typeface="Arial" pitchFamily="34" charset="-122"/>
                <a:cs typeface="Arial" pitchFamily="34" charset="-120"/>
              </a:rPr>
              <a:t>17</a:t>
            </a:r>
            <a:endParaRPr lang="en-US" sz="1800" dirty="0"/>
          </a:p>
        </p:txBody>
      </p:sp>
      <p:sp>
        <p:nvSpPr>
          <p:cNvPr id="8" name="Text 1"/>
          <p:cNvSpPr txBox="1"/>
          <p:nvPr/>
        </p:nvSpPr>
        <p:spPr>
          <a:xfrm>
            <a:off x="441407" y="2455750"/>
            <a:ext cx="1459023" cy="1508700"/>
          </a:xfrm>
          <a:prstGeom prst="rect">
            <a:avLst/>
          </a:prstGeom>
          <a:noFill/>
          <a:ln/>
        </p:spPr>
        <p:txBody>
          <a:bodyPr wrap="square" lIns="0" tIns="0" rIns="0" bIns="0" rtlCol="0" anchor="t"/>
          <a:lstStyle/>
          <a:p>
            <a:pPr algn="l" indent="0" marL="0">
              <a:lnSpc>
                <a:spcPct val="90000"/>
              </a:lnSpc>
              <a:buNone/>
            </a:pPr>
            <a:r>
              <a:rPr lang="en-US" sz="900" dirty="0">
                <a:solidFill>
                  <a:srgbClr val="FFFFFF"/>
                </a:solidFill>
                <a:latin typeface="Arial" pitchFamily="34" charset="0"/>
                <a:ea typeface="Arial" pitchFamily="34" charset="-122"/>
                <a:cs typeface="Arial" pitchFamily="34" charset="-120"/>
              </a:rPr>
              <a:t>Because вводит причину, а so — результат. Если перепутать их, смысл меняется: I was late, so I missed the bus звучит неверно по порядку событий.
</a:t>
            </a:r>
            <a:endParaRPr lang="en-US" sz="900" dirty="0"/>
          </a:p>
        </p:txBody>
      </p:sp>
      <p:sp>
        <p:nvSpPr>
          <p:cNvPr id="9" name="Text 2"/>
          <p:cNvSpPr txBox="1"/>
          <p:nvPr/>
        </p:nvSpPr>
        <p:spPr>
          <a:xfrm>
            <a:off x="441410" y="1802357"/>
            <a:ext cx="1459023" cy="539700"/>
          </a:xfrm>
          <a:prstGeom prst="rect">
            <a:avLst/>
          </a:prstGeom>
          <a:noFill/>
          <a:ln/>
        </p:spPr>
        <p:txBody>
          <a:bodyPr wrap="square" lIns="0" tIns="0" rIns="0" bIns="0" rtlCol="0" anchor="ctr"/>
          <a:lstStyle/>
          <a:p>
            <a:pPr algn="l" indent="0" marL="0">
              <a:lnSpc>
                <a:spcPct val="90000"/>
              </a:lnSpc>
              <a:buNone/>
            </a:pPr>
            <a:r>
              <a:rPr lang="en-US" sz="1100" dirty="0">
                <a:solidFill>
                  <a:srgbClr val="F6D298"/>
                </a:solidFill>
                <a:latin typeface="Arial" pitchFamily="34" charset="0"/>
                <a:ea typeface="Arial" pitchFamily="34" charset="-122"/>
                <a:cs typeface="Arial" pitchFamily="34" charset="-120"/>
              </a:rPr>
              <a:t>Путаница because и so
</a:t>
            </a:r>
            <a:endParaRPr lang="en-US" sz="1100" dirty="0"/>
          </a:p>
        </p:txBody>
      </p:sp>
      <p:sp>
        <p:nvSpPr>
          <p:cNvPr id="10" name="Text 3"/>
          <p:cNvSpPr txBox="1"/>
          <p:nvPr/>
        </p:nvSpPr>
        <p:spPr>
          <a:xfrm>
            <a:off x="7209432" y="2455750"/>
            <a:ext cx="1458900" cy="1508700"/>
          </a:xfrm>
          <a:prstGeom prst="rect">
            <a:avLst/>
          </a:prstGeom>
          <a:noFill/>
          <a:ln/>
        </p:spPr>
        <p:txBody>
          <a:bodyPr wrap="square" lIns="0" tIns="0" rIns="0" bIns="0" rtlCol="0" anchor="t"/>
          <a:lstStyle/>
          <a:p>
            <a:pPr algn="l" indent="0" marL="0">
              <a:lnSpc>
                <a:spcPct val="90000"/>
              </a:lnSpc>
              <a:buNone/>
            </a:pPr>
            <a:r>
              <a:rPr lang="en-US" sz="900" dirty="0">
                <a:solidFill>
                  <a:srgbClr val="FFFFFF"/>
                </a:solidFill>
                <a:latin typeface="Arial" pitchFamily="34" charset="0"/>
                <a:ea typeface="Arial" pitchFamily="34" charset="-122"/>
                <a:cs typeface="Arial" pitchFamily="34" charset="-120"/>
              </a:rPr>
              <a:t>Если в каждом предложении повторять because, речь звучит однообразно. Полезно чередовать connectors, например since, as, so и because of, когда это подходит по смыслу.
</a:t>
            </a:r>
            <a:endParaRPr lang="en-US" sz="900" dirty="0"/>
          </a:p>
        </p:txBody>
      </p:sp>
      <p:sp>
        <p:nvSpPr>
          <p:cNvPr id="11" name="Text 4"/>
          <p:cNvSpPr txBox="1"/>
          <p:nvPr/>
        </p:nvSpPr>
        <p:spPr>
          <a:xfrm>
            <a:off x="7209435" y="1802357"/>
            <a:ext cx="1458900" cy="539700"/>
          </a:xfrm>
          <a:prstGeom prst="rect">
            <a:avLst/>
          </a:prstGeom>
          <a:noFill/>
          <a:ln/>
        </p:spPr>
        <p:txBody>
          <a:bodyPr wrap="square" lIns="0" tIns="0" rIns="0" bIns="0" rtlCol="0" anchor="ctr"/>
          <a:lstStyle/>
          <a:p>
            <a:pPr algn="l" indent="0" marL="0">
              <a:lnSpc>
                <a:spcPct val="90000"/>
              </a:lnSpc>
              <a:buNone/>
            </a:pPr>
            <a:r>
              <a:rPr lang="en-US" sz="1100" dirty="0">
                <a:solidFill>
                  <a:srgbClr val="F6D298"/>
                </a:solidFill>
                <a:latin typeface="Arial" pitchFamily="34" charset="0"/>
                <a:ea typeface="Arial" pitchFamily="34" charset="-122"/>
                <a:cs typeface="Arial" pitchFamily="34" charset="-120"/>
              </a:rPr>
              <a:t>Повторение одного слова
</a:t>
            </a:r>
            <a:endParaRPr lang="en-US" sz="1100" dirty="0"/>
          </a:p>
        </p:txBody>
      </p:sp>
      <p:sp>
        <p:nvSpPr>
          <p:cNvPr id="12" name="Text 5"/>
          <p:cNvSpPr txBox="1"/>
          <p:nvPr/>
        </p:nvSpPr>
        <p:spPr>
          <a:xfrm>
            <a:off x="5517426" y="2455750"/>
            <a:ext cx="1458900" cy="1508700"/>
          </a:xfrm>
          <a:prstGeom prst="rect">
            <a:avLst/>
          </a:prstGeom>
          <a:noFill/>
          <a:ln/>
        </p:spPr>
        <p:txBody>
          <a:bodyPr wrap="square" lIns="0" tIns="0" rIns="0" bIns="0" rtlCol="0" anchor="t"/>
          <a:lstStyle/>
          <a:p>
            <a:pPr algn="l" indent="0" marL="0">
              <a:lnSpc>
                <a:spcPct val="90000"/>
              </a:lnSpc>
              <a:buNone/>
            </a:pPr>
            <a:r>
              <a:rPr lang="en-US" sz="900" dirty="0">
                <a:solidFill>
                  <a:srgbClr val="FFFFFF"/>
                </a:solidFill>
                <a:latin typeface="Arial" pitchFamily="34" charset="0"/>
                <a:ea typeface="Arial" pitchFamily="34" charset="-122"/>
                <a:cs typeface="Arial" pitchFamily="34" charset="-120"/>
              </a:rPr>
              <a:t>Фразы вроде because it was bad или because something happened почти ничего не объясняют. Лучше назвать точную деталь: because I forgot my homework or because my phone was empty.
</a:t>
            </a:r>
            <a:endParaRPr lang="en-US" sz="900" dirty="0"/>
          </a:p>
        </p:txBody>
      </p:sp>
      <p:sp>
        <p:nvSpPr>
          <p:cNvPr id="13" name="Text 6"/>
          <p:cNvSpPr txBox="1"/>
          <p:nvPr/>
        </p:nvSpPr>
        <p:spPr>
          <a:xfrm>
            <a:off x="5517429" y="1802357"/>
            <a:ext cx="1458900" cy="539700"/>
          </a:xfrm>
          <a:prstGeom prst="rect">
            <a:avLst/>
          </a:prstGeom>
          <a:noFill/>
          <a:ln/>
        </p:spPr>
        <p:txBody>
          <a:bodyPr wrap="square" lIns="0" tIns="0" rIns="0" bIns="0" rtlCol="0" anchor="ctr"/>
          <a:lstStyle/>
          <a:p>
            <a:pPr algn="l" indent="0" marL="0">
              <a:lnSpc>
                <a:spcPct val="90000"/>
              </a:lnSpc>
              <a:buNone/>
            </a:pPr>
            <a:r>
              <a:rPr lang="en-US" sz="1100" dirty="0">
                <a:solidFill>
                  <a:srgbClr val="F6D298"/>
                </a:solidFill>
                <a:latin typeface="Arial" pitchFamily="34" charset="0"/>
                <a:ea typeface="Arial" pitchFamily="34" charset="-122"/>
                <a:cs typeface="Arial" pitchFamily="34" charset="-120"/>
              </a:rPr>
              <a:t>Слишком общие формулировки
</a:t>
            </a:r>
            <a:endParaRPr lang="en-US" sz="1100" dirty="0"/>
          </a:p>
        </p:txBody>
      </p:sp>
      <p:sp>
        <p:nvSpPr>
          <p:cNvPr id="14" name="Text 7"/>
          <p:cNvSpPr txBox="1"/>
          <p:nvPr/>
        </p:nvSpPr>
        <p:spPr>
          <a:xfrm>
            <a:off x="3825419" y="2455750"/>
            <a:ext cx="1458900" cy="1508700"/>
          </a:xfrm>
          <a:prstGeom prst="rect">
            <a:avLst/>
          </a:prstGeom>
          <a:noFill/>
          <a:ln/>
        </p:spPr>
        <p:txBody>
          <a:bodyPr wrap="square" lIns="0" tIns="0" rIns="0" bIns="0" rtlCol="0" anchor="t"/>
          <a:lstStyle/>
          <a:p>
            <a:pPr algn="l" indent="0" marL="0">
              <a:lnSpc>
                <a:spcPct val="90000"/>
              </a:lnSpc>
              <a:buNone/>
            </a:pPr>
            <a:r>
              <a:rPr lang="en-US" sz="900" dirty="0">
                <a:solidFill>
                  <a:srgbClr val="FFFFFF"/>
                </a:solidFill>
                <a:latin typeface="Arial" pitchFamily="34" charset="0"/>
                <a:ea typeface="Arial" pitchFamily="34" charset="-122"/>
                <a:cs typeface="Arial" pitchFamily="34" charset="-120"/>
              </a:rPr>
              <a:t>После because обычно стоит полное предложение. Если причина выражена существительным, лучше использовать because of: because of the rain, because of my illness, because of the noise.
</a:t>
            </a:r>
            <a:endParaRPr lang="en-US" sz="900" dirty="0"/>
          </a:p>
        </p:txBody>
      </p:sp>
      <p:sp>
        <p:nvSpPr>
          <p:cNvPr id="15" name="Text 8"/>
          <p:cNvSpPr txBox="1"/>
          <p:nvPr/>
        </p:nvSpPr>
        <p:spPr>
          <a:xfrm>
            <a:off x="3825423" y="1802357"/>
            <a:ext cx="1458900" cy="539700"/>
          </a:xfrm>
          <a:prstGeom prst="rect">
            <a:avLst/>
          </a:prstGeom>
          <a:noFill/>
          <a:ln/>
        </p:spPr>
        <p:txBody>
          <a:bodyPr wrap="square" lIns="0" tIns="0" rIns="0" bIns="0" rtlCol="0" anchor="ctr"/>
          <a:lstStyle/>
          <a:p>
            <a:pPr algn="l" indent="0" marL="0">
              <a:lnSpc>
                <a:spcPct val="90000"/>
              </a:lnSpc>
              <a:buNone/>
            </a:pPr>
            <a:r>
              <a:rPr lang="en-US" sz="1100" dirty="0">
                <a:solidFill>
                  <a:srgbClr val="F6D298"/>
                </a:solidFill>
                <a:latin typeface="Arial" pitchFamily="34" charset="0"/>
                <a:ea typeface="Arial" pitchFamily="34" charset="-122"/>
                <a:cs typeface="Arial" pitchFamily="34" charset="-120"/>
              </a:rPr>
              <a:t>Because with a noun
</a:t>
            </a:r>
            <a:endParaRPr lang="en-US" sz="1100" dirty="0"/>
          </a:p>
        </p:txBody>
      </p:sp>
      <p:sp>
        <p:nvSpPr>
          <p:cNvPr id="16" name="Text 9"/>
          <p:cNvSpPr txBox="1"/>
          <p:nvPr/>
        </p:nvSpPr>
        <p:spPr>
          <a:xfrm>
            <a:off x="2133413" y="2455750"/>
            <a:ext cx="1458900" cy="1508700"/>
          </a:xfrm>
          <a:prstGeom prst="rect">
            <a:avLst/>
          </a:prstGeom>
          <a:noFill/>
          <a:ln/>
        </p:spPr>
        <p:txBody>
          <a:bodyPr wrap="square" lIns="0" tIns="0" rIns="0" bIns="0" rtlCol="0" anchor="t"/>
          <a:lstStyle/>
          <a:p>
            <a:pPr algn="l" indent="0" marL="0">
              <a:lnSpc>
                <a:spcPct val="90000"/>
              </a:lnSpc>
              <a:buNone/>
            </a:pPr>
            <a:r>
              <a:rPr lang="en-US" sz="900" dirty="0">
                <a:solidFill>
                  <a:srgbClr val="FFFFFF"/>
                </a:solidFill>
                <a:latin typeface="Arial" pitchFamily="34" charset="0"/>
                <a:ea typeface="Arial" pitchFamily="34" charset="-122"/>
                <a:cs typeface="Arial" pitchFamily="34" charset="-120"/>
              </a:rPr>
              <a:t>Сначала называется причина, потом результат. Поэтому I missed the bus, so I was late правильно, а обратный порядок делает объяснение нелогичным для слушателя или читателя.
</a:t>
            </a:r>
            <a:endParaRPr lang="en-US" sz="900" dirty="0"/>
          </a:p>
        </p:txBody>
      </p:sp>
      <p:sp>
        <p:nvSpPr>
          <p:cNvPr id="17" name="Text 10"/>
          <p:cNvSpPr txBox="1"/>
          <p:nvPr/>
        </p:nvSpPr>
        <p:spPr>
          <a:xfrm>
            <a:off x="2133416" y="1802357"/>
            <a:ext cx="1458900" cy="539700"/>
          </a:xfrm>
          <a:prstGeom prst="rect">
            <a:avLst/>
          </a:prstGeom>
          <a:noFill/>
          <a:ln/>
        </p:spPr>
        <p:txBody>
          <a:bodyPr wrap="square" lIns="0" tIns="0" rIns="0" bIns="0" rtlCol="0" anchor="ctr"/>
          <a:lstStyle/>
          <a:p>
            <a:pPr algn="l" indent="0" marL="0">
              <a:lnSpc>
                <a:spcPct val="90000"/>
              </a:lnSpc>
              <a:buNone/>
            </a:pPr>
            <a:r>
              <a:rPr lang="en-US" sz="1100" dirty="0">
                <a:solidFill>
                  <a:srgbClr val="F6D298"/>
                </a:solidFill>
                <a:latin typeface="Arial" pitchFamily="34" charset="0"/>
                <a:ea typeface="Arial" pitchFamily="34" charset="-122"/>
                <a:cs typeface="Arial" pitchFamily="34" charset="-120"/>
              </a:rPr>
              <a:t>Неправильный порядок событий
</a:t>
            </a:r>
            <a:endParaRPr lang="en-US" sz="1100" dirty="0"/>
          </a:p>
        </p:txBody>
      </p:sp>
      <p:sp>
        <p:nvSpPr>
          <p:cNvPr id="18" name="Text 11"/>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000000"/>
                </a:solidFill>
                <a:latin typeface="Arial" pitchFamily="34" charset="0"/>
                <a:ea typeface="Arial" pitchFamily="34" charset="-122"/>
                <a:cs typeface="Arial" pitchFamily="34" charset="-120"/>
              </a:rPr>
              <a:t>Common mistakes with reasons and explanations
</a:t>
            </a:r>
            <a:endParaRPr lang="en-US" sz="25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569400" y="1279426"/>
            <a:ext cx="4214700" cy="3399748"/>
          </a:xfrm>
          <a:prstGeom prst="rect">
            <a:avLst/>
          </a:prstGeom>
        </p:spPr>
      </p:pic>
      <p:sp>
        <p:nvSpPr>
          <p:cNvPr id="6"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F6D298"/>
                </a:solidFill>
                <a:latin typeface="Arial" pitchFamily="34" charset="0"/>
                <a:ea typeface="Arial" pitchFamily="34" charset="-122"/>
                <a:cs typeface="Arial" pitchFamily="34" charset="-120"/>
              </a:rPr>
              <a:t>18</a:t>
            </a:r>
            <a:endParaRPr lang="en-US" sz="1800" dirty="0"/>
          </a:p>
        </p:txBody>
      </p:sp>
      <p:sp>
        <p:nvSpPr>
          <p:cNvPr id="7" name="Text 1"/>
          <p:cNvSpPr txBox="1"/>
          <p:nvPr/>
        </p:nvSpPr>
        <p:spPr>
          <a:xfrm>
            <a:off x="587934" y="2012275"/>
            <a:ext cx="3637605" cy="8415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Один короткий пример делает связь между причиной и результатом заметной сразу. The grass is wet because it rained at night — такая фраза легко представить и запомнить.
</a:t>
            </a:r>
            <a:endParaRPr lang="en-US" sz="1100" dirty="0"/>
          </a:p>
        </p:txBody>
      </p:sp>
      <p:sp>
        <p:nvSpPr>
          <p:cNvPr id="8" name="Text 2"/>
          <p:cNvSpPr txBox="1"/>
          <p:nvPr/>
        </p:nvSpPr>
        <p:spPr>
          <a:xfrm>
            <a:off x="587700" y="1575050"/>
            <a:ext cx="3637500" cy="332100"/>
          </a:xfrm>
          <a:prstGeom prst="rect">
            <a:avLst/>
          </a:prstGeom>
          <a:noFill/>
          <a:ln/>
        </p:spPr>
        <p:txBody>
          <a:bodyPr wrap="square" lIns="0" tIns="0" rIns="0" bIns="0" rtlCol="0" anchor="ctr"/>
          <a:lstStyle/>
          <a:p>
            <a:pPr algn="l" indent="0" marL="0">
              <a:lnSpc>
                <a:spcPct val="90000"/>
              </a:lnSpc>
              <a:buNone/>
            </a:pPr>
            <a:r>
              <a:rPr lang="en-US" sz="1400" dirty="0">
                <a:solidFill>
                  <a:srgbClr val="F6D298"/>
                </a:solidFill>
                <a:latin typeface="Arial" pitchFamily="34" charset="0"/>
                <a:ea typeface="Arial" pitchFamily="34" charset="-122"/>
                <a:cs typeface="Arial" pitchFamily="34" charset="-120"/>
              </a:rPr>
              <a:t>Наглядный пример
</a:t>
            </a:r>
            <a:endParaRPr lang="en-US" sz="1400" dirty="0"/>
          </a:p>
        </p:txBody>
      </p:sp>
      <p:sp>
        <p:nvSpPr>
          <p:cNvPr id="9" name="Text 3"/>
          <p:cNvSpPr txBox="1"/>
          <p:nvPr/>
        </p:nvSpPr>
        <p:spPr>
          <a:xfrm>
            <a:off x="587934" y="3732325"/>
            <a:ext cx="3637500" cy="8415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Сравнение работает как подсказка для памяти: причина похожа на ключ, который открывает результат. Когда образ знакомый, ученику легче объяснить мысль быстро и без лишних слов.
</a:t>
            </a:r>
            <a:endParaRPr lang="en-US" sz="1100" dirty="0"/>
          </a:p>
        </p:txBody>
      </p:sp>
      <p:sp>
        <p:nvSpPr>
          <p:cNvPr id="10" name="Text 4"/>
          <p:cNvSpPr txBox="1"/>
          <p:nvPr/>
        </p:nvSpPr>
        <p:spPr>
          <a:xfrm>
            <a:off x="587700" y="3295100"/>
            <a:ext cx="3637500" cy="332100"/>
          </a:xfrm>
          <a:prstGeom prst="rect">
            <a:avLst/>
          </a:prstGeom>
          <a:noFill/>
          <a:ln/>
        </p:spPr>
        <p:txBody>
          <a:bodyPr wrap="square" lIns="0" tIns="0" rIns="0" bIns="0" rtlCol="0" anchor="ctr"/>
          <a:lstStyle/>
          <a:p>
            <a:pPr algn="l" indent="0" marL="0">
              <a:lnSpc>
                <a:spcPct val="90000"/>
              </a:lnSpc>
              <a:buNone/>
            </a:pPr>
            <a:r>
              <a:rPr lang="en-US" sz="1400" dirty="0">
                <a:solidFill>
                  <a:srgbClr val="F6D298"/>
                </a:solidFill>
                <a:latin typeface="Arial" pitchFamily="34" charset="0"/>
                <a:ea typeface="Arial" pitchFamily="34" charset="-122"/>
                <a:cs typeface="Arial" pitchFamily="34" charset="-120"/>
              </a:rPr>
              <a:t>Понятное сравнение
</a:t>
            </a:r>
            <a:endParaRPr lang="en-US" sz="1400" dirty="0"/>
          </a:p>
        </p:txBody>
      </p:sp>
      <p:sp>
        <p:nvSpPr>
          <p:cNvPr id="11" name="Text 5"/>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F6D298"/>
                </a:solidFill>
                <a:latin typeface="Arial" pitchFamily="34" charset="0"/>
                <a:ea typeface="Arial" pitchFamily="34" charset="-122"/>
                <a:cs typeface="Arial" pitchFamily="34" charset="-120"/>
              </a:rPr>
              <a:t>Examples and comparisons help the idea become clear
</a:t>
            </a:r>
            <a:endParaRPr lang="en-US" sz="25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96011" y="1450700"/>
            <a:ext cx="3681678" cy="3114900"/>
          </a:xfrm>
          <a:prstGeom prst="rect">
            <a:avLst/>
          </a:prstGeom>
        </p:spPr>
      </p:pic>
      <p:sp>
        <p:nvSpPr>
          <p:cNvPr id="5"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F6D298"/>
                </a:solidFill>
                <a:latin typeface="Arial" pitchFamily="34" charset="0"/>
                <a:ea typeface="Arial" pitchFamily="34" charset="-122"/>
                <a:cs typeface="Arial" pitchFamily="34" charset="-120"/>
              </a:rPr>
              <a:t>19</a:t>
            </a:r>
            <a:endParaRPr lang="en-US" sz="1800" dirty="0"/>
          </a:p>
        </p:txBody>
      </p:sp>
      <p:sp>
        <p:nvSpPr>
          <p:cNvPr id="6" name="Text 1"/>
          <p:cNvSpPr txBox="1"/>
          <p:nvPr/>
        </p:nvSpPr>
        <p:spPr>
          <a:xfrm>
            <a:off x="4771350" y="1563325"/>
            <a:ext cx="4012800" cy="11520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Короткий ответ становится сильнее, когда ученик добавляет связку, пример и результат в одну линию.
</a:t>
            </a:r>
            <a:endParaRPr lang="en-US" sz="1400" dirty="0"/>
          </a:p>
        </p:txBody>
      </p:sp>
      <p:sp>
        <p:nvSpPr>
          <p:cNvPr id="7" name="Text 2"/>
          <p:cNvSpPr txBox="1"/>
          <p:nvPr/>
        </p:nvSpPr>
        <p:spPr>
          <a:xfrm>
            <a:off x="4771350" y="2828975"/>
            <a:ext cx="4012800" cy="11520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Чем больше звеньев в цепочке, тем яснее и убедительнее звучит объяснение.
</a:t>
            </a:r>
            <a:endParaRPr lang="en-US" sz="1400" dirty="0"/>
          </a:p>
        </p:txBody>
      </p:sp>
      <p:sp>
        <p:nvSpPr>
          <p:cNvPr id="8" name="Text 3"/>
          <p:cNvSpPr txBox="1"/>
          <p:nvPr/>
        </p:nvSpPr>
        <p:spPr>
          <a:xfrm>
            <a:off x="4771350" y="4373650"/>
            <a:ext cx="4012800" cy="306600"/>
          </a:xfrm>
          <a:prstGeom prst="rect">
            <a:avLst/>
          </a:prstGeom>
          <a:noFill/>
          <a:ln/>
        </p:spPr>
        <p:txBody>
          <a:bodyPr wrap="square" lIns="0" tIns="0" rIns="0" bIns="0" rtlCol="0" anchor="ctr"/>
          <a:lstStyle/>
          <a:p>
            <a:pPr algn="l" indent="0" marL="0">
              <a:lnSpc>
                <a:spcPct val="90000"/>
              </a:lnSpc>
              <a:buNone/>
            </a:pPr>
            <a:r>
              <a:rPr lang="en-US" sz="1400" dirty="0">
                <a:solidFill>
                  <a:srgbClr val="F6D298"/>
                </a:solidFill>
                <a:latin typeface="Arial" pitchFamily="34" charset="0"/>
                <a:ea typeface="Arial" pitchFamily="34" charset="-122"/>
                <a:cs typeface="Arial" pitchFamily="34" charset="-120"/>
              </a:rPr>
              <a:t>Авторская схема по материалу урока
</a:t>
            </a:r>
            <a:endParaRPr lang="en-US" sz="1400" dirty="0"/>
          </a:p>
        </p:txBody>
      </p:sp>
      <p:sp>
        <p:nvSpPr>
          <p:cNvPr id="9" name="Text 4"/>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F6D298"/>
                </a:solidFill>
                <a:latin typeface="Arial" pitchFamily="34" charset="0"/>
                <a:ea typeface="Arial" pitchFamily="34" charset="-122"/>
                <a:cs typeface="Arial" pitchFamily="34" charset="-120"/>
              </a:rPr>
              <a:t>From question to full answer
</a:t>
            </a:r>
            <a:endParaRPr lang="en-US" sz="25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60000" y="1752725"/>
            <a:ext cx="8424000" cy="1335600"/>
          </a:xfrm>
          <a:prstGeom prst="rect">
            <a:avLst/>
          </a:prstGeom>
          <a:noFill/>
          <a:ln/>
        </p:spPr>
        <p:txBody>
          <a:bodyPr wrap="square" lIns="0" tIns="0" rIns="0" bIns="0" rtlCol="0" anchor="t"/>
          <a:lstStyle/>
          <a:p>
            <a:pPr algn="l" indent="0" marL="0">
              <a:lnSpc>
                <a:spcPct val="90000"/>
              </a:lnSpc>
              <a:buNone/>
            </a:pPr>
            <a:r>
              <a:rPr lang="en-US" sz="3700" b="1" dirty="0">
                <a:solidFill>
                  <a:srgbClr val="F6D298"/>
                </a:solidFill>
                <a:latin typeface="Arial" pitchFamily="34" charset="0"/>
                <a:ea typeface="Arial" pitchFamily="34" charset="-122"/>
                <a:cs typeface="Arial" pitchFamily="34" charset="-120"/>
              </a:rPr>
              <a:t>Speak clearly: reason, detail, result
</a:t>
            </a:r>
            <a:endParaRPr lang="en-US" sz="3700" dirty="0"/>
          </a:p>
        </p:txBody>
      </p:sp>
      <p:sp>
        <p:nvSpPr>
          <p:cNvPr id="5" name="Text 1"/>
          <p:cNvSpPr txBox="1"/>
          <p:nvPr/>
        </p:nvSpPr>
        <p:spPr>
          <a:xfrm>
            <a:off x="4094750" y="3238300"/>
            <a:ext cx="4414800" cy="1335600"/>
          </a:xfrm>
          <a:prstGeom prst="rect">
            <a:avLst/>
          </a:prstGeom>
          <a:noFill/>
          <a:ln/>
        </p:spPr>
        <p:txBody>
          <a:bodyPr wrap="square" lIns="0" tIns="0" rIns="0" bIns="0" rtlCol="0" anchor="ctr"/>
          <a:lstStyle/>
          <a:p>
            <a:pPr algn="l" indent="0" marL="0">
              <a:lnSpc>
                <a:spcPct val="90000"/>
              </a:lnSpc>
              <a:buNone/>
            </a:pPr>
            <a:r>
              <a:rPr lang="en-US" sz="1600" dirty="0">
                <a:solidFill>
                  <a:srgbClr val="FFFFFF"/>
                </a:solidFill>
                <a:latin typeface="Arial" pitchFamily="34" charset="0"/>
                <a:ea typeface="Arial" pitchFamily="34" charset="-122"/>
                <a:cs typeface="Arial" pitchFamily="34" charset="-120"/>
              </a:rPr>
              <a:t>Умение объяснять причины делает английскую речь точной и понятной. Если помнить вопрос Why? , выбирать подходящий connector и добавлять пример, ответы в школе становятся полнее и увереннее.
</a:t>
            </a:r>
            <a:endParaRPr lang="en-US" sz="16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2026-05-30T23:44:07Z</dcterms:created>
  <dcterms:modified xsi:type="dcterms:W3CDTF">2026-05-30T23:44:07Z</dcterms:modified>
</cp:coreProperties>
</file>