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1.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slideLayout" Target="../slideLayouts/slideLayout1.xml"/><Relationship Id="rId3"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jpe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slideLayout" Target="../slideLayouts/slideLayout1.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slideLayout" Target="../slideLayouts/slideLayout1.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1.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1.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slideLayout" Target="../slideLayouts/slideLayout1.xml"/><Relationship Id="rId6"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jpeg"/><Relationship Id="rId2" Type="http://schemas.openxmlformats.org/officeDocument/2006/relationships/image" Target="../media/image-9-2.jpe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slideLayout" Target="../slideLayouts/slideLayout1.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slideLayout" Target="../slideLayouts/slideLayout1.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jpeg"/><Relationship Id="rId2" Type="http://schemas.openxmlformats.org/officeDocument/2006/relationships/image" Target="../media/image-13-2.jpeg"/><Relationship Id="rId3" Type="http://schemas.openxmlformats.org/officeDocument/2006/relationships/slideLayout" Target="../slideLayouts/slideLayout1.xml"/><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slideLayout" Target="../slideLayouts/slideLayout1.xml"/><Relationship Id="rId3"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slideLayout" Target="../slideLayouts/slideLayout1.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slideLayout" Target="../slideLayouts/slideLayout1.xml"/><Relationship Id="rId3"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jpeg"/><Relationship Id="rId2" Type="http://schemas.openxmlformats.org/officeDocument/2006/relationships/image" Target="../media/image-18-2.jpe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slideLayout" Target="../slideLayouts/slideLayout1.xml"/><Relationship Id="rId3"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2684218"/>
            <a:ext cx="9144000" cy="2455664"/>
          </a:xfrm>
          <a:prstGeom prst="rect">
            <a:avLst/>
          </a:prstGeom>
        </p:spPr>
      </p:pic>
      <p:sp>
        <p:nvSpPr>
          <p:cNvPr id="3" name="Text 0"/>
          <p:cNvSpPr txBox="1"/>
          <p:nvPr/>
        </p:nvSpPr>
        <p:spPr>
          <a:xfrm>
            <a:off x="261600" y="578625"/>
            <a:ext cx="6468300" cy="8181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Древний Рим: от маленького города до великой державы
</a:t>
            </a:r>
            <a:endParaRPr lang="en-US" sz="2212" dirty="0"/>
          </a:p>
        </p:txBody>
      </p:sp>
      <p:sp>
        <p:nvSpPr>
          <p:cNvPr id="4" name="Text 1"/>
          <p:cNvSpPr txBox="1"/>
          <p:nvPr/>
        </p:nvSpPr>
        <p:spPr>
          <a:xfrm>
            <a:off x="261600" y="1789455"/>
            <a:ext cx="4638600" cy="531300"/>
          </a:xfrm>
          <a:prstGeom prst="rect">
            <a:avLst/>
          </a:prstGeom>
          <a:noFill/>
          <a:ln/>
        </p:spPr>
        <p:txBody>
          <a:bodyPr wrap="square" lIns="0" tIns="0" rIns="0" bIns="0" rtlCol="0" anchor="b"/>
          <a:lstStyle/>
          <a:p>
            <a:pPr algn="l" indent="0" marL="0">
              <a:lnSpc>
                <a:spcPct val="115000"/>
              </a:lnSpc>
              <a:buNone/>
            </a:pPr>
            <a:r>
              <a:rPr lang="en-US" sz="886" dirty="0">
                <a:solidFill>
                  <a:srgbClr val="000000"/>
                </a:solidFill>
                <a:latin typeface="Arial" pitchFamily="34" charset="0"/>
                <a:ea typeface="Arial" pitchFamily="34" charset="-122"/>
                <a:cs typeface="Arial" pitchFamily="34" charset="-120"/>
              </a:rPr>
              <a:t>Путешествие от легендарного основания до наследия, которое живёт до сих пор.
</a:t>
            </a:r>
            <a:endParaRPr lang="en-US" sz="886" dirty="0"/>
          </a:p>
        </p:txBody>
      </p:sp>
      <p:sp>
        <p:nvSpPr>
          <p:cNvPr id="5" name="Text 2"/>
          <p:cNvSpPr txBox="1"/>
          <p:nvPr/>
        </p:nvSpPr>
        <p:spPr>
          <a:xfrm>
            <a:off x="261600" y="258888"/>
            <a:ext cx="3246300" cy="192600"/>
          </a:xfrm>
          <a:prstGeom prst="rect">
            <a:avLst/>
          </a:prstGeom>
          <a:noFill/>
          <a:ln/>
        </p:spPr>
        <p:txBody>
          <a:bodyPr wrap="square" lIns="0" tIns="0" rIns="0" bIns="0" rtlCol="0" anchor="ctr"/>
          <a:lstStyle/>
          <a:p>
            <a:pPr algn="l" indent="0" marL="0">
              <a:lnSpc>
                <a:spcPct val="115000"/>
              </a:lnSpc>
              <a:buNone/>
            </a:pPr>
            <a:r>
              <a:rPr lang="en-US" sz="746" dirty="0">
                <a:solidFill>
                  <a:srgbClr val="000000"/>
                </a:solidFill>
                <a:latin typeface="Arial" pitchFamily="34" charset="0"/>
                <a:ea typeface="Arial" pitchFamily="34" charset="-122"/>
                <a:cs typeface="Arial" pitchFamily="34" charset="-120"/>
              </a:rPr>
              <a:t>
</a:t>
            </a:r>
            <a:endParaRPr lang="en-US" sz="746"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78091" y="75"/>
            <a:ext cx="4063566" cy="5143500"/>
          </a:xfrm>
          <a:prstGeom prst="rect">
            <a:avLst/>
          </a:prstGeom>
        </p:spPr>
      </p:pic>
      <p:sp>
        <p:nvSpPr>
          <p:cNvPr id="3" name="Text 0"/>
          <p:cNvSpPr txBox="1"/>
          <p:nvPr/>
        </p:nvSpPr>
        <p:spPr>
          <a:xfrm>
            <a:off x="261600" y="258900"/>
            <a:ext cx="4562400" cy="12984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Рим на берегах Тибра
</a:t>
            </a:r>
            <a:endParaRPr lang="en-US" sz="2212" dirty="0"/>
          </a:p>
        </p:txBody>
      </p:sp>
      <p:sp>
        <p:nvSpPr>
          <p:cNvPr id="4" name="Text 1"/>
          <p:cNvSpPr txBox="1"/>
          <p:nvPr/>
        </p:nvSpPr>
        <p:spPr>
          <a:xfrm>
            <a:off x="261600" y="1824550"/>
            <a:ext cx="3509100" cy="1965600"/>
          </a:xfrm>
          <a:prstGeom prst="rect">
            <a:avLst/>
          </a:prstGeom>
          <a:noFill/>
          <a:ln/>
        </p:spPr>
        <p:txBody>
          <a:bodyPr wrap="square" lIns="0" tIns="0" rIns="0" bIns="0" rtlCol="0" anchor="ctr"/>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Древний Рим вырос в удобном месте на Апеннинском полуострове. Река, дороги и соседние народы помогли ему стать сильным и влиятельным городом.
</a:t>
            </a:r>
            <a:endParaRPr lang="en-US" sz="986" dirty="0"/>
          </a:p>
        </p:txBody>
      </p:sp>
      <p:sp>
        <p:nvSpPr>
          <p:cNvPr id="5" name="Text 2"/>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2</a:t>
            </a:r>
            <a:endParaRPr lang="en-US" sz="622"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070" y="62"/>
            <a:ext cx="3651684"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940575" y="258900"/>
            <a:ext cx="4941900" cy="12984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Легенда об основании Рима
</a:t>
            </a:r>
            <a:endParaRPr lang="en-US" sz="2212" dirty="0"/>
          </a:p>
        </p:txBody>
      </p:sp>
      <p:sp>
        <p:nvSpPr>
          <p:cNvPr id="7"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3</a:t>
            </a:r>
            <a:endParaRPr lang="en-US" sz="622" dirty="0"/>
          </a:p>
        </p:txBody>
      </p:sp>
      <p:sp>
        <p:nvSpPr>
          <p:cNvPr id="8" name="Text 2"/>
          <p:cNvSpPr txBox="1"/>
          <p:nvPr/>
        </p:nvSpPr>
        <p:spPr>
          <a:xfrm>
            <a:off x="3940575" y="1747975"/>
            <a:ext cx="4165200" cy="9750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Ромул и Рем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По древнему преданию, город связан с братьями-близнецами Ромулом и Ремом. Их история объясняла римлянам, что их город появился не случайно.
</a:t>
            </a:r>
            <a:endParaRPr lang="en-US" sz="1300" dirty="0"/>
          </a:p>
        </p:txBody>
      </p:sp>
      <p:sp>
        <p:nvSpPr>
          <p:cNvPr id="9" name="Text 3"/>
          <p:cNvSpPr txBox="1"/>
          <p:nvPr/>
        </p:nvSpPr>
        <p:spPr>
          <a:xfrm>
            <a:off x="3940575" y="2828738"/>
            <a:ext cx="4165200" cy="9750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Волчица-спасительница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Легенда рассказывает, что младенцев выкормила волчица. Этот образ стал символом заботы богов о будущем Рима и его особом предназначении.
</a:t>
            </a:r>
            <a:endParaRPr lang="en-US" sz="1300" dirty="0"/>
          </a:p>
        </p:txBody>
      </p:sp>
      <p:sp>
        <p:nvSpPr>
          <p:cNvPr id="10" name="Text 4"/>
          <p:cNvSpPr txBox="1"/>
          <p:nvPr/>
        </p:nvSpPr>
        <p:spPr>
          <a:xfrm>
            <a:off x="3940575" y="3909500"/>
            <a:ext cx="4165200" cy="9750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Первый царь
</a:t>
            </a:r>
            <a:pPr algn="l" indent="0" marL="0">
              <a:lnSpc>
                <a:spcPct val="115000"/>
              </a:lnSpc>
              <a:buNone/>
            </a:pPr>
            <a:r>
              <a:rPr lang="en-US" sz="6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Ромул считался первым правителем города. Так римляне связывали своё начало с сильным лидером и подчёркивали древность и значимость своего государства.
</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08875" y="2181323"/>
            <a:ext cx="4873500" cy="1103704"/>
          </a:xfrm>
          <a:prstGeom prst="rect">
            <a:avLst/>
          </a:prstGeom>
        </p:spPr>
      </p:pic>
      <p:sp>
        <p:nvSpPr>
          <p:cNvPr id="3" name="Text 0"/>
          <p:cNvSpPr txBox="1"/>
          <p:nvPr/>
        </p:nvSpPr>
        <p:spPr>
          <a:xfrm>
            <a:off x="265800"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Основные периоды истории Древнего Рима
</a:t>
            </a:r>
            <a:endParaRPr lang="en-US" sz="2212" dirty="0"/>
          </a:p>
        </p:txBody>
      </p:sp>
      <p:sp>
        <p:nvSpPr>
          <p:cNvPr id="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4</a:t>
            </a:r>
            <a:endParaRPr lang="en-US" sz="622" dirty="0"/>
          </a:p>
        </p:txBody>
      </p:sp>
      <p:sp>
        <p:nvSpPr>
          <p:cNvPr id="5" name="Text 2"/>
          <p:cNvSpPr txBox="1"/>
          <p:nvPr/>
        </p:nvSpPr>
        <p:spPr>
          <a:xfrm>
            <a:off x="261600" y="1324825"/>
            <a:ext cx="3465000" cy="13287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Римская история делится на три крупных периода. Они показывают, как менялись власть и устройство государства.
</a:t>
            </a:r>
            <a:endParaRPr lang="en-US" sz="1022" dirty="0"/>
          </a:p>
        </p:txBody>
      </p:sp>
      <p:sp>
        <p:nvSpPr>
          <p:cNvPr id="6" name="Text 3"/>
          <p:cNvSpPr txBox="1"/>
          <p:nvPr/>
        </p:nvSpPr>
        <p:spPr>
          <a:xfrm>
            <a:off x="261600" y="2812936"/>
            <a:ext cx="3465000" cy="13287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За свою историю Рим несколько раз менял форму правления, но сохранял стремление к расширению и порядку.
</a:t>
            </a:r>
            <a:endParaRPr lang="en-US" sz="1022" dirty="0"/>
          </a:p>
        </p:txBody>
      </p:sp>
      <p:sp>
        <p:nvSpPr>
          <p:cNvPr id="7" name="Text 4"/>
          <p:cNvSpPr txBox="1"/>
          <p:nvPr/>
        </p:nvSpPr>
        <p:spPr>
          <a:xfrm>
            <a:off x="4008875" y="4268400"/>
            <a:ext cx="4873500" cy="215700"/>
          </a:xfrm>
          <a:prstGeom prst="rect">
            <a:avLst/>
          </a:prstGeom>
          <a:noFill/>
          <a:ln/>
        </p:spPr>
        <p:txBody>
          <a:bodyPr wrap="square" lIns="0" tIns="0" rIns="0" bIns="0" rtlCol="0" anchor="t"/>
          <a:lstStyle/>
          <a:p>
            <a:pPr algn="l" indent="0" marL="0">
              <a:lnSpc>
                <a:spcPct val="115000"/>
              </a:lnSpc>
              <a:buNone/>
            </a:pPr>
            <a:r>
              <a:rPr lang="en-US" sz="722" i="1" dirty="0">
                <a:solidFill>
                  <a:srgbClr val="000000"/>
                </a:solidFill>
                <a:latin typeface="Arial" pitchFamily="34" charset="0"/>
                <a:ea typeface="Arial" pitchFamily="34" charset="-122"/>
                <a:cs typeface="Arial" pitchFamily="34" charset="-120"/>
              </a:rPr>
              <a:t>Традиционная периодизация истории Древнего Рима
</a:t>
            </a:r>
            <a:endParaRPr lang="en-US" sz="722"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2755737"/>
            <a:ext cx="9144000" cy="2384227"/>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261600" y="258900"/>
            <a:ext cx="8620800" cy="6549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Римский форум — главное место города
</a:t>
            </a:r>
            <a:endParaRPr lang="en-US" sz="2212" dirty="0"/>
          </a:p>
        </p:txBody>
      </p:sp>
      <p:sp>
        <p:nvSpPr>
          <p:cNvPr id="8"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5</a:t>
            </a:r>
            <a:endParaRPr lang="en-US" sz="622" dirty="0"/>
          </a:p>
        </p:txBody>
      </p:sp>
      <p:sp>
        <p:nvSpPr>
          <p:cNvPr id="9" name="Text 2"/>
          <p:cNvSpPr txBox="1"/>
          <p:nvPr/>
        </p:nvSpPr>
        <p:spPr>
          <a:xfrm>
            <a:off x="261600" y="1261125"/>
            <a:ext cx="2118300" cy="12189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Центр городской жизни
</a:t>
            </a:r>
            <a:pPr algn="l" indent="0" marL="0">
              <a:lnSpc>
                <a:spcPct val="115000"/>
              </a:lnSpc>
              <a:buNone/>
            </a:pPr>
            <a:r>
              <a:rPr lang="en-US" sz="56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Форум был главной площадью Рима. Здесь люди встречались, обсуждали новости, заключали сделки и узнавали решения властей, поэтому именно отсюда начиналась жизнь города.
</a:t>
            </a:r>
            <a:endParaRPr lang="en-US" sz="1200" dirty="0"/>
          </a:p>
        </p:txBody>
      </p:sp>
      <p:sp>
        <p:nvSpPr>
          <p:cNvPr id="10" name="Text 3"/>
          <p:cNvSpPr txBox="1"/>
          <p:nvPr/>
        </p:nvSpPr>
        <p:spPr>
          <a:xfrm>
            <a:off x="2429112" y="1261125"/>
            <a:ext cx="2118300" cy="12189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Суд и политика
</a:t>
            </a:r>
            <a:pPr algn="l" indent="0" marL="0">
              <a:lnSpc>
                <a:spcPct val="115000"/>
              </a:lnSpc>
              <a:buNone/>
            </a:pPr>
            <a:r>
              <a:rPr lang="en-US" sz="56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На Форуме проходили собрания и судебные разбирательства. Здесь принимались важные решения, которые влияли не только на жителей Рима, но и на всю римскую державу.
</a:t>
            </a:r>
            <a:endParaRPr lang="en-US" sz="1200" dirty="0"/>
          </a:p>
        </p:txBody>
      </p:sp>
      <p:sp>
        <p:nvSpPr>
          <p:cNvPr id="11" name="Text 4"/>
          <p:cNvSpPr txBox="1"/>
          <p:nvPr/>
        </p:nvSpPr>
        <p:spPr>
          <a:xfrm>
            <a:off x="4596627" y="1261125"/>
            <a:ext cx="2118300" cy="12189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Храмы и здания
</a:t>
            </a:r>
            <a:pPr algn="l" indent="0" marL="0">
              <a:lnSpc>
                <a:spcPct val="115000"/>
              </a:lnSpc>
              <a:buNone/>
            </a:pPr>
            <a:r>
              <a:rPr lang="en-US" sz="56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Вокруг площади стояли храмы, здания для заседаний и памятники победам. Они напоминали, что Рим был одновременно религиозным, политическим и военным центром.
</a:t>
            </a:r>
            <a:endParaRPr lang="en-US" sz="1200" dirty="0"/>
          </a:p>
        </p:txBody>
      </p:sp>
      <p:sp>
        <p:nvSpPr>
          <p:cNvPr id="12" name="Text 5"/>
          <p:cNvSpPr txBox="1"/>
          <p:nvPr/>
        </p:nvSpPr>
        <p:spPr>
          <a:xfrm>
            <a:off x="6764122" y="1261125"/>
            <a:ext cx="2118300" cy="1218900"/>
          </a:xfrm>
          <a:prstGeom prst="rect">
            <a:avLst/>
          </a:prstGeom>
          <a:noFill/>
          <a:ln/>
        </p:spPr>
        <p:txBody>
          <a:bodyPr wrap="square" lIns="0" tIns="0" rIns="0" bIns="0" rtlCol="0" anchor="t"/>
          <a:lstStyle/>
          <a:p>
            <a:pPr algn="l" indent="0" marL="0">
              <a:lnSpc>
                <a:spcPct val="115000"/>
              </a:lnSpc>
              <a:buNone/>
            </a:pPr>
            <a:r>
              <a:rPr lang="en-US" sz="1200" b="1" dirty="0">
                <a:solidFill>
                  <a:srgbClr val="000000"/>
                </a:solidFill>
                <a:latin typeface="Arial" pitchFamily="34" charset="0"/>
                <a:ea typeface="Arial" pitchFamily="34" charset="-122"/>
                <a:cs typeface="Arial" pitchFamily="34" charset="-120"/>
              </a:rPr>
              <a:t>Следы прошлого
</a:t>
            </a:r>
            <a:pPr algn="l" indent="0" marL="0">
              <a:lnSpc>
                <a:spcPct val="115000"/>
              </a:lnSpc>
              <a:buNone/>
            </a:pPr>
            <a:r>
              <a:rPr lang="en-US" sz="561"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000000"/>
                </a:solidFill>
                <a:latin typeface="Arial" pitchFamily="34" charset="0"/>
                <a:ea typeface="Arial" pitchFamily="34" charset="-122"/>
                <a:cs typeface="Arial" pitchFamily="34" charset="-120"/>
              </a:rPr>
              <a:t>Сегодня руины Форума помогают представить, как выглядел древний город. Арки, колонны и каменные фундаменты показывают, насколько величественным был его центр.
</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1550" y="1481832"/>
            <a:ext cx="8612400" cy="3401136"/>
          </a:xfrm>
          <a:prstGeom prst="rect">
            <a:avLst/>
          </a:prstGeom>
        </p:spPr>
      </p:pic>
      <p:sp>
        <p:nvSpPr>
          <p:cNvPr id="3" name="Text 0"/>
          <p:cNvSpPr txBox="1"/>
          <p:nvPr/>
        </p:nvSpPr>
        <p:spPr>
          <a:xfrm>
            <a:off x="261550" y="258900"/>
            <a:ext cx="8612400" cy="393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Расширение Рима от города к империи
</a:t>
            </a:r>
            <a:endParaRPr lang="en-US" sz="2212" dirty="0"/>
          </a:p>
        </p:txBody>
      </p:sp>
      <p:sp>
        <p:nvSpPr>
          <p:cNvPr id="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6</a:t>
            </a:r>
            <a:endParaRPr lang="en-US" sz="622" dirty="0"/>
          </a:p>
        </p:txBody>
      </p:sp>
      <p:sp>
        <p:nvSpPr>
          <p:cNvPr id="5" name="Text 2"/>
          <p:cNvSpPr txBox="1"/>
          <p:nvPr/>
        </p:nvSpPr>
        <p:spPr>
          <a:xfrm>
            <a:off x="261550" y="710475"/>
            <a:ext cx="8612400" cy="323100"/>
          </a:xfrm>
          <a:prstGeom prst="rect">
            <a:avLst/>
          </a:prstGeom>
          <a:noFill/>
          <a:ln/>
        </p:spPr>
        <p:txBody>
          <a:bodyPr wrap="square" lIns="0" tIns="0" rIns="0" bIns="0" rtlCol="0" anchor="t"/>
          <a:lstStyle/>
          <a:p>
            <a:pPr algn="l" indent="0" marL="0">
              <a:lnSpc>
                <a:spcPct val="80000"/>
              </a:lnSpc>
              <a:buNone/>
            </a:pPr>
            <a:r>
              <a:rPr lang="en-US" sz="1112" dirty="0">
                <a:solidFill>
                  <a:srgbClr val="000000"/>
                </a:solidFill>
                <a:latin typeface="Arial" pitchFamily="34" charset="0"/>
                <a:ea typeface="Arial" pitchFamily="34" charset="-122"/>
                <a:cs typeface="Arial" pitchFamily="34" charset="-120"/>
              </a:rPr>
              <a:t>Хронология основных этапов роста Рима по мере завоеваний и подчинения соседних земель.
</a:t>
            </a:r>
            <a:endParaRPr lang="en-US" sz="1112"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2030" y="1258050"/>
            <a:ext cx="4408541" cy="2816700"/>
          </a:xfrm>
          <a:prstGeom prst="rect">
            <a:avLst/>
          </a:prstGeom>
        </p:spPr>
      </p:pic>
      <p:sp>
        <p:nvSpPr>
          <p:cNvPr id="3" name="Text 0"/>
          <p:cNvSpPr txBox="1"/>
          <p:nvPr/>
        </p:nvSpPr>
        <p:spPr>
          <a:xfrm>
            <a:off x="261600" y="258900"/>
            <a:ext cx="8616600" cy="540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Рост могущества Рима по времени
</a:t>
            </a:r>
            <a:endParaRPr lang="en-US" sz="2212" dirty="0"/>
          </a:p>
        </p:txBody>
      </p:sp>
      <p:sp>
        <p:nvSpPr>
          <p:cNvPr id="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7</a:t>
            </a:r>
            <a:endParaRPr lang="en-US" sz="622" dirty="0"/>
          </a:p>
        </p:txBody>
      </p:sp>
      <p:sp>
        <p:nvSpPr>
          <p:cNvPr id="5" name="Text 2"/>
          <p:cNvSpPr txBox="1"/>
          <p:nvPr/>
        </p:nvSpPr>
        <p:spPr>
          <a:xfrm>
            <a:off x="4953725" y="1257999"/>
            <a:ext cx="3589200" cy="13287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Эта схема показывает не размеры территории, а последовательность важных исторических шагов, которые постепенно усиливали Рим.
</a:t>
            </a:r>
            <a:endParaRPr lang="en-US" sz="1022" dirty="0"/>
          </a:p>
        </p:txBody>
      </p:sp>
      <p:sp>
        <p:nvSpPr>
          <p:cNvPr id="6" name="Text 3"/>
          <p:cNvSpPr txBox="1"/>
          <p:nvPr/>
        </p:nvSpPr>
        <p:spPr>
          <a:xfrm>
            <a:off x="4953725" y="2746103"/>
            <a:ext cx="3589200" cy="13287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Чем дальше развивалась история, тем заметнее становилось превращение города в центр огромного государства.
</a:t>
            </a:r>
            <a:endParaRPr lang="en-US" sz="1022" dirty="0"/>
          </a:p>
        </p:txBody>
      </p:sp>
      <p:sp>
        <p:nvSpPr>
          <p:cNvPr id="7" name="Text 4"/>
          <p:cNvSpPr txBox="1"/>
          <p:nvPr/>
        </p:nvSpPr>
        <p:spPr>
          <a:xfrm>
            <a:off x="261600" y="4138275"/>
            <a:ext cx="4409400" cy="215700"/>
          </a:xfrm>
          <a:prstGeom prst="rect">
            <a:avLst/>
          </a:prstGeom>
          <a:noFill/>
          <a:ln/>
        </p:spPr>
        <p:txBody>
          <a:bodyPr wrap="square" lIns="0" tIns="0" rIns="0" bIns="0" rtlCol="0" anchor="t"/>
          <a:lstStyle/>
          <a:p>
            <a:pPr algn="l" indent="0" marL="0">
              <a:lnSpc>
                <a:spcPct val="115000"/>
              </a:lnSpc>
              <a:buNone/>
            </a:pPr>
            <a:r>
              <a:rPr lang="en-US" sz="722" i="1" dirty="0">
                <a:solidFill>
                  <a:srgbClr val="000000"/>
                </a:solidFill>
                <a:latin typeface="Arial" pitchFamily="34" charset="0"/>
                <a:ea typeface="Arial" pitchFamily="34" charset="-122"/>
                <a:cs typeface="Arial" pitchFamily="34" charset="-120"/>
              </a:rPr>
              <a:t>Хронология ключевых событий Древнего Рима
</a:t>
            </a:r>
            <a:endParaRPr lang="en-US" sz="722"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6875" y="1789450"/>
            <a:ext cx="239400" cy="239400"/>
          </a:xfrm>
          <a:prstGeom prst="rect">
            <a:avLst/>
          </a:prstGeom>
        </p:spPr>
      </p:pic>
      <p:pic>
        <p:nvPicPr>
          <p:cNvPr id="3" name="Image 1" descr="preencoded.png">    </p:cNvPr>
          <p:cNvPicPr>
            <a:picLocks noChangeAspect="1"/>
          </p:cNvPicPr>
          <p:nvPr/>
        </p:nvPicPr>
        <p:blipFill>
          <a:blip r:embed="rId2"/>
          <a:stretch>
            <a:fillRect/>
          </a:stretch>
        </p:blipFill>
        <p:spPr>
          <a:xfrm>
            <a:off x="2518100" y="1789450"/>
            <a:ext cx="239400" cy="239400"/>
          </a:xfrm>
          <a:prstGeom prst="rect">
            <a:avLst/>
          </a:prstGeom>
        </p:spPr>
      </p:pic>
      <p:pic>
        <p:nvPicPr>
          <p:cNvPr id="4" name="Image 2" descr="preencoded.png">    </p:cNvPr>
          <p:cNvPicPr>
            <a:picLocks noChangeAspect="1"/>
          </p:cNvPicPr>
          <p:nvPr/>
        </p:nvPicPr>
        <p:blipFill>
          <a:blip r:embed="rId3"/>
          <a:stretch>
            <a:fillRect/>
          </a:stretch>
        </p:blipFill>
        <p:spPr>
          <a:xfrm>
            <a:off x="4764100" y="1798083"/>
            <a:ext cx="249900" cy="222133"/>
          </a:xfrm>
          <a:prstGeom prst="rect">
            <a:avLst/>
          </a:prstGeom>
        </p:spPr>
      </p:pic>
      <p:pic>
        <p:nvPicPr>
          <p:cNvPr id="5" name="Image 3" descr="preencoded.png">    </p:cNvPr>
          <p:cNvPicPr>
            <a:picLocks noChangeAspect="1"/>
          </p:cNvPicPr>
          <p:nvPr/>
        </p:nvPicPr>
        <p:blipFill>
          <a:blip r:embed="rId4"/>
          <a:stretch>
            <a:fillRect/>
          </a:stretch>
        </p:blipFill>
        <p:spPr>
          <a:xfrm>
            <a:off x="7020575" y="1789450"/>
            <a:ext cx="239400" cy="239400"/>
          </a:xfrm>
          <a:prstGeom prst="rect">
            <a:avLst/>
          </a:prstGeom>
        </p:spPr>
      </p:pic>
      <p:sp>
        <p:nvSpPr>
          <p:cNvPr id="6" name="Text 0"/>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8</a:t>
            </a:r>
            <a:endParaRPr lang="en-US" sz="622" dirty="0"/>
          </a:p>
        </p:txBody>
      </p:sp>
      <p:sp>
        <p:nvSpPr>
          <p:cNvPr id="7" name="Text 1"/>
          <p:cNvSpPr txBox="1"/>
          <p:nvPr/>
        </p:nvSpPr>
        <p:spPr>
          <a:xfrm>
            <a:off x="261625" y="258900"/>
            <a:ext cx="8620800" cy="5418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Римская армия и её сила
</a:t>
            </a:r>
            <a:endParaRPr lang="en-US" sz="2012" dirty="0"/>
          </a:p>
        </p:txBody>
      </p:sp>
      <p:sp>
        <p:nvSpPr>
          <p:cNvPr id="8" name="Text 2"/>
          <p:cNvSpPr txBox="1"/>
          <p:nvPr/>
        </p:nvSpPr>
        <p:spPr>
          <a:xfrm>
            <a:off x="261625" y="2348150"/>
            <a:ext cx="1867200" cy="19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Легион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Основой армии был легион — крупное соединение, в котором служили тысячи солдат. Такая организация помогала Риму вести длительные войны и удерживать завоёванные земли.
</a:t>
            </a:r>
            <a:endParaRPr lang="en-US" sz="1000" dirty="0"/>
          </a:p>
        </p:txBody>
      </p:sp>
      <p:sp>
        <p:nvSpPr>
          <p:cNvPr id="9" name="Text 3"/>
          <p:cNvSpPr txBox="1"/>
          <p:nvPr/>
        </p:nvSpPr>
        <p:spPr>
          <a:xfrm>
            <a:off x="2512862" y="2348150"/>
            <a:ext cx="1867200" cy="19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Дисциплина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Римские воины много тренировались, умели держать строй и действовать по команде. Благодаря строгому порядку армия была устойчивой даже в трудных сражениях.
</a:t>
            </a:r>
            <a:endParaRPr lang="en-US" sz="1000" dirty="0"/>
          </a:p>
        </p:txBody>
      </p:sp>
      <p:sp>
        <p:nvSpPr>
          <p:cNvPr id="10" name="Text 4"/>
          <p:cNvSpPr txBox="1"/>
          <p:nvPr/>
        </p:nvSpPr>
        <p:spPr>
          <a:xfrm>
            <a:off x="4764095" y="2348150"/>
            <a:ext cx="1867200" cy="19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Лагерь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Солдаты быстро устраивали лагерь, когда останавливались на ночлег. Это делало армию мобильной и позволяло ей уверенно передвигаться на большие расстояния.
</a:t>
            </a:r>
            <a:endParaRPr lang="en-US" sz="1000" dirty="0"/>
          </a:p>
        </p:txBody>
      </p:sp>
      <p:sp>
        <p:nvSpPr>
          <p:cNvPr id="11" name="Text 5"/>
          <p:cNvSpPr txBox="1"/>
          <p:nvPr/>
        </p:nvSpPr>
        <p:spPr>
          <a:xfrm>
            <a:off x="7015330" y="2348150"/>
            <a:ext cx="1867200" cy="1924500"/>
          </a:xfrm>
          <a:prstGeom prst="rect">
            <a:avLst/>
          </a:prstGeom>
          <a:noFill/>
          <a:ln/>
        </p:spPr>
        <p:txBody>
          <a:bodyPr wrap="square" lIns="0" tIns="0" rIns="0" bIns="0" rtlCol="0" anchor="t"/>
          <a:lstStyle/>
          <a:p>
            <a:pPr algn="l" indent="0" marL="0">
              <a:lnSpc>
                <a:spcPct val="115000"/>
              </a:lnSpc>
              <a:buNone/>
            </a:pPr>
            <a:r>
              <a:rPr lang="en-US" sz="1000" b="1" dirty="0">
                <a:solidFill>
                  <a:srgbClr val="000000"/>
                </a:solidFill>
                <a:latin typeface="Arial" pitchFamily="34" charset="0"/>
                <a:ea typeface="Arial" pitchFamily="34" charset="-122"/>
                <a:cs typeface="Arial" pitchFamily="34" charset="-120"/>
              </a:rPr>
              <a:t>Оружие
</a:t>
            </a:r>
            <a:pPr algn="l"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900" dirty="0">
                <a:solidFill>
                  <a:srgbClr val="000000"/>
                </a:solidFill>
                <a:latin typeface="Arial" pitchFamily="34" charset="0"/>
                <a:ea typeface="Arial" pitchFamily="34" charset="-122"/>
                <a:cs typeface="Arial" pitchFamily="34" charset="-120"/>
              </a:rPr>
              <a:t>Вооружение включало щиты, короткие мечи и копья. Такое снаряжение помогало римлянам сражаться и в тесном строю, и во время быстрых атак.
</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901158" y="1096762"/>
            <a:ext cx="4981200" cy="1809577"/>
          </a:xfrm>
          <a:prstGeom prst="rect">
            <a:avLst/>
          </a:prstGeom>
        </p:spPr>
      </p:pic>
      <p:pic>
        <p:nvPicPr>
          <p:cNvPr id="3" name="Image 1" descr="preencoded.png">    </p:cNvPr>
          <p:cNvPicPr>
            <a:picLocks noChangeAspect="1"/>
          </p:cNvPicPr>
          <p:nvPr/>
        </p:nvPicPr>
        <p:blipFill>
          <a:blip r:embed="rId2"/>
          <a:stretch>
            <a:fillRect/>
          </a:stretch>
        </p:blipFill>
        <p:spPr>
          <a:xfrm>
            <a:off x="3901196" y="3073778"/>
            <a:ext cx="4981200" cy="1809577"/>
          </a:xfrm>
          <a:prstGeom prst="rect">
            <a:avLst/>
          </a:prstGeom>
        </p:spPr>
      </p:pic>
      <p:sp>
        <p:nvSpPr>
          <p:cNvPr id="4" name="Text 0"/>
          <p:cNvSpPr txBox="1"/>
          <p:nvPr/>
        </p:nvSpPr>
        <p:spPr>
          <a:xfrm>
            <a:off x="261600" y="258900"/>
            <a:ext cx="8620800" cy="5256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Колизей и любимые зрелища римлян
</a:t>
            </a:r>
            <a:endParaRPr lang="en-US" sz="20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9</a:t>
            </a:r>
            <a:endParaRPr lang="en-US" sz="622" dirty="0"/>
          </a:p>
        </p:txBody>
      </p:sp>
      <p:sp>
        <p:nvSpPr>
          <p:cNvPr id="6" name="Text 2"/>
          <p:cNvSpPr txBox="1"/>
          <p:nvPr/>
        </p:nvSpPr>
        <p:spPr>
          <a:xfrm>
            <a:off x="261600" y="1095400"/>
            <a:ext cx="3493200" cy="1812300"/>
          </a:xfrm>
          <a:prstGeom prst="rect">
            <a:avLst/>
          </a:prstGeom>
          <a:noFill/>
          <a:ln/>
        </p:spPr>
        <p:txBody>
          <a:bodyPr wrap="square" lIns="0" tIns="0" rIns="0" bIns="0" rtlCol="0" anchor="ctr"/>
          <a:lstStyle/>
          <a:p>
            <a:pPr algn="l" indent="0" marL="0">
              <a:lnSpc>
                <a:spcPct val="115000"/>
              </a:lnSpc>
              <a:buNone/>
            </a:pPr>
            <a:r>
              <a:rPr lang="en-US" sz="1102" b="1" dirty="0">
                <a:solidFill>
                  <a:srgbClr val="000000"/>
                </a:solidFill>
                <a:latin typeface="Arial" pitchFamily="34" charset="0"/>
                <a:ea typeface="Arial" pitchFamily="34" charset="-122"/>
                <a:cs typeface="Arial" pitchFamily="34" charset="-120"/>
              </a:rPr>
              <a:t>Гул огромной арены
</a:t>
            </a:r>
            <a:pPr algn="l" indent="0" marL="0">
              <a:lnSpc>
                <a:spcPct val="115000"/>
              </a:lnSpc>
              <a:buNone/>
            </a:pPr>
            <a:r>
              <a:rPr lang="en-US" sz="7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48" dirty="0">
                <a:solidFill>
                  <a:srgbClr val="000000"/>
                </a:solidFill>
                <a:latin typeface="Arial" pitchFamily="34" charset="0"/>
                <a:ea typeface="Arial" pitchFamily="34" charset="-122"/>
                <a:cs typeface="Arial" pitchFamily="34" charset="-120"/>
              </a:rPr>
              <a:t>Колизей поражал размерами и мог принимать десятки тысяч зрителей. Люди приходили сюда, чтобы увидеть шумные и яркие представления, которые становились главным событием дня. Каменные ряды и высокая арена подчёркивали величие здания.
</a:t>
            </a:r>
            <a:endParaRPr lang="en-US" sz="1102" dirty="0"/>
          </a:p>
        </p:txBody>
      </p:sp>
      <p:sp>
        <p:nvSpPr>
          <p:cNvPr id="7" name="Text 3"/>
          <p:cNvSpPr txBox="1"/>
          <p:nvPr/>
        </p:nvSpPr>
        <p:spPr>
          <a:xfrm>
            <a:off x="261638" y="3072416"/>
            <a:ext cx="3493200" cy="1812300"/>
          </a:xfrm>
          <a:prstGeom prst="rect">
            <a:avLst/>
          </a:prstGeom>
          <a:noFill/>
          <a:ln/>
        </p:spPr>
        <p:txBody>
          <a:bodyPr wrap="square" lIns="0" tIns="0" rIns="0" bIns="0" rtlCol="0" anchor="ctr"/>
          <a:lstStyle/>
          <a:p>
            <a:pPr algn="l" indent="0" marL="0">
              <a:lnSpc>
                <a:spcPct val="115000"/>
              </a:lnSpc>
              <a:buNone/>
            </a:pPr>
            <a:r>
              <a:rPr lang="en-US" sz="1102" b="1" dirty="0">
                <a:solidFill>
                  <a:srgbClr val="000000"/>
                </a:solidFill>
                <a:latin typeface="Arial" pitchFamily="34" charset="0"/>
                <a:ea typeface="Arial" pitchFamily="34" charset="-122"/>
                <a:cs typeface="Arial" pitchFamily="34" charset="-120"/>
              </a:rPr>
              <a:t>Бои и охоты
</a:t>
            </a:r>
            <a:pPr algn="l" indent="0" marL="0">
              <a:lnSpc>
                <a:spcPct val="115000"/>
              </a:lnSpc>
              <a:buNone/>
            </a:pPr>
            <a:r>
              <a:rPr lang="en-US" sz="7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48" dirty="0">
                <a:solidFill>
                  <a:srgbClr val="000000"/>
                </a:solidFill>
                <a:latin typeface="Arial" pitchFamily="34" charset="0"/>
                <a:ea typeface="Arial" pitchFamily="34" charset="-122"/>
                <a:cs typeface="Arial" pitchFamily="34" charset="-120"/>
              </a:rPr>
              <a:t>На арене проходили гладиаторские поединки и охота на диких животных. Эти зрелища были очень популярны у римлян, поэтому Колизей стал символом их любви к массовым развлечениям.
</a:t>
            </a:r>
            <a:endParaRPr lang="en-US" sz="1102"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59525" y="1283033"/>
            <a:ext cx="8625000" cy="1953309"/>
          </a:xfrm>
          <a:prstGeom prst="rect">
            <a:avLst/>
          </a:prstGeom>
        </p:spPr>
      </p:pic>
      <p:sp>
        <p:nvSpPr>
          <p:cNvPr id="3" name="Text 0"/>
          <p:cNvSpPr txBox="1"/>
          <p:nvPr/>
        </p:nvSpPr>
        <p:spPr>
          <a:xfrm>
            <a:off x="265813"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Слои римского общества
</a:t>
            </a:r>
            <a:endParaRPr lang="en-US" sz="2212" dirty="0"/>
          </a:p>
        </p:txBody>
      </p:sp>
      <p:sp>
        <p:nvSpPr>
          <p:cNvPr id="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10</a:t>
            </a:r>
            <a:endParaRPr lang="en-US" sz="622" dirty="0"/>
          </a:p>
        </p:txBody>
      </p:sp>
      <p:sp>
        <p:nvSpPr>
          <p:cNvPr id="5" name="Text 2"/>
          <p:cNvSpPr txBox="1"/>
          <p:nvPr/>
        </p:nvSpPr>
        <p:spPr>
          <a:xfrm>
            <a:off x="265825" y="4000500"/>
            <a:ext cx="4201200" cy="884100"/>
          </a:xfrm>
          <a:prstGeom prst="rect">
            <a:avLst/>
          </a:prstGeom>
          <a:noFill/>
          <a:ln/>
        </p:spPr>
        <p:txBody>
          <a:bodyPr wrap="square" lIns="0" tIns="0" rIns="0" bIns="0" rtlCol="0" anchor="ctr"/>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В Риме люди принадлежали к разным группам, и каждая из них имела свои права, обязанности и занятия.
</a:t>
            </a:r>
            <a:endParaRPr lang="en-US" sz="1022" dirty="0"/>
          </a:p>
        </p:txBody>
      </p:sp>
      <p:sp>
        <p:nvSpPr>
          <p:cNvPr id="6" name="Text 3"/>
          <p:cNvSpPr txBox="1"/>
          <p:nvPr/>
        </p:nvSpPr>
        <p:spPr>
          <a:xfrm>
            <a:off x="4689510" y="4000500"/>
            <a:ext cx="4201200" cy="884100"/>
          </a:xfrm>
          <a:prstGeom prst="rect">
            <a:avLst/>
          </a:prstGeom>
          <a:noFill/>
          <a:ln/>
        </p:spPr>
        <p:txBody>
          <a:bodyPr wrap="square" lIns="0" tIns="0" rIns="0" bIns="0" rtlCol="0" anchor="ctr"/>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Римское общество было неравным: положение человека во многом определяло его возможности и образ жизни.
</a:t>
            </a:r>
            <a:endParaRPr lang="en-US" sz="1022" dirty="0"/>
          </a:p>
        </p:txBody>
      </p:sp>
      <p:sp>
        <p:nvSpPr>
          <p:cNvPr id="7" name="Text 4"/>
          <p:cNvSpPr txBox="1"/>
          <p:nvPr/>
        </p:nvSpPr>
        <p:spPr>
          <a:xfrm>
            <a:off x="259525" y="3715950"/>
            <a:ext cx="4405200" cy="162300"/>
          </a:xfrm>
          <a:prstGeom prst="rect">
            <a:avLst/>
          </a:prstGeom>
          <a:noFill/>
          <a:ln/>
        </p:spPr>
        <p:txBody>
          <a:bodyPr wrap="square" lIns="0" tIns="0" rIns="0" bIns="0" rtlCol="0" anchor="t"/>
          <a:lstStyle/>
          <a:p>
            <a:pPr algn="l" indent="0" marL="0">
              <a:lnSpc>
                <a:spcPct val="115000"/>
              </a:lnSpc>
              <a:buNone/>
            </a:pPr>
            <a:r>
              <a:rPr lang="en-US" sz="722" i="1" dirty="0">
                <a:solidFill>
                  <a:srgbClr val="000000"/>
                </a:solidFill>
                <a:latin typeface="Arial" pitchFamily="34" charset="0"/>
                <a:ea typeface="Arial" pitchFamily="34" charset="-122"/>
                <a:cs typeface="Arial" pitchFamily="34" charset="-120"/>
              </a:rPr>
              <a:t>Общество Древнего Рима: традиционное деление
</a:t>
            </a:r>
            <a:endParaRPr lang="en-US" sz="722"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61600" y="258900"/>
            <a:ext cx="8620800" cy="6150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Семья и повседневная жизнь римлян
</a:t>
            </a:r>
            <a:endParaRPr lang="en-US" sz="2012" dirty="0"/>
          </a:p>
        </p:txBody>
      </p:sp>
      <p:sp>
        <p:nvSpPr>
          <p:cNvPr id="7"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11</a:t>
            </a:r>
            <a:endParaRPr lang="en-US" sz="622" dirty="0"/>
          </a:p>
        </p:txBody>
      </p:sp>
      <p:sp>
        <p:nvSpPr>
          <p:cNvPr id="8" name="Text 2"/>
          <p:cNvSpPr txBox="1"/>
          <p:nvPr/>
        </p:nvSpPr>
        <p:spPr>
          <a:xfrm>
            <a:off x="559275" y="1278700"/>
            <a:ext cx="4785600" cy="843600"/>
          </a:xfrm>
          <a:prstGeom prst="rect">
            <a:avLst/>
          </a:prstGeom>
          <a:noFill/>
          <a:ln/>
        </p:spPr>
        <p:txBody>
          <a:bodyPr wrap="square" lIns="0" tIns="0" rIns="0" bIns="0" rtlCol="0" anchor="t"/>
          <a:lstStyle/>
          <a:p>
            <a:pPr algn="l" indent="0" marL="0">
              <a:lnSpc>
                <a:spcPct val="115000"/>
              </a:lnSpc>
              <a:buNone/>
            </a:pPr>
            <a:r>
              <a:rPr lang="en-US" sz="1314" b="1" dirty="0">
                <a:solidFill>
                  <a:srgbClr val="000000"/>
                </a:solidFill>
                <a:latin typeface="Arial" pitchFamily="34" charset="0"/>
                <a:ea typeface="Arial" pitchFamily="34" charset="-122"/>
                <a:cs typeface="Arial" pitchFamily="34" charset="-120"/>
              </a:rPr>
              <a:t>Власть в семье
</a:t>
            </a:r>
            <a:pPr algn="l" indent="0" marL="0">
              <a:lnSpc>
                <a:spcPct val="115000"/>
              </a:lnSpc>
              <a:buNone/>
            </a:pPr>
            <a:r>
              <a:rPr lang="en-US" sz="1126" dirty="0">
                <a:solidFill>
                  <a:srgbClr val="000000"/>
                </a:solidFill>
                <a:latin typeface="Arial" pitchFamily="34" charset="0"/>
                <a:ea typeface="Arial" pitchFamily="34" charset="-122"/>
                <a:cs typeface="Arial" pitchFamily="34" charset="-120"/>
              </a:rPr>
              <a:t>Римская семья строилась на строгом порядке: главным считался отец, который принимал важные решения и отвечал за всех домашних. Такое устройство приучало детей к дисциплине и уважению к старшим.
</a:t>
            </a:r>
            <a:endParaRPr lang="en-US" sz="1314" dirty="0"/>
          </a:p>
        </p:txBody>
      </p:sp>
      <p:sp>
        <p:nvSpPr>
          <p:cNvPr id="9" name="Text 3"/>
          <p:cNvSpPr txBox="1"/>
          <p:nvPr/>
        </p:nvSpPr>
        <p:spPr>
          <a:xfrm>
            <a:off x="559275" y="2200905"/>
            <a:ext cx="4785600" cy="843600"/>
          </a:xfrm>
          <a:prstGeom prst="rect">
            <a:avLst/>
          </a:prstGeom>
          <a:noFill/>
          <a:ln/>
        </p:spPr>
        <p:txBody>
          <a:bodyPr wrap="square" lIns="0" tIns="0" rIns="0" bIns="0" rtlCol="0" anchor="t"/>
          <a:lstStyle/>
          <a:p>
            <a:pPr algn="l" indent="0" marL="0">
              <a:lnSpc>
                <a:spcPct val="115000"/>
              </a:lnSpc>
              <a:buNone/>
            </a:pPr>
            <a:r>
              <a:rPr lang="en-US" sz="1390" b="1" dirty="0">
                <a:solidFill>
                  <a:srgbClr val="000000"/>
                </a:solidFill>
                <a:latin typeface="Arial" pitchFamily="34" charset="0"/>
                <a:ea typeface="Arial" pitchFamily="34" charset="-122"/>
                <a:cs typeface="Arial" pitchFamily="34" charset="-120"/>
              </a:rPr>
              <a:t>Образование детей
</a:t>
            </a:r>
            <a:pPr algn="l" indent="0" marL="0">
              <a:lnSpc>
                <a:spcPct val="115000"/>
              </a:lnSpc>
              <a:buNone/>
            </a:pPr>
            <a:r>
              <a:rPr lang="en-US" sz="1192" dirty="0">
                <a:solidFill>
                  <a:srgbClr val="000000"/>
                </a:solidFill>
                <a:latin typeface="Arial" pitchFamily="34" charset="0"/>
                <a:ea typeface="Arial" pitchFamily="34" charset="-122"/>
                <a:cs typeface="Arial" pitchFamily="34" charset="-120"/>
              </a:rPr>
              <a:t>Дети из богатых семей учились читать, писать и считать, а затем знакомились с историей, законами и красноречием. Эти знания помогали им готовиться к службе, политике и общественной жизни.
</a:t>
            </a:r>
            <a:endParaRPr lang="en-US" sz="1390" dirty="0"/>
          </a:p>
        </p:txBody>
      </p:sp>
      <p:sp>
        <p:nvSpPr>
          <p:cNvPr id="10" name="Text 4"/>
          <p:cNvSpPr txBox="1"/>
          <p:nvPr/>
        </p:nvSpPr>
        <p:spPr>
          <a:xfrm>
            <a:off x="559275" y="3123107"/>
            <a:ext cx="4785600" cy="843600"/>
          </a:xfrm>
          <a:prstGeom prst="rect">
            <a:avLst/>
          </a:prstGeom>
          <a:noFill/>
          <a:ln/>
        </p:spPr>
        <p:txBody>
          <a:bodyPr wrap="square" lIns="0" tIns="0" rIns="0" bIns="0" rtlCol="0" anchor="t"/>
          <a:lstStyle/>
          <a:p>
            <a:pPr algn="l" indent="0" marL="0">
              <a:lnSpc>
                <a:spcPct val="115000"/>
              </a:lnSpc>
              <a:buNone/>
            </a:pPr>
            <a:r>
              <a:rPr lang="en-US" sz="1343" b="1" dirty="0">
                <a:solidFill>
                  <a:srgbClr val="000000"/>
                </a:solidFill>
                <a:latin typeface="Arial" pitchFamily="34" charset="0"/>
                <a:ea typeface="Arial" pitchFamily="34" charset="-122"/>
                <a:cs typeface="Arial" pitchFamily="34" charset="-120"/>
              </a:rPr>
              <a:t>Дома богатых и бедных
</a:t>
            </a:r>
            <a:pPr algn="l" indent="0" marL="0">
              <a:lnSpc>
                <a:spcPct val="115000"/>
              </a:lnSpc>
              <a:buNone/>
            </a:pPr>
            <a:r>
              <a:rPr lang="en-US" sz="1151" dirty="0">
                <a:solidFill>
                  <a:srgbClr val="000000"/>
                </a:solidFill>
                <a:latin typeface="Arial" pitchFamily="34" charset="0"/>
                <a:ea typeface="Arial" pitchFamily="34" charset="-122"/>
                <a:cs typeface="Arial" pitchFamily="34" charset="-120"/>
              </a:rPr>
              <a:t>Состоятельные римляне жили в просторных домах с внутренним двориком, а бедняки — в многоэтажных инсулах. В таких домах было тесно, поэтому жизнь в городе часто проходила шумно и многолюдно.
</a:t>
            </a:r>
            <a:endParaRPr lang="en-US" sz="1343" dirty="0"/>
          </a:p>
        </p:txBody>
      </p:sp>
      <p:sp>
        <p:nvSpPr>
          <p:cNvPr id="11" name="Text 5"/>
          <p:cNvSpPr txBox="1"/>
          <p:nvPr/>
        </p:nvSpPr>
        <p:spPr>
          <a:xfrm>
            <a:off x="559275" y="4045307"/>
            <a:ext cx="4785600" cy="843600"/>
          </a:xfrm>
          <a:prstGeom prst="rect">
            <a:avLst/>
          </a:prstGeom>
          <a:noFill/>
          <a:ln/>
        </p:spPr>
        <p:txBody>
          <a:bodyPr wrap="square" lIns="0" tIns="0" rIns="0" bIns="0" rtlCol="0" anchor="t"/>
          <a:lstStyle/>
          <a:p>
            <a:pPr algn="l" indent="0" marL="0">
              <a:lnSpc>
                <a:spcPct val="115000"/>
              </a:lnSpc>
              <a:buNone/>
            </a:pPr>
            <a:r>
              <a:rPr lang="en-US" sz="1325" b="1" dirty="0">
                <a:solidFill>
                  <a:srgbClr val="000000"/>
                </a:solidFill>
                <a:latin typeface="Arial" pitchFamily="34" charset="0"/>
                <a:ea typeface="Arial" pitchFamily="34" charset="-122"/>
                <a:cs typeface="Arial" pitchFamily="34" charset="-120"/>
              </a:rPr>
              <a:t>Городские места встреч
</a:t>
            </a:r>
            <a:pPr algn="l" indent="0" marL="0">
              <a:lnSpc>
                <a:spcPct val="115000"/>
              </a:lnSpc>
              <a:buNone/>
            </a:pPr>
            <a:r>
              <a:rPr lang="en-US" sz="1136" dirty="0">
                <a:solidFill>
                  <a:srgbClr val="000000"/>
                </a:solidFill>
                <a:latin typeface="Arial" pitchFamily="34" charset="0"/>
                <a:ea typeface="Arial" pitchFamily="34" charset="-122"/>
                <a:cs typeface="Arial" pitchFamily="34" charset="-120"/>
              </a:rPr>
              <a:t>Рынки, бани и площади были центрами повседневной жизни. Здесь покупали еду, встречались с соседями, обсуждали новости и отдыхали после работы, поэтому город постоянно оставался оживлённым.
</a:t>
            </a:r>
            <a:endParaRPr lang="en-US" sz="1325"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2030" y="1258050"/>
            <a:ext cx="4408541" cy="2816700"/>
          </a:xfrm>
          <a:prstGeom prst="rect">
            <a:avLst/>
          </a:prstGeom>
        </p:spPr>
      </p:pic>
      <p:sp>
        <p:nvSpPr>
          <p:cNvPr id="3" name="Text 0"/>
          <p:cNvSpPr txBox="1"/>
          <p:nvPr/>
        </p:nvSpPr>
        <p:spPr>
          <a:xfrm>
            <a:off x="261600" y="258900"/>
            <a:ext cx="8616600" cy="540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Что Рим подарил миру
</a:t>
            </a:r>
            <a:endParaRPr lang="en-US" sz="2212" dirty="0"/>
          </a:p>
        </p:txBody>
      </p:sp>
      <p:sp>
        <p:nvSpPr>
          <p:cNvPr id="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12</a:t>
            </a:r>
            <a:endParaRPr lang="en-US" sz="622" dirty="0"/>
          </a:p>
        </p:txBody>
      </p:sp>
      <p:sp>
        <p:nvSpPr>
          <p:cNvPr id="5" name="Text 2"/>
          <p:cNvSpPr txBox="1"/>
          <p:nvPr/>
        </p:nvSpPr>
        <p:spPr>
          <a:xfrm>
            <a:off x="4953725" y="1257999"/>
            <a:ext cx="3589200" cy="13287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Римские идеи не исчезли вместе с империей: они продолжили жить в законах, языке, строительстве и устройстве городов, которыми пользуются и сегодня.
</a:t>
            </a:r>
            <a:endParaRPr lang="en-US" sz="1022" dirty="0"/>
          </a:p>
        </p:txBody>
      </p:sp>
      <p:sp>
        <p:nvSpPr>
          <p:cNvPr id="6" name="Text 3"/>
          <p:cNvSpPr txBox="1"/>
          <p:nvPr/>
        </p:nvSpPr>
        <p:spPr>
          <a:xfrm>
            <a:off x="4953725" y="2746103"/>
            <a:ext cx="3589200" cy="13287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Главные римские достижения связаны с управлением и связью между людьми: право и дороги оказались самыми долговечными.
</a:t>
            </a:r>
            <a:endParaRPr lang="en-US" sz="1022" dirty="0"/>
          </a:p>
        </p:txBody>
      </p:sp>
      <p:sp>
        <p:nvSpPr>
          <p:cNvPr id="7" name="Text 4"/>
          <p:cNvSpPr txBox="1"/>
          <p:nvPr/>
        </p:nvSpPr>
        <p:spPr>
          <a:xfrm>
            <a:off x="261600" y="4138275"/>
            <a:ext cx="4409400" cy="215700"/>
          </a:xfrm>
          <a:prstGeom prst="rect">
            <a:avLst/>
          </a:prstGeom>
          <a:noFill/>
          <a:ln/>
        </p:spPr>
        <p:txBody>
          <a:bodyPr wrap="square" lIns="0" tIns="0" rIns="0" bIns="0" rtlCol="0" anchor="t"/>
          <a:lstStyle/>
          <a:p>
            <a:pPr algn="l" indent="0" marL="0">
              <a:lnSpc>
                <a:spcPct val="115000"/>
              </a:lnSpc>
              <a:buNone/>
            </a:pPr>
            <a:r>
              <a:rPr lang="en-US" sz="722" i="1" dirty="0">
                <a:solidFill>
                  <a:srgbClr val="000000"/>
                </a:solidFill>
                <a:latin typeface="Arial" pitchFamily="34" charset="0"/>
                <a:ea typeface="Arial" pitchFamily="34" charset="-122"/>
                <a:cs typeface="Arial" pitchFamily="34" charset="-120"/>
              </a:rPr>
              <a:t>Обобщение по истории Древнего Рима; точные количественные данные отсутствуют, диаграмма отражает относительную значимость
</a:t>
            </a:r>
            <a:endParaRPr lang="en-US" sz="722"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1600" y="2634646"/>
            <a:ext cx="4264500" cy="2248857"/>
          </a:xfrm>
          <a:prstGeom prst="rect">
            <a:avLst/>
          </a:prstGeom>
        </p:spPr>
      </p:pic>
      <p:pic>
        <p:nvPicPr>
          <p:cNvPr id="3" name="Image 1" descr="preencoded.png">    </p:cNvPr>
          <p:cNvPicPr>
            <a:picLocks noChangeAspect="1"/>
          </p:cNvPicPr>
          <p:nvPr/>
        </p:nvPicPr>
        <p:blipFill>
          <a:blip r:embed="rId2"/>
          <a:stretch>
            <a:fillRect/>
          </a:stretch>
        </p:blipFill>
        <p:spPr>
          <a:xfrm>
            <a:off x="4617900" y="2634646"/>
            <a:ext cx="4264500" cy="2248857"/>
          </a:xfrm>
          <a:prstGeom prst="rect">
            <a:avLst/>
          </a:prstGeom>
        </p:spPr>
      </p:pic>
      <p:sp>
        <p:nvSpPr>
          <p:cNvPr id="4" name="Text 0"/>
          <p:cNvSpPr txBox="1"/>
          <p:nvPr/>
        </p:nvSpPr>
        <p:spPr>
          <a:xfrm>
            <a:off x="261600" y="258900"/>
            <a:ext cx="8620800" cy="5418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Римская архитектура: арки, купола и бетон
</a:t>
            </a:r>
            <a:endParaRPr lang="en-US" sz="20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13</a:t>
            </a:r>
            <a:endParaRPr lang="en-US" sz="622" dirty="0"/>
          </a:p>
        </p:txBody>
      </p:sp>
      <p:sp>
        <p:nvSpPr>
          <p:cNvPr id="6" name="Text 2"/>
          <p:cNvSpPr txBox="1"/>
          <p:nvPr/>
        </p:nvSpPr>
        <p:spPr>
          <a:xfrm>
            <a:off x="261600" y="1095400"/>
            <a:ext cx="3377400" cy="1397700"/>
          </a:xfrm>
          <a:prstGeom prst="rect">
            <a:avLst/>
          </a:prstGeom>
          <a:noFill/>
          <a:ln/>
        </p:spPr>
        <p:txBody>
          <a:bodyPr wrap="square" lIns="0" tIns="0" rIns="0" bIns="0" rtlCol="0" anchor="t"/>
          <a:lstStyle/>
          <a:p>
            <a:pPr algn="l" indent="0" marL="0">
              <a:lnSpc>
                <a:spcPct val="115000"/>
              </a:lnSpc>
              <a:buNone/>
            </a:pPr>
            <a:r>
              <a:rPr lang="en-US" sz="1102" b="1" dirty="0">
                <a:solidFill>
                  <a:srgbClr val="000000"/>
                </a:solidFill>
                <a:latin typeface="Arial" pitchFamily="34" charset="0"/>
                <a:ea typeface="Arial" pitchFamily="34" charset="-122"/>
                <a:cs typeface="Arial" pitchFamily="34" charset="-120"/>
              </a:rPr>
              <a:t>Акведук над долиной
</a:t>
            </a:r>
            <a:pPr algn="l" indent="0" marL="0">
              <a:lnSpc>
                <a:spcPct val="115000"/>
              </a:lnSpc>
              <a:buNone/>
            </a:pPr>
            <a:r>
              <a:rPr lang="en-US" sz="7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48" dirty="0">
                <a:solidFill>
                  <a:srgbClr val="000000"/>
                </a:solidFill>
                <a:latin typeface="Arial" pitchFamily="34" charset="0"/>
                <a:ea typeface="Arial" pitchFamily="34" charset="-122"/>
                <a:cs typeface="Arial" pitchFamily="34" charset="-120"/>
              </a:rPr>
              <a:t>Римские инженеры строили акведуки так точно, что вода могла проходить десятки километров без насосов. Каменные арки удерживали тяжёлые желоба, а перепады высоты делали поток постоянным. Такие сооружения особенно ясно показывали мастерство римлян в практичном строительстве.
</a:t>
            </a:r>
            <a:endParaRPr lang="en-US" sz="1102" dirty="0"/>
          </a:p>
        </p:txBody>
      </p:sp>
      <p:sp>
        <p:nvSpPr>
          <p:cNvPr id="7" name="Text 3"/>
          <p:cNvSpPr txBox="1"/>
          <p:nvPr/>
        </p:nvSpPr>
        <p:spPr>
          <a:xfrm>
            <a:off x="4617900" y="1095400"/>
            <a:ext cx="3377400" cy="1397700"/>
          </a:xfrm>
          <a:prstGeom prst="rect">
            <a:avLst/>
          </a:prstGeom>
          <a:noFill/>
          <a:ln/>
        </p:spPr>
        <p:txBody>
          <a:bodyPr wrap="square" lIns="0" tIns="0" rIns="0" bIns="0" rtlCol="0" anchor="t"/>
          <a:lstStyle/>
          <a:p>
            <a:pPr algn="l" indent="0" marL="0">
              <a:lnSpc>
                <a:spcPct val="115000"/>
              </a:lnSpc>
              <a:buNone/>
            </a:pPr>
            <a:r>
              <a:rPr lang="en-US" sz="1102" b="1" dirty="0">
                <a:solidFill>
                  <a:srgbClr val="000000"/>
                </a:solidFill>
                <a:latin typeface="Arial" pitchFamily="34" charset="0"/>
                <a:ea typeface="Arial" pitchFamily="34" charset="-122"/>
                <a:cs typeface="Arial" pitchFamily="34" charset="-120"/>
              </a:rPr>
              <a:t>Пантеон и купол
</a:t>
            </a:r>
            <a:pPr algn="l" indent="0" marL="0">
              <a:lnSpc>
                <a:spcPct val="115000"/>
              </a:lnSpc>
              <a:buNone/>
            </a:pPr>
            <a:r>
              <a:rPr lang="en-US" sz="7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48" dirty="0">
                <a:solidFill>
                  <a:srgbClr val="000000"/>
                </a:solidFill>
                <a:latin typeface="Arial" pitchFamily="34" charset="0"/>
                <a:ea typeface="Arial" pitchFamily="34" charset="-122"/>
                <a:cs typeface="Arial" pitchFamily="34" charset="-120"/>
              </a:rPr>
              <a:t>Пантеон стал одним из самых известных примеров римской архитектуры. Его огромный купол долгое время считался чудом инженерии, потому что римляне сумели равномерно распределить вес здания. Внутри чувствуется простор, который создавали арки, своды и прочный бетон.
</a:t>
            </a:r>
            <a:endParaRPr lang="en-US" sz="1102"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1550" y="1481832"/>
            <a:ext cx="8612400" cy="3401136"/>
          </a:xfrm>
          <a:prstGeom prst="rect">
            <a:avLst/>
          </a:prstGeom>
        </p:spPr>
      </p:pic>
      <p:sp>
        <p:nvSpPr>
          <p:cNvPr id="3" name="Text 0"/>
          <p:cNvSpPr txBox="1"/>
          <p:nvPr/>
        </p:nvSpPr>
        <p:spPr>
          <a:xfrm>
            <a:off x="261550" y="258900"/>
            <a:ext cx="8612400" cy="393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Ослабление Западной Римской империи
</a:t>
            </a:r>
            <a:endParaRPr lang="en-US" sz="2212" dirty="0"/>
          </a:p>
        </p:txBody>
      </p:sp>
      <p:sp>
        <p:nvSpPr>
          <p:cNvPr id="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14</a:t>
            </a:r>
            <a:endParaRPr lang="en-US" sz="622" dirty="0"/>
          </a:p>
        </p:txBody>
      </p:sp>
      <p:sp>
        <p:nvSpPr>
          <p:cNvPr id="5" name="Text 2"/>
          <p:cNvSpPr txBox="1"/>
          <p:nvPr/>
        </p:nvSpPr>
        <p:spPr>
          <a:xfrm>
            <a:off x="261550" y="710475"/>
            <a:ext cx="8612400" cy="323100"/>
          </a:xfrm>
          <a:prstGeom prst="rect">
            <a:avLst/>
          </a:prstGeom>
          <a:noFill/>
          <a:ln/>
        </p:spPr>
        <p:txBody>
          <a:bodyPr wrap="square" lIns="0" tIns="0" rIns="0" bIns="0" rtlCol="0" anchor="t"/>
          <a:lstStyle/>
          <a:p>
            <a:pPr algn="l" indent="0" marL="0">
              <a:lnSpc>
                <a:spcPct val="80000"/>
              </a:lnSpc>
              <a:buNone/>
            </a:pPr>
            <a:r>
              <a:rPr lang="en-US" sz="1112" dirty="0">
                <a:solidFill>
                  <a:srgbClr val="000000"/>
                </a:solidFill>
                <a:latin typeface="Arial" pitchFamily="34" charset="0"/>
                <a:ea typeface="Arial" pitchFamily="34" charset="-122"/>
                <a:cs typeface="Arial" pitchFamily="34" charset="-120"/>
              </a:rPr>
              <a:t>Причины и последствия падения Западной Римской империи в 476 году н. э.
</a:t>
            </a:r>
            <a:endParaRPr lang="en-US" sz="1112"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65813"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Христианство в Римской империи
</a:t>
            </a:r>
            <a:endParaRPr lang="en-US" sz="2212" dirty="0"/>
          </a:p>
        </p:txBody>
      </p:sp>
      <p:sp>
        <p:nvSpPr>
          <p:cNvPr id="7"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15</a:t>
            </a:r>
            <a:endParaRPr lang="en-US" sz="622" dirty="0"/>
          </a:p>
        </p:txBody>
      </p:sp>
      <p:sp>
        <p:nvSpPr>
          <p:cNvPr id="8" name="Text 2"/>
          <p:cNvSpPr txBox="1"/>
          <p:nvPr/>
        </p:nvSpPr>
        <p:spPr>
          <a:xfrm>
            <a:off x="265851" y="1491950"/>
            <a:ext cx="2781300" cy="1573500"/>
          </a:xfrm>
          <a:prstGeom prst="rect">
            <a:avLst/>
          </a:prstGeom>
          <a:noFill/>
          <a:ln/>
        </p:spPr>
        <p:txBody>
          <a:bodyPr wrap="square" lIns="0" tIns="0" rIns="0" bIns="0" rtlCol="0" anchor="b"/>
          <a:lstStyle/>
          <a:p>
            <a:pPr algn="ctr" indent="0" marL="0">
              <a:lnSpc>
                <a:spcPct val="115000"/>
              </a:lnSpc>
              <a:buNone/>
            </a:pPr>
            <a:r>
              <a:rPr lang="en-US" sz="1100" b="1" dirty="0">
                <a:solidFill>
                  <a:srgbClr val="000000"/>
                </a:solidFill>
                <a:latin typeface="Arial" pitchFamily="34" charset="0"/>
                <a:ea typeface="Arial" pitchFamily="34" charset="-122"/>
                <a:cs typeface="Arial" pitchFamily="34" charset="-120"/>
              </a:rPr>
              <a:t>I век н. э.
</a:t>
            </a:r>
            <a:pPr algn="ctr"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1000" dirty="0">
                <a:solidFill>
                  <a:srgbClr val="000000"/>
                </a:solidFill>
                <a:latin typeface="Arial" pitchFamily="34" charset="0"/>
                <a:ea typeface="Arial" pitchFamily="34" charset="-122"/>
                <a:cs typeface="Arial" pitchFamily="34" charset="-120"/>
              </a:rPr>
              <a:t>Христианство возникает в Римской империи и постепенно распространяется по городам и провинциям. Новая вера привлекает людей простотой учения и идеей духовного равенства.
</a:t>
            </a:r>
            <a:endParaRPr lang="en-US" sz="1100" dirty="0"/>
          </a:p>
        </p:txBody>
      </p:sp>
      <p:sp>
        <p:nvSpPr>
          <p:cNvPr id="9" name="Text 3"/>
          <p:cNvSpPr txBox="1"/>
          <p:nvPr/>
        </p:nvSpPr>
        <p:spPr>
          <a:xfrm>
            <a:off x="6097175" y="1491950"/>
            <a:ext cx="2781300" cy="1573500"/>
          </a:xfrm>
          <a:prstGeom prst="rect">
            <a:avLst/>
          </a:prstGeom>
          <a:noFill/>
          <a:ln/>
        </p:spPr>
        <p:txBody>
          <a:bodyPr wrap="square" lIns="0" tIns="0" rIns="0" bIns="0" rtlCol="0" anchor="b"/>
          <a:lstStyle/>
          <a:p>
            <a:pPr algn="ctr" indent="0" marL="0">
              <a:lnSpc>
                <a:spcPct val="115000"/>
              </a:lnSpc>
              <a:buNone/>
            </a:pPr>
            <a:r>
              <a:rPr lang="en-US" sz="1100" b="1" dirty="0">
                <a:solidFill>
                  <a:srgbClr val="000000"/>
                </a:solidFill>
                <a:latin typeface="Arial" pitchFamily="34" charset="0"/>
                <a:ea typeface="Arial" pitchFamily="34" charset="-122"/>
                <a:cs typeface="Arial" pitchFamily="34" charset="-120"/>
              </a:rPr>
              <a:t>313 год н. э.
</a:t>
            </a:r>
            <a:pPr algn="ctr"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1000" dirty="0">
                <a:solidFill>
                  <a:srgbClr val="000000"/>
                </a:solidFill>
                <a:latin typeface="Arial" pitchFamily="34" charset="0"/>
                <a:ea typeface="Arial" pitchFamily="34" charset="-122"/>
                <a:cs typeface="Arial" pitchFamily="34" charset="-120"/>
              </a:rPr>
              <a:t>Император Константин разрешил свободу вероисповедания, и положение христиан изменилось. Позже христианство стало одной из главных религий империи и сильно повлияло на культуру Европы.
</a:t>
            </a:r>
            <a:endParaRPr lang="en-US" sz="1100" dirty="0"/>
          </a:p>
        </p:txBody>
      </p:sp>
      <p:sp>
        <p:nvSpPr>
          <p:cNvPr id="10" name="Text 4"/>
          <p:cNvSpPr txBox="1"/>
          <p:nvPr/>
        </p:nvSpPr>
        <p:spPr>
          <a:xfrm>
            <a:off x="3181513" y="1491950"/>
            <a:ext cx="2781300" cy="1573500"/>
          </a:xfrm>
          <a:prstGeom prst="rect">
            <a:avLst/>
          </a:prstGeom>
          <a:noFill/>
          <a:ln/>
        </p:spPr>
        <p:txBody>
          <a:bodyPr wrap="square" lIns="0" tIns="0" rIns="0" bIns="0" rtlCol="0" anchor="b"/>
          <a:lstStyle/>
          <a:p>
            <a:pPr algn="ctr" indent="0" marL="0">
              <a:lnSpc>
                <a:spcPct val="115000"/>
              </a:lnSpc>
              <a:buNone/>
            </a:pPr>
            <a:r>
              <a:rPr lang="en-US" sz="1100" b="1" dirty="0">
                <a:solidFill>
                  <a:srgbClr val="000000"/>
                </a:solidFill>
                <a:latin typeface="Arial" pitchFamily="34" charset="0"/>
                <a:ea typeface="Arial" pitchFamily="34" charset="-122"/>
                <a:cs typeface="Arial" pitchFamily="34" charset="-120"/>
              </a:rPr>
              <a:t>Период преследований
</a:t>
            </a:r>
            <a:pPr algn="ctr" indent="0" marL="0">
              <a:lnSpc>
                <a:spcPct val="115000"/>
              </a:lnSpc>
              <a:buNone/>
            </a:pPr>
            <a:r>
              <a:rPr lang="en-US" sz="500" dirty="0">
                <a:solidFill>
                  <a:srgbClr val="000000"/>
                </a:solidFill>
                <a:latin typeface="Arial" pitchFamily="34" charset="0"/>
                <a:ea typeface="Arial" pitchFamily="34" charset="-122"/>
                <a:cs typeface="Arial" pitchFamily="34" charset="-120"/>
              </a:rPr>
              <a:t>
</a:t>
            </a:r>
            <a:pPr algn="ctr" indent="0" marL="0">
              <a:lnSpc>
                <a:spcPct val="115000"/>
              </a:lnSpc>
              <a:buNone/>
            </a:pPr>
            <a:r>
              <a:rPr lang="en-US" sz="1000" dirty="0">
                <a:solidFill>
                  <a:srgbClr val="000000"/>
                </a:solidFill>
                <a:latin typeface="Arial" pitchFamily="34" charset="0"/>
                <a:ea typeface="Arial" pitchFamily="34" charset="-122"/>
                <a:cs typeface="Arial" pitchFamily="34" charset="-120"/>
              </a:rPr>
              <a:t>Сначала христиане нередко подвергались гонениям и не могли свободно исповедовать свою веру. Несмотря на трудности, общины продолжали существовать и укрепляться.
</a:t>
            </a:r>
            <a:endParaRPr lang="en-US" sz="11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62030" y="1258050"/>
            <a:ext cx="4408541" cy="2816700"/>
          </a:xfrm>
          <a:prstGeom prst="rect">
            <a:avLst/>
          </a:prstGeom>
        </p:spPr>
      </p:pic>
      <p:sp>
        <p:nvSpPr>
          <p:cNvPr id="3" name="Text 0"/>
          <p:cNvSpPr txBox="1"/>
          <p:nvPr/>
        </p:nvSpPr>
        <p:spPr>
          <a:xfrm>
            <a:off x="261600" y="258900"/>
            <a:ext cx="8616600" cy="540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Главные достижения римлян
</a:t>
            </a:r>
            <a:endParaRPr lang="en-US" sz="2212" dirty="0"/>
          </a:p>
        </p:txBody>
      </p:sp>
      <p:sp>
        <p:nvSpPr>
          <p:cNvPr id="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16</a:t>
            </a:r>
            <a:endParaRPr lang="en-US" sz="622" dirty="0"/>
          </a:p>
        </p:txBody>
      </p:sp>
      <p:sp>
        <p:nvSpPr>
          <p:cNvPr id="5" name="Text 2"/>
          <p:cNvSpPr txBox="1"/>
          <p:nvPr/>
        </p:nvSpPr>
        <p:spPr>
          <a:xfrm>
            <a:off x="4953725" y="1257999"/>
            <a:ext cx="3589200" cy="13287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Эти достижения работали вместе: дороги связывали города, вода поддерживала быт, а право и деньги помогали огромному государству оставаться управляемым.
</a:t>
            </a:r>
            <a:endParaRPr lang="en-US" sz="1022" dirty="0"/>
          </a:p>
        </p:txBody>
      </p:sp>
      <p:sp>
        <p:nvSpPr>
          <p:cNvPr id="6" name="Text 3"/>
          <p:cNvSpPr txBox="1"/>
          <p:nvPr/>
        </p:nvSpPr>
        <p:spPr>
          <a:xfrm>
            <a:off x="4953725" y="2746103"/>
            <a:ext cx="3589200" cy="13287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Самыми важными были право и дороги: они укрепляли власть, торговлю и связь между провинциями.
</a:t>
            </a:r>
            <a:endParaRPr lang="en-US" sz="1022" dirty="0"/>
          </a:p>
        </p:txBody>
      </p:sp>
      <p:sp>
        <p:nvSpPr>
          <p:cNvPr id="7" name="Text 4"/>
          <p:cNvSpPr txBox="1"/>
          <p:nvPr/>
        </p:nvSpPr>
        <p:spPr>
          <a:xfrm>
            <a:off x="261600" y="4138275"/>
            <a:ext cx="4409400" cy="215700"/>
          </a:xfrm>
          <a:prstGeom prst="rect">
            <a:avLst/>
          </a:prstGeom>
          <a:noFill/>
          <a:ln/>
        </p:spPr>
        <p:txBody>
          <a:bodyPr wrap="square" lIns="0" tIns="0" rIns="0" bIns="0" rtlCol="0" anchor="t"/>
          <a:lstStyle/>
          <a:p>
            <a:pPr algn="l" indent="0" marL="0">
              <a:lnSpc>
                <a:spcPct val="115000"/>
              </a:lnSpc>
              <a:buNone/>
            </a:pPr>
            <a:r>
              <a:rPr lang="en-US" sz="722" i="1" dirty="0">
                <a:solidFill>
                  <a:srgbClr val="000000"/>
                </a:solidFill>
                <a:latin typeface="Arial" pitchFamily="34" charset="0"/>
                <a:ea typeface="Arial" pitchFamily="34" charset="-122"/>
                <a:cs typeface="Arial" pitchFamily="34" charset="-120"/>
              </a:rPr>
              <a:t>Обобщение по истории Древнего Рима; значения условные, для сравнения значимости достижений
</a:t>
            </a:r>
            <a:endParaRPr lang="en-US" sz="722"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261600" y="258900"/>
            <a:ext cx="8620800" cy="7941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Как жил римский город каждый день
</a:t>
            </a:r>
            <a:endParaRPr lang="en-US" sz="2212" dirty="0"/>
          </a:p>
        </p:txBody>
      </p:sp>
      <p:sp>
        <p:nvSpPr>
          <p:cNvPr id="7"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17</a:t>
            </a:r>
            <a:endParaRPr lang="en-US" sz="622" dirty="0"/>
          </a:p>
        </p:txBody>
      </p:sp>
      <p:sp>
        <p:nvSpPr>
          <p:cNvPr id="8" name="Text 2"/>
          <p:cNvSpPr txBox="1"/>
          <p:nvPr/>
        </p:nvSpPr>
        <p:spPr>
          <a:xfrm>
            <a:off x="261600" y="1318500"/>
            <a:ext cx="4678500" cy="8394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Утренний рынок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С утра жители шли на рынок за хлебом, овощами, фруктами, вином и оливковым маслом. Торговля начиналась рано, а площадь быстро наполнялась голосами покупателей и продавцов.
</a:t>
            </a:r>
            <a:endParaRPr lang="en-US" sz="1300" dirty="0"/>
          </a:p>
        </p:txBody>
      </p:sp>
      <p:sp>
        <p:nvSpPr>
          <p:cNvPr id="9" name="Text 3"/>
          <p:cNvSpPr txBox="1"/>
          <p:nvPr/>
        </p:nvSpPr>
        <p:spPr>
          <a:xfrm>
            <a:off x="261600" y="2227395"/>
            <a:ext cx="4678500" cy="8394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Работа мастерских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В мастерских трудились ремесленники: они шили одежду, делали посуду, обувь и простые вещи для дома. Такие занятия поддерживали жизнь города и давали заработок многим семьям.
</a:t>
            </a:r>
            <a:endParaRPr lang="en-US" sz="1300" dirty="0"/>
          </a:p>
        </p:txBody>
      </p:sp>
      <p:sp>
        <p:nvSpPr>
          <p:cNvPr id="10" name="Text 4"/>
          <p:cNvSpPr txBox="1"/>
          <p:nvPr/>
        </p:nvSpPr>
        <p:spPr>
          <a:xfrm>
            <a:off x="261600" y="3136286"/>
            <a:ext cx="4678500" cy="8394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Бани и отдых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После дел римляне посещали бани, где мылись, разговаривали и отдыхали. Термы были не только местом чистоты, но и важной частью общения, особенно для горожан.
</a:t>
            </a:r>
            <a:endParaRPr lang="en-US" sz="1300" dirty="0"/>
          </a:p>
        </p:txBody>
      </p:sp>
      <p:sp>
        <p:nvSpPr>
          <p:cNvPr id="11" name="Text 5"/>
          <p:cNvSpPr txBox="1"/>
          <p:nvPr/>
        </p:nvSpPr>
        <p:spPr>
          <a:xfrm>
            <a:off x="261600" y="4045199"/>
            <a:ext cx="4678500" cy="839400"/>
          </a:xfrm>
          <a:prstGeom prst="rect">
            <a:avLst/>
          </a:prstGeom>
          <a:noFill/>
          <a:ln/>
        </p:spPr>
        <p:txBody>
          <a:bodyPr wrap="square" lIns="0" tIns="0" rIns="0" bIns="0" rtlCol="0" anchor="ctr"/>
          <a:lstStyle/>
          <a:p>
            <a:pPr algn="l" indent="0" marL="0">
              <a:lnSpc>
                <a:spcPct val="115000"/>
              </a:lnSpc>
              <a:buNone/>
            </a:pPr>
            <a:r>
              <a:rPr lang="en-US" sz="1300" b="1" dirty="0">
                <a:solidFill>
                  <a:srgbClr val="000000"/>
                </a:solidFill>
                <a:latin typeface="Arial" pitchFamily="34" charset="0"/>
                <a:ea typeface="Arial" pitchFamily="34" charset="-122"/>
                <a:cs typeface="Arial" pitchFamily="34" charset="-120"/>
              </a:rPr>
              <a:t>Вода и шум улиц
</a:t>
            </a:r>
            <a:pPr algn="l" indent="0" marL="0">
              <a:lnSpc>
                <a:spcPct val="115000"/>
              </a:lnSpc>
              <a:buNone/>
            </a:pPr>
            <a:r>
              <a:rPr lang="en-US" sz="1100" dirty="0">
                <a:solidFill>
                  <a:srgbClr val="000000"/>
                </a:solidFill>
                <a:latin typeface="Arial" pitchFamily="34" charset="0"/>
                <a:ea typeface="Arial" pitchFamily="34" charset="-122"/>
                <a:cs typeface="Arial" pitchFamily="34" charset="-120"/>
              </a:rPr>
              <a:t>Вода поступала в Рим по акведукам, а на улицах всегда было людно. Особенно тесно жили простые люди в инсулах, где шум, движение и торговля не прекращались почти весь день.
</a:t>
            </a:r>
            <a:endParaRPr lang="en-US" sz="13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901158" y="1096762"/>
            <a:ext cx="4981200" cy="1809577"/>
          </a:xfrm>
          <a:prstGeom prst="rect">
            <a:avLst/>
          </a:prstGeom>
        </p:spPr>
      </p:pic>
      <p:pic>
        <p:nvPicPr>
          <p:cNvPr id="3" name="Image 1" descr="preencoded.png">    </p:cNvPr>
          <p:cNvPicPr>
            <a:picLocks noChangeAspect="1"/>
          </p:cNvPicPr>
          <p:nvPr/>
        </p:nvPicPr>
        <p:blipFill>
          <a:blip r:embed="rId2"/>
          <a:stretch>
            <a:fillRect/>
          </a:stretch>
        </p:blipFill>
        <p:spPr>
          <a:xfrm>
            <a:off x="3901196" y="3073778"/>
            <a:ext cx="4981200" cy="1809577"/>
          </a:xfrm>
          <a:prstGeom prst="rect">
            <a:avLst/>
          </a:prstGeom>
        </p:spPr>
      </p:pic>
      <p:sp>
        <p:nvSpPr>
          <p:cNvPr id="4" name="Text 0"/>
          <p:cNvSpPr txBox="1"/>
          <p:nvPr/>
        </p:nvSpPr>
        <p:spPr>
          <a:xfrm>
            <a:off x="261600" y="258900"/>
            <a:ext cx="8620800" cy="525600"/>
          </a:xfrm>
          <a:prstGeom prst="rect">
            <a:avLst/>
          </a:prstGeom>
          <a:noFill/>
          <a:ln/>
        </p:spPr>
        <p:txBody>
          <a:bodyPr wrap="square" lIns="0" tIns="0" rIns="0" bIns="0" rtlCol="0" anchor="t"/>
          <a:lstStyle/>
          <a:p>
            <a:pPr algn="l" indent="0" marL="0">
              <a:lnSpc>
                <a:spcPct val="100000"/>
              </a:lnSpc>
              <a:buNone/>
            </a:pPr>
            <a:r>
              <a:rPr lang="en-US" sz="2012" b="1" dirty="0">
                <a:solidFill>
                  <a:srgbClr val="000000"/>
                </a:solidFill>
                <a:latin typeface="Arial" pitchFamily="34" charset="0"/>
                <a:ea typeface="Arial" pitchFamily="34" charset="-122"/>
                <a:cs typeface="Arial" pitchFamily="34" charset="-120"/>
              </a:rPr>
              <a:t>Римские дороги и сообщения между городами
</a:t>
            </a:r>
            <a:endParaRPr lang="en-US" sz="2012" dirty="0"/>
          </a:p>
        </p:txBody>
      </p:sp>
      <p:sp>
        <p:nvSpPr>
          <p:cNvPr id="5"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18</a:t>
            </a:r>
            <a:endParaRPr lang="en-US" sz="622" dirty="0"/>
          </a:p>
        </p:txBody>
      </p:sp>
      <p:sp>
        <p:nvSpPr>
          <p:cNvPr id="6" name="Text 2"/>
          <p:cNvSpPr txBox="1"/>
          <p:nvPr/>
        </p:nvSpPr>
        <p:spPr>
          <a:xfrm>
            <a:off x="261600" y="1095400"/>
            <a:ext cx="3493200" cy="1812300"/>
          </a:xfrm>
          <a:prstGeom prst="rect">
            <a:avLst/>
          </a:prstGeom>
          <a:noFill/>
          <a:ln/>
        </p:spPr>
        <p:txBody>
          <a:bodyPr wrap="square" lIns="0" tIns="0" rIns="0" bIns="0" rtlCol="0" anchor="ctr"/>
          <a:lstStyle/>
          <a:p>
            <a:pPr algn="l" indent="0" marL="0">
              <a:lnSpc>
                <a:spcPct val="115000"/>
              </a:lnSpc>
              <a:buNone/>
            </a:pPr>
            <a:r>
              <a:rPr lang="en-US" sz="1102" b="1" dirty="0">
                <a:solidFill>
                  <a:srgbClr val="000000"/>
                </a:solidFill>
                <a:latin typeface="Arial" pitchFamily="34" charset="0"/>
                <a:ea typeface="Arial" pitchFamily="34" charset="-122"/>
                <a:cs typeface="Arial" pitchFamily="34" charset="-120"/>
              </a:rPr>
              <a:t>Дорога, которая связывала империю
</a:t>
            </a:r>
            <a:pPr algn="l" indent="0" marL="0">
              <a:lnSpc>
                <a:spcPct val="115000"/>
              </a:lnSpc>
              <a:buNone/>
            </a:pPr>
            <a:r>
              <a:rPr lang="en-US" sz="7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48" dirty="0">
                <a:solidFill>
                  <a:srgbClr val="000000"/>
                </a:solidFill>
                <a:latin typeface="Arial" pitchFamily="34" charset="0"/>
                <a:ea typeface="Arial" pitchFamily="34" charset="-122"/>
                <a:cs typeface="Arial" pitchFamily="34" charset="-120"/>
              </a:rPr>
              <a:t>Римская дорога могла идти прямо через равнины, горы и мосты, чтобы быстрее соединять города. По таким путям шли солдаты, торговцы и государственные гонцы. Благодаря этому империя оставалась управляемой и связной даже на большом расстоянии.
</a:t>
            </a:r>
            <a:endParaRPr lang="en-US" sz="1102" dirty="0"/>
          </a:p>
        </p:txBody>
      </p:sp>
      <p:sp>
        <p:nvSpPr>
          <p:cNvPr id="7" name="Text 3"/>
          <p:cNvSpPr txBox="1"/>
          <p:nvPr/>
        </p:nvSpPr>
        <p:spPr>
          <a:xfrm>
            <a:off x="261638" y="3072416"/>
            <a:ext cx="3493200" cy="1812300"/>
          </a:xfrm>
          <a:prstGeom prst="rect">
            <a:avLst/>
          </a:prstGeom>
          <a:noFill/>
          <a:ln/>
        </p:spPr>
        <p:txBody>
          <a:bodyPr wrap="square" lIns="0" tIns="0" rIns="0" bIns="0" rtlCol="0" anchor="ctr"/>
          <a:lstStyle/>
          <a:p>
            <a:pPr algn="l" indent="0" marL="0">
              <a:lnSpc>
                <a:spcPct val="115000"/>
              </a:lnSpc>
              <a:buNone/>
            </a:pPr>
            <a:r>
              <a:rPr lang="en-US" sz="1102" b="1" dirty="0">
                <a:solidFill>
                  <a:srgbClr val="000000"/>
                </a:solidFill>
                <a:latin typeface="Arial" pitchFamily="34" charset="0"/>
                <a:ea typeface="Arial" pitchFamily="34" charset="-122"/>
                <a:cs typeface="Arial" pitchFamily="34" charset="-120"/>
              </a:rPr>
              <a:t>Карта дальних маршрутов
</a:t>
            </a:r>
            <a:pPr algn="l" indent="0" marL="0">
              <a:lnSpc>
                <a:spcPct val="115000"/>
              </a:lnSpc>
              <a:buNone/>
            </a:pPr>
            <a:r>
              <a:rPr lang="en-US" sz="709" dirty="0">
                <a:solidFill>
                  <a:srgbClr val="000000"/>
                </a:solidFill>
                <a:latin typeface="Arial" pitchFamily="34" charset="0"/>
                <a:ea typeface="Arial" pitchFamily="34" charset="-122"/>
                <a:cs typeface="Arial" pitchFamily="34" charset="-120"/>
              </a:rPr>
              <a:t>
</a:t>
            </a:r>
            <a:pPr algn="l" indent="0" marL="0">
              <a:lnSpc>
                <a:spcPct val="115000"/>
              </a:lnSpc>
              <a:buNone/>
            </a:pPr>
            <a:r>
              <a:rPr lang="en-US" sz="1048" dirty="0">
                <a:solidFill>
                  <a:srgbClr val="000000"/>
                </a:solidFill>
                <a:latin typeface="Arial" pitchFamily="34" charset="0"/>
                <a:ea typeface="Arial" pitchFamily="34" charset="-122"/>
                <a:cs typeface="Arial" pitchFamily="34" charset="-120"/>
              </a:rPr>
              <a:t>Если посмотреть на карту римских дорог, видно, как столица была соединена с провинциями густой сетью каменных путей. Эти маршруты помогали перевозить товары, новости и приказы. Для римлян дорога была не просто путём, а частью силы государства.
</a:t>
            </a:r>
            <a:endParaRPr lang="en-US" sz="1102"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008875" y="2045151"/>
            <a:ext cx="4873500" cy="1376047"/>
          </a:xfrm>
          <a:prstGeom prst="rect">
            <a:avLst/>
          </a:prstGeom>
        </p:spPr>
      </p:pic>
      <p:sp>
        <p:nvSpPr>
          <p:cNvPr id="3" name="Text 0"/>
          <p:cNvSpPr txBox="1"/>
          <p:nvPr/>
        </p:nvSpPr>
        <p:spPr>
          <a:xfrm>
            <a:off x="265800" y="258900"/>
            <a:ext cx="8612400" cy="540600"/>
          </a:xfrm>
          <a:prstGeom prst="rect">
            <a:avLst/>
          </a:prstGeom>
          <a:noFill/>
          <a:ln/>
        </p:spPr>
        <p:txBody>
          <a:bodyPr wrap="square" lIns="0" tIns="0" rIns="0" bIns="0" rtlCol="0" anchor="t"/>
          <a:lstStyle/>
          <a:p>
            <a:pPr algn="l" indent="0" marL="0">
              <a:lnSpc>
                <a:spcPct val="100000"/>
              </a:lnSpc>
              <a:buNone/>
            </a:pPr>
            <a:r>
              <a:rPr lang="en-US" sz="2212" b="1" dirty="0">
                <a:solidFill>
                  <a:srgbClr val="000000"/>
                </a:solidFill>
                <a:latin typeface="Arial" pitchFamily="34" charset="0"/>
                <a:ea typeface="Arial" pitchFamily="34" charset="-122"/>
                <a:cs typeface="Arial" pitchFamily="34" charset="-120"/>
              </a:rPr>
              <a:t>Что от Древнего Рима осталось сегодня
</a:t>
            </a:r>
            <a:endParaRPr lang="en-US" sz="2212" dirty="0"/>
          </a:p>
        </p:txBody>
      </p:sp>
      <p:sp>
        <p:nvSpPr>
          <p:cNvPr id="4" name="Text 1"/>
          <p:cNvSpPr txBox="1"/>
          <p:nvPr/>
        </p:nvSpPr>
        <p:spPr>
          <a:xfrm>
            <a:off x="8806841" y="4954441"/>
            <a:ext cx="206700" cy="90900"/>
          </a:xfrm>
          <a:prstGeom prst="rect">
            <a:avLst/>
          </a:prstGeom>
          <a:noFill/>
          <a:ln/>
        </p:spPr>
        <p:txBody>
          <a:bodyPr wrap="square" lIns="0" tIns="0" rIns="0" bIns="0" rtlCol="0" anchor="t"/>
          <a:lstStyle/>
          <a:p>
            <a:pPr algn="ctr" indent="0" marL="0">
              <a:lnSpc>
                <a:spcPct val="115000"/>
              </a:lnSpc>
              <a:buNone/>
            </a:pPr>
            <a:r>
              <a:rPr lang="en-US" sz="622" dirty="0">
                <a:solidFill>
                  <a:srgbClr val="000000"/>
                </a:solidFill>
                <a:latin typeface="Arial" pitchFamily="34" charset="0"/>
                <a:ea typeface="Arial" pitchFamily="34" charset="-122"/>
                <a:cs typeface="Arial" pitchFamily="34" charset="-120"/>
              </a:rPr>
              <a:t>19</a:t>
            </a:r>
            <a:endParaRPr lang="en-US" sz="622" dirty="0"/>
          </a:p>
        </p:txBody>
      </p:sp>
      <p:sp>
        <p:nvSpPr>
          <p:cNvPr id="5" name="Text 2"/>
          <p:cNvSpPr txBox="1"/>
          <p:nvPr/>
        </p:nvSpPr>
        <p:spPr>
          <a:xfrm>
            <a:off x="261600" y="1324825"/>
            <a:ext cx="3465000" cy="1328700"/>
          </a:xfrm>
          <a:prstGeom prst="rect">
            <a:avLst/>
          </a:prstGeom>
          <a:noFill/>
          <a:ln/>
        </p:spPr>
        <p:txBody>
          <a:bodyPr wrap="square" lIns="0" tIns="0" rIns="0" bIns="0" rtlCol="0" anchor="b"/>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Наследие Рима видно в законах, языках, строительстве и городском устройстве. Многие идеи, придуманные римлянами, продолжают работать в современном мире.
</a:t>
            </a:r>
            <a:endParaRPr lang="en-US" sz="1022" dirty="0"/>
          </a:p>
        </p:txBody>
      </p:sp>
      <p:sp>
        <p:nvSpPr>
          <p:cNvPr id="6" name="Text 3"/>
          <p:cNvSpPr txBox="1"/>
          <p:nvPr/>
        </p:nvSpPr>
        <p:spPr>
          <a:xfrm>
            <a:off x="261600" y="2812936"/>
            <a:ext cx="3465000" cy="1328700"/>
          </a:xfrm>
          <a:prstGeom prst="rect">
            <a:avLst/>
          </a:prstGeom>
          <a:noFill/>
          <a:ln/>
        </p:spPr>
        <p:txBody>
          <a:bodyPr wrap="square" lIns="0" tIns="0" rIns="0" bIns="0" rtlCol="0" anchor="t"/>
          <a:lstStyle/>
          <a:p>
            <a:pPr algn="l" indent="0" marL="0">
              <a:lnSpc>
                <a:spcPct val="115000"/>
              </a:lnSpc>
              <a:buNone/>
            </a:pPr>
            <a:r>
              <a:rPr lang="en-US" sz="1022" dirty="0">
                <a:solidFill>
                  <a:srgbClr val="000000"/>
                </a:solidFill>
                <a:latin typeface="Arial" pitchFamily="34" charset="0"/>
                <a:ea typeface="Arial" pitchFamily="34" charset="-122"/>
                <a:cs typeface="Arial" pitchFamily="34" charset="-120"/>
              </a:rPr>
              <a:t>Римское наследие живёт в повседневной жизни: в законах, городах, дорогах и даже в словах, которыми люди пользуются каждый день.
</a:t>
            </a:r>
            <a:endParaRPr lang="en-US" sz="1022" dirty="0"/>
          </a:p>
        </p:txBody>
      </p:sp>
      <p:sp>
        <p:nvSpPr>
          <p:cNvPr id="7" name="Text 4"/>
          <p:cNvSpPr txBox="1"/>
          <p:nvPr/>
        </p:nvSpPr>
        <p:spPr>
          <a:xfrm>
            <a:off x="4008875" y="4268400"/>
            <a:ext cx="4873500" cy="215700"/>
          </a:xfrm>
          <a:prstGeom prst="rect">
            <a:avLst/>
          </a:prstGeom>
          <a:noFill/>
          <a:ln/>
        </p:spPr>
        <p:txBody>
          <a:bodyPr wrap="square" lIns="0" tIns="0" rIns="0" bIns="0" rtlCol="0" anchor="t"/>
          <a:lstStyle/>
          <a:p>
            <a:pPr algn="l" indent="0" marL="0">
              <a:lnSpc>
                <a:spcPct val="115000"/>
              </a:lnSpc>
              <a:buNone/>
            </a:pPr>
            <a:r>
              <a:rPr lang="en-US" sz="722" i="1" dirty="0">
                <a:solidFill>
                  <a:srgbClr val="000000"/>
                </a:solidFill>
                <a:latin typeface="Arial" pitchFamily="34" charset="0"/>
                <a:ea typeface="Arial" pitchFamily="34" charset="-122"/>
                <a:cs typeface="Arial" pitchFamily="34" charset="-120"/>
              </a:rPr>
              <a:t>Обобщение по истории Древнего Рима
</a:t>
            </a:r>
            <a:endParaRPr lang="en-US" sz="722"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sp>
        <p:nvSpPr>
          <p:cNvPr id="2" name="Text 0"/>
          <p:cNvSpPr txBox="1"/>
          <p:nvPr/>
        </p:nvSpPr>
        <p:spPr>
          <a:xfrm>
            <a:off x="261600" y="1100350"/>
            <a:ext cx="6155400" cy="1298400"/>
          </a:xfrm>
          <a:prstGeom prst="rect">
            <a:avLst/>
          </a:prstGeom>
          <a:noFill/>
          <a:ln/>
        </p:spPr>
        <p:txBody>
          <a:bodyPr wrap="square" lIns="0" tIns="0" rIns="0" bIns="0" rtlCol="0" anchor="b"/>
          <a:lstStyle/>
          <a:p>
            <a:pPr algn="l" indent="0" marL="0">
              <a:lnSpc>
                <a:spcPct val="100000"/>
              </a:lnSpc>
              <a:buNone/>
            </a:pPr>
            <a:r>
              <a:rPr lang="en-US" sz="2412" b="1" dirty="0">
                <a:solidFill>
                  <a:srgbClr val="000000"/>
                </a:solidFill>
                <a:latin typeface="Arial" pitchFamily="34" charset="0"/>
                <a:ea typeface="Arial" pitchFamily="34" charset="-122"/>
                <a:cs typeface="Arial" pitchFamily="34" charset="-120"/>
              </a:rPr>
              <a:t>Почему Древний Рим важен для истории
</a:t>
            </a:r>
            <a:endParaRPr lang="en-US" sz="2412" dirty="0"/>
          </a:p>
        </p:txBody>
      </p:sp>
      <p:sp>
        <p:nvSpPr>
          <p:cNvPr id="3" name="Text 1"/>
          <p:cNvSpPr txBox="1"/>
          <p:nvPr/>
        </p:nvSpPr>
        <p:spPr>
          <a:xfrm>
            <a:off x="261600" y="2615925"/>
            <a:ext cx="4551300" cy="1188300"/>
          </a:xfrm>
          <a:prstGeom prst="rect">
            <a:avLst/>
          </a:prstGeom>
          <a:noFill/>
          <a:ln/>
        </p:spPr>
        <p:txBody>
          <a:bodyPr wrap="square" lIns="0" tIns="0" rIns="0" bIns="0" rtlCol="0" anchor="t"/>
          <a:lstStyle/>
          <a:p>
            <a:pPr algn="l" indent="0" marL="0">
              <a:lnSpc>
                <a:spcPct val="115000"/>
              </a:lnSpc>
              <a:buNone/>
            </a:pPr>
            <a:r>
              <a:rPr lang="en-US" sz="986" dirty="0">
                <a:solidFill>
                  <a:srgbClr val="000000"/>
                </a:solidFill>
                <a:latin typeface="Arial" pitchFamily="34" charset="0"/>
                <a:ea typeface="Arial" pitchFamily="34" charset="-122"/>
                <a:cs typeface="Arial" pitchFamily="34" charset="-120"/>
              </a:rPr>
              <a:t>Древний Рим оставил после себя дороги, законы, города и великие постройки. Его опыт показал, как порядок, знания и труд могут превратить небольшой город в державу, влияющую на целые века.
</a:t>
            </a:r>
            <a:endParaRPr lang="en-US" sz="986"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2026-06-02T03:02:17Z</dcterms:created>
  <dcterms:modified xsi:type="dcterms:W3CDTF">2026-06-02T03:02:17Z</dcterms:modified>
</cp:coreProperties>
</file>