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города Древней Эллады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города росли далеко за морями и меняли весь мир Эллады.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Апойкии: города, выросшие на новых берегах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Апойкии возникали, когда полису становилось тесно дома, а море открывало новые возможности для жизни и торговли.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Полис, метрополия и гражданство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50350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 был не просто поселением, а сообществом граждан. Здесь действовали законы, работали храмы и рынок, а жители считали город общим делом.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9676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полис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01325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Метрополия оставалась родным городом-основателем. Колония сохраняла память о ней, но управлялась самостоятельно, распределяла землю и принимала собственные решения.
</a:t>
            </a:r>
            <a:endParaRPr lang="en-US" sz="1250" dirty="0"/>
          </a:p>
        </p:txBody>
      </p:sp>
      <p:sp>
        <p:nvSpPr>
          <p:cNvPr id="13" name="Text 5"/>
          <p:cNvSpPr txBox="1"/>
          <p:nvPr/>
        </p:nvSpPr>
        <p:spPr>
          <a:xfrm>
            <a:off x="3480651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метрополии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52300" y="2667225"/>
            <a:ext cx="2336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Гражданство определяло участие в собраниях, владение землёй и доступ к власти. Без него человек не мог влиять на жизнь полиса наравне с гражданами.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331626" y="1775872"/>
            <a:ext cx="21786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гражданство
</a:t>
            </a:r>
            <a:endParaRPr lang="en-US" sz="13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греки отправлялись в новые земли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982825" y="1266143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областях Эллады не хватало пахотной земли. Молодым семьям и безземельным гражданам становилось трудно прокормиться только за счёт местных полей.
</a:t>
            </a:r>
            <a:endParaRPr lang="en-US" sz="991" dirty="0"/>
          </a:p>
        </p:txBody>
      </p:sp>
      <p:sp>
        <p:nvSpPr>
          <p:cNvPr id="11" name="Text 3"/>
          <p:cNvSpPr txBox="1"/>
          <p:nvPr/>
        </p:nvSpPr>
        <p:spPr>
          <a:xfrm>
            <a:off x="1982825" y="1039425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земли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2825" y="4333949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переселение снимало споры внутри города и давало людям шанс начать заново. Так колония становилась выходом из трудной ситуации.
</a:t>
            </a:r>
            <a:endParaRPr lang="en-US" sz="991" dirty="0"/>
          </a:p>
        </p:txBody>
      </p:sp>
      <p:sp>
        <p:nvSpPr>
          <p:cNvPr id="13" name="Text 5"/>
          <p:cNvSpPr txBox="1"/>
          <p:nvPr/>
        </p:nvSpPr>
        <p:spPr>
          <a:xfrm>
            <a:off x="1982825" y="4107236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из конфликтов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1982825" y="3566995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торговля становилась всё важнее, и колонии помогали контролировать удобные пути. Это усиливало связи между полисами и приносило прибыль.
</a:t>
            </a:r>
            <a:endParaRPr lang="en-US" sz="991" dirty="0"/>
          </a:p>
        </p:txBody>
      </p:sp>
      <p:sp>
        <p:nvSpPr>
          <p:cNvPr id="15" name="Text 7"/>
          <p:cNvSpPr txBox="1"/>
          <p:nvPr/>
        </p:nvSpPr>
        <p:spPr>
          <a:xfrm>
            <a:off x="1982825" y="3340282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торговли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982825" y="2800041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искали металлы, древесину и зерно, которых не хватало в родных землях. Новые поселения открывали доступ к нужным ресурсам.
</a:t>
            </a:r>
            <a:endParaRPr lang="en-US" sz="991" dirty="0"/>
          </a:p>
        </p:txBody>
      </p:sp>
      <p:sp>
        <p:nvSpPr>
          <p:cNvPr id="17" name="Text 9"/>
          <p:cNvSpPr txBox="1"/>
          <p:nvPr/>
        </p:nvSpPr>
        <p:spPr>
          <a:xfrm>
            <a:off x="1982825" y="2573329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ресурсов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1982825" y="2033087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росло, и города уже не могли вместить всех желающих жить и работать. Переселение помогало уменьшить напряжение внутри общины.
</a:t>
            </a:r>
            <a:endParaRPr lang="en-US" sz="991" dirty="0"/>
          </a:p>
        </p:txBody>
      </p:sp>
      <p:sp>
        <p:nvSpPr>
          <p:cNvPr id="19" name="Text 11"/>
          <p:cNvSpPr txBox="1"/>
          <p:nvPr/>
        </p:nvSpPr>
        <p:spPr>
          <a:xfrm>
            <a:off x="1982825" y="1806375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451183"/>
            <a:ext cx="8426700" cy="23206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выбирали место для города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80125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Искали защищённую бухту, где корабли могли безопасно становиться на якорь и где было удобно принимать грузы и отправлять их дальше.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01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гавань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901025" y="1423384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часто основывали рядом с местными племенами. Это облегчало обмен товарами, помогало получать продовольствие и уменьшало риск голода.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9010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 местными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659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выбирали так, чтобы его было трудно атаковать с суши или с моря. Высота, скалы и естественные преграды играли важную роль.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7659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врагов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6230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был источник пресной воды: без него город не мог долго существовать, даже если берег был выгодным для торговли и обороны.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6230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рядом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решения до первых домов
</a:t>
            </a:r>
            <a:endParaRPr lang="en-US" sz="2754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основании апойкии от решения граждан до освоения участка.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56337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появлялось в колонии в первую очередь
</a:t>
            </a:r>
            <a:endParaRPr lang="en-US" sz="2912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48737" y="2989400"/>
            <a:ext cx="15138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укрепляли городскую защиту: стены или крепость помогали удержать поселение, пока оно было ещё небольшим и уязвимым.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48762" y="2108700"/>
            <a:ext cx="1513800" cy="75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279226" y="2989400"/>
            <a:ext cx="15138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появлялась площадь для обмена и встреч. Там жители обсуждали дела, торговали и укрепляли связи внутри молодой общины.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279251" y="2108700"/>
            <a:ext cx="1513800" cy="75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и собрания
</a:t>
            </a:r>
            <a:endParaRPr lang="en-US" sz="1500" dirty="0"/>
          </a:p>
        </p:txBody>
      </p:sp>
      <p:sp>
        <p:nvSpPr>
          <p:cNvPr id="16" name="Text 6"/>
          <p:cNvSpPr txBox="1"/>
          <p:nvPr/>
        </p:nvSpPr>
        <p:spPr>
          <a:xfrm>
            <a:off x="5546603" y="2989400"/>
            <a:ext cx="15138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обеспечивали воду и начинали делить землю между семьями. Это позволяло быстро наладить жизнь и выращивать хлеб, виноград и оливки.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546628" y="2108700"/>
            <a:ext cx="1513800" cy="75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наделы
</a:t>
            </a:r>
            <a:endParaRPr lang="en-US" sz="1500" dirty="0"/>
          </a:p>
        </p:txBody>
      </p:sp>
      <p:sp>
        <p:nvSpPr>
          <p:cNvPr id="18" name="Text 8"/>
          <p:cNvSpPr txBox="1"/>
          <p:nvPr/>
        </p:nvSpPr>
        <p:spPr>
          <a:xfrm>
            <a:off x="3813981" y="2989400"/>
            <a:ext cx="15138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ставили святилище и алтарь. Они связывали новый город с богами, а жителей — с общими обрядами и праздниками.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3814006" y="2108700"/>
            <a:ext cx="1513800" cy="75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Святилище
</a:t>
            </a:r>
            <a:endParaRPr lang="en-US" sz="1500" dirty="0"/>
          </a:p>
        </p:txBody>
      </p:sp>
      <p:sp>
        <p:nvSpPr>
          <p:cNvPr id="20" name="Text 10"/>
          <p:cNvSpPr txBox="1"/>
          <p:nvPr/>
        </p:nvSpPr>
        <p:spPr>
          <a:xfrm>
            <a:off x="2081359" y="2989400"/>
            <a:ext cx="15138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устраивали гавань и удобный выход к морю. Без них колония не могла нормально принимать корабли, товары и новых поселенцев.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2081384" y="2108700"/>
            <a:ext cx="1513800" cy="75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Гавань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11054" y="1127325"/>
            <a:ext cx="3175893" cy="3430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был устроен новый город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05000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старались разбить на понятные кварталы. Прямые улицы облегчали движение людей, повозок и товаров, а также делали поселение более упорядоченным.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52700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сетка улиц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505000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гавани вели удобные проходы. Это ускоряло погрузку товаров и помогало поддерживать постоянную связь с морскими маршрутами.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52700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морю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29793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располагали агору — место встреч, торговли и обсуждения городских дел. Она связывала экономическую и общественную жизнь колонии.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177493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агора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129793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Планировка новых городов обычно была проще, чем в старых поселениях, но всё равно стремилась к порядку, защите и удобству жителей.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177493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практичность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383401"/>
            <a:ext cx="4843800" cy="13177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Метрополия и колония: в чём разница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колония сохраняла связь с родным городом, но жила по собственным правилам и развивалась самостоятельно.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Колония не была копией метрополии: она наследовала традиции, но оставалась отдельным полисом.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греческой колонизации и устройство полиса.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колонизация стала особенно массовой: греческие города активно расселялись, искали землю и укрепляли морскую торговлю.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6750" y="3991525"/>
            <a:ext cx="3450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Древней Греции: период греческой колонизации.
</a:t>
            </a:r>
            <a:endParaRPr lang="en-US" sz="1003" dirty="0"/>
          </a:p>
        </p:txBody>
      </p:sp>
      <p:sp>
        <p:nvSpPr>
          <p:cNvPr id="9" name="Text 3"/>
          <p:cNvSpPr txBox="1"/>
          <p:nvPr/>
        </p:nvSpPr>
        <p:spPr>
          <a:xfrm>
            <a:off x="356600" y="3190000"/>
            <a:ext cx="34500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время, когда апойкии начали особенно быстро распространяться.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200" y="1490850"/>
            <a:ext cx="34152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1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VIII век до н. э.
</a:t>
            </a:r>
            <a:endParaRPr lang="en-US" sz="551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VIII века до н. э. греческие переселенцы начали массово основывать новые полисы у морей и проливов, чтобы получить землю и торговые пути.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6750" y="3991525"/>
            <a:ext cx="3450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греческой колонизации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56600" y="3190000"/>
            <a:ext cx="34500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началась большая волна греческих апойкий.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200" y="1490850"/>
            <a:ext cx="34152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1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VIII век до н. э.
</a:t>
            </a:r>
            <a:endParaRPr lang="en-US" sz="551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Обрядов было не меньше трёх важных этапов: жертва перед отплытием, священный огонь на новом месте и общий алтарь, который объединял переселенцев в один город.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6750" y="3991525"/>
            <a:ext cx="3450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древнегреческим колонизационным обычаям
</a:t>
            </a:r>
            <a:endParaRPr lang="en-US" sz="953" dirty="0"/>
          </a:p>
        </p:txBody>
      </p:sp>
      <p:sp>
        <p:nvSpPr>
          <p:cNvPr id="9" name="Text 3"/>
          <p:cNvSpPr txBox="1"/>
          <p:nvPr/>
        </p:nvSpPr>
        <p:spPr>
          <a:xfrm>
            <a:off x="356600" y="3190000"/>
            <a:ext cx="34500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превращали переселение в основание нового полиса.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200" y="1490850"/>
            <a:ext cx="34152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82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этапа
</a:t>
            </a:r>
            <a:endParaRPr lang="en-US" sz="782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известных колонии и их значение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960850" y="1496224"/>
            <a:ext cx="45627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Сиракузы были основаны коринфянами на Сицилии и быстро превратились в один из самых сильных городов Западного Средиземноморья. Их положение помогало контролировать торговые пути и усиливать влияние греков.
</a:t>
            </a:r>
            <a:endParaRPr lang="en-US" sz="1009" dirty="0"/>
          </a:p>
        </p:txBody>
      </p:sp>
      <p:sp>
        <p:nvSpPr>
          <p:cNvPr id="10" name="Text 3"/>
          <p:cNvSpPr txBox="1"/>
          <p:nvPr/>
        </p:nvSpPr>
        <p:spPr>
          <a:xfrm>
            <a:off x="3960842" y="1070597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Сиракузы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0850" y="2769574"/>
            <a:ext cx="45627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Кирена возникла в Северной Африке и прославилась плодородными землями. Для греческих переселенцев это было редкое преимущество: здесь можно было уверенно развивать земледелие и обеспечивать город запасами.
</a:t>
            </a:r>
            <a:endParaRPr lang="en-US" sz="1009" dirty="0"/>
          </a:p>
        </p:txBody>
      </p:sp>
      <p:sp>
        <p:nvSpPr>
          <p:cNvPr id="12" name="Text 5"/>
          <p:cNvSpPr txBox="1"/>
          <p:nvPr/>
        </p:nvSpPr>
        <p:spPr>
          <a:xfrm>
            <a:off x="3960842" y="2343947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Кирена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960850" y="4042924"/>
            <a:ext cx="45627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Массалия, известная позже как Марсель, открывала грекам путь к западным морям. Через неё эллины знакомились с новыми берегами, товарами и народами, расширяя представление о мире за пределами Эгейского моря.
</a:t>
            </a:r>
            <a:endParaRPr lang="en-US" sz="1009" dirty="0"/>
          </a:p>
        </p:txBody>
      </p:sp>
      <p:sp>
        <p:nvSpPr>
          <p:cNvPr id="14" name="Text 7"/>
          <p:cNvSpPr txBox="1"/>
          <p:nvPr/>
        </p:nvSpPr>
        <p:spPr>
          <a:xfrm>
            <a:off x="3960842" y="3617297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Массалия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924940"/>
            <a:ext cx="8426700" cy="20490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у проливов и на Чёрном море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2275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Византий занимал стратегическое положение у выхода из Чёрного моря в Эгейское. Благодаря этому город мог контролировать движение кораблей и взимать выгоду с торговли между регионами.
</a:t>
            </a:r>
            <a:endParaRPr lang="en-US" sz="871" dirty="0"/>
          </a:p>
        </p:txBody>
      </p:sp>
      <p:sp>
        <p:nvSpPr>
          <p:cNvPr id="13" name="Text 3"/>
          <p:cNvSpPr txBox="1"/>
          <p:nvPr/>
        </p:nvSpPr>
        <p:spPr>
          <a:xfrm>
            <a:off x="452275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Страж пролива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872031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города не были далёкими окраинами. Они связывали греческий мир с северными землями, делая Чёрное море частью единой сети обмена и передвижения.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72031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сеть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2592194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Милет основал множество поселений в Причерноморье. Его жители искали удобные берега и богатые земли, чтобы наладить обмен с местными племенами и укрепить морские связи.
</a:t>
            </a:r>
            <a:endParaRPr lang="en-US" sz="887" dirty="0"/>
          </a:p>
        </p:txBody>
      </p:sp>
      <p:sp>
        <p:nvSpPr>
          <p:cNvPr id="17" name="Text 7"/>
          <p:cNvSpPr txBox="1"/>
          <p:nvPr/>
        </p:nvSpPr>
        <p:spPr>
          <a:xfrm>
            <a:off x="2592194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Милетские основы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732113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Херсонес и Ольвия стали важными торговыми центрами северного побережья. Через них в Элладу шли зерно, рыба и металлы, а обратно — изделия греческих мастеров.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732113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рынки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колонии изменили в мире Эллады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язык, письменность и обычаи распространялись вместе с переселенцами. В новых городах люди говорили, молились и торговали по знакомым правилам, поэтому эллинский образ жизни становился узнаваемым далеко от родины.
</a:t>
            </a:r>
            <a:endParaRPr lang="en-US" sz="1082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обычаи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поселения вступали в контакт с финикийцами, египтянами, скифами и другими народами. Греки заимствовали товары, ремёсла и знания, обогащая собственную культуру.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культур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помогали распространять единые меры, монеты и способы ведения хозяйства. Это облегчало торговлю, а также делало связь между удалёнными полисами более быстрой и понятной.
</a:t>
            </a:r>
            <a:endParaRPr lang="en-US" sz="1271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порядок обмена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сути, колонии стали промежуточным звеном между Элладой и окружающим миром. Через них греческое влияние распространялось широко, но и сама Эллада менялась под действием соседей.
</a:t>
            </a:r>
            <a:endParaRPr lang="en-US" sz="1215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между мирами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греки основывали новые города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особенно заметны Сицилия, Южная Италия и Северная Африка. Эти земли привлекали переселенцев плодородием и выгодным положением, поэтому там появлялись крупные и быстро растущие полисы.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направления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менее важными были путь к Малой Азии и выходы к Чёрному морю. Здесь колонии помогали грекам торговать зерном, рыбой и металлами, а также удерживать связь с дальними регионами.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восток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моря греческое расселение выглядело как цепочка маршрутов, уходящих от Эгейского мира к далёким берегам. Корабли шли к удобным бухтам, где позже возникали города и гавани, связанные торговлей и религией.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дороги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апойкии были важны для Эллады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6750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Апойкии возникали не случайно: переселенцы искали землю, безопасность и место для торговли. Выбор нового берега был продуманным решением, а не просто бегством из родного города.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30221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и необходимость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32944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колоний усиливала влияние Эллады гораздо дальше её материка. Через такие города греки расширяли торговлю, знакомились с новыми народами и превращали море в пространство связей.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236415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Эллада за морем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379844" y="3236639"/>
            <a:ext cx="23706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колония жила самостоятельно, она сохраняла язык, богов и многие полисные обычаи. Благодаря этому новые города оставались частью греческого мира, а не отдельной чужой страной.
</a:t>
            </a:r>
            <a:endParaRPr lang="en-US" sz="1285" dirty="0"/>
          </a:p>
        </p:txBody>
      </p:sp>
      <p:sp>
        <p:nvSpPr>
          <p:cNvPr id="15" name="Text 7"/>
          <p:cNvSpPr txBox="1"/>
          <p:nvPr/>
        </p:nvSpPr>
        <p:spPr>
          <a:xfrm>
            <a:off x="3383315" y="2583739"/>
            <a:ext cx="2370600" cy="5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культура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себя: 3 коротких вопроса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4006" y="2361263"/>
            <a:ext cx="2453400" cy="13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Подумай, какие трудности заставляли греков искать новые земли: нехватка пахотной земли, рост населения и желание контролировать торговые пути. Именно эти причины чаще всего стояли за переселением.
</a:t>
            </a:r>
            <a:endParaRPr lang="en-US" sz="1296" dirty="0"/>
          </a:p>
        </p:txBody>
      </p:sp>
      <p:sp>
        <p:nvSpPr>
          <p:cNvPr id="10" name="Text 3"/>
          <p:cNvSpPr txBox="1"/>
          <p:nvPr/>
        </p:nvSpPr>
        <p:spPr>
          <a:xfrm>
            <a:off x="504000" y="1801380"/>
            <a:ext cx="2453400" cy="41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переселялись?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01756" y="2361263"/>
            <a:ext cx="2453400" cy="13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первые постройки нового города. Обычно начинали с гавани, укрепления, святилища, источника воды и деления земли между семьями, чтобы город мог быстро жить и защищаться.
</a:t>
            </a:r>
            <a:endParaRPr lang="en-US" sz="1318" dirty="0"/>
          </a:p>
        </p:txBody>
      </p:sp>
      <p:sp>
        <p:nvSpPr>
          <p:cNvPr id="12" name="Text 5"/>
          <p:cNvSpPr txBox="1"/>
          <p:nvPr/>
        </p:nvSpPr>
        <p:spPr>
          <a:xfrm>
            <a:off x="6201750" y="1801380"/>
            <a:ext cx="2453400" cy="41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начинали?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3352881" y="2361263"/>
            <a:ext cx="2453400" cy="13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Вспомни, кто руководил основанием колонии. Ойкист организовывал переселение, вёл людей к новому месту и отвечал за первые важные решения на берегу.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352875" y="1801380"/>
            <a:ext cx="2453400" cy="41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был главным?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одни колонии росли быстрее других
</a:t>
            </a:r>
            <a:endParaRPr lang="en-US" sz="2968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колонии часто зависел от берега. Если рядом была удобная бухта и безопасный выход в море, город быстрее втягивался в обмен и привлекал новых жителей.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место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Крепкий рост обеспечивали ремесленники, моряки и торговцы. Они создавали изделия, перевозили товары и связывали колонию с другими городами, превращая её в живой центр обмена.
</a:t>
            </a:r>
            <a:endParaRPr lang="en-US" sz="1248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дело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Плодородная земля помогала прокормить население и выращивать хлеб, виноград и оливки. Там, где урожай был стабильным, полис быстрее становился богатым и самостоятельным.
</a:t>
            </a:r>
            <a:endParaRPr lang="en-US" sz="1263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поля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морские пути были надёжными, а гавань защищённой, колония могла строить каменные храмы, чеканить монеты и расширять влияние далеко за пределы своего берега.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торговля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Эллада стала шире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Апойкии сделали Элладу больше, чем её материк: они расширили торговлю, укрепили связи между морями и сохранили греческий мир в новых местах. Именно так росло влияние греков.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2026-07-26T05:02:43Z</dcterms:created>
  <dcterms:modified xsi:type="dcterms:W3CDTF">2026-07-26T05:02:43Z</dcterms:modified>
</cp:coreProperties>
</file>