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78725" y="2684325"/>
            <a:ext cx="4885800" cy="191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говорит языком композиции, света и цвета.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83475" y="776025"/>
            <a:ext cx="7978800" cy="141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Изобразительное искусство и архитектура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483475" y="473400"/>
            <a:ext cx="4219800" cy="12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язык образов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и архитектура по-разному работают с формой, но одинаково создают образ, настроение и культурный смысл города.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600" y="1223080"/>
            <a:ext cx="4290000" cy="30624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7950" y="777075"/>
            <a:ext cx="40977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фасад «рисует» город
</a:t>
            </a:r>
            <a:endParaRPr lang="en-US" sz="2246" dirty="0"/>
          </a:p>
        </p:txBody>
      </p:sp>
      <p:sp>
        <p:nvSpPr>
          <p:cNvPr id="10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17961" y="1709628"/>
            <a:ext cx="4097813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Фасад как композиция
</a:t>
            </a:r>
            <a:pPr algn="l" indent="0" marL="0">
              <a:lnSpc>
                <a:spcPct val="115000"/>
              </a:lnSpc>
              <a:buNone/>
            </a:pPr>
            <a:r>
              <a:rPr lang="en-US" sz="2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Фасад организует первое впечатление о здании так же, как композиция организует картину. Окна, карнизы, колонны и декор выстраивают визуальный порядок улицы и направляют взгляд прохожего.
</a:t>
            </a:r>
            <a:endParaRPr lang="en-US" sz="1082" dirty="0"/>
          </a:p>
        </p:txBody>
      </p:sp>
      <p:sp>
        <p:nvSpPr>
          <p:cNvPr id="12" name="Text 3"/>
          <p:cNvSpPr txBox="1"/>
          <p:nvPr/>
        </p:nvSpPr>
        <p:spPr>
          <a:xfrm>
            <a:off x="417961" y="2477714"/>
            <a:ext cx="4097813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улицы
</a:t>
            </a:r>
            <a:pPr algn="l" indent="0" marL="0">
              <a:lnSpc>
                <a:spcPct val="115000"/>
              </a:lnSpc>
              <a:buNone/>
            </a:pPr>
            <a:r>
              <a:rPr lang="en-US" sz="2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простая стена может стать выразительной, если в ней есть ритм и пластика. Повтор элементов делает дом запоминающимся и связывает его с общей средой квартала.
</a:t>
            </a:r>
            <a:endParaRPr lang="en-US" sz="1082" dirty="0"/>
          </a:p>
        </p:txBody>
      </p:sp>
      <p:sp>
        <p:nvSpPr>
          <p:cNvPr id="13" name="Text 4"/>
          <p:cNvSpPr txBox="1"/>
          <p:nvPr/>
        </p:nvSpPr>
        <p:spPr>
          <a:xfrm>
            <a:off x="417961" y="3245797"/>
            <a:ext cx="4097813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на стенах
</a:t>
            </a:r>
            <a:pPr algn="l" indent="0" marL="0">
              <a:lnSpc>
                <a:spcPct val="115000"/>
              </a:lnSpc>
              <a:buNone/>
            </a:pPr>
            <a:r>
              <a:rPr lang="en-US" sz="2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Картины, плакаты и муралы меняют эмоциональный тон района. Они добавляют цвет, сюжет и актуальные смыслы, особенно там, где архитектура кажется слишком нейтральной.
</a:t>
            </a:r>
            <a:endParaRPr lang="en-US" sz="1082" dirty="0"/>
          </a:p>
        </p:txBody>
      </p:sp>
      <p:sp>
        <p:nvSpPr>
          <p:cNvPr id="14" name="Text 5"/>
          <p:cNvSpPr txBox="1"/>
          <p:nvPr/>
        </p:nvSpPr>
        <p:spPr>
          <a:xfrm>
            <a:off x="417961" y="4013858"/>
            <a:ext cx="4097813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Ощущение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2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образ складывается из многих визуальных ориентиров. Когда фасады и уличная графика согласованы, пространство воспринимается цельно; когда нет — возникает ощущение визуального шума.
</a:t>
            </a:r>
            <a:endParaRPr lang="en-US" sz="108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языка формы: искусство и архитектура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443275" y="190657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искусства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Живопись, графика, скульптура и декоративно-прикладное искусство работают с изображением и формой, создавая художественный образ на плоскости или в объёме.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844300" y="2341150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и функция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создаёт здания, площади и интерьеры, то есть пространство, в котором живут и движутся люди. Её образ всегда связан с функцией и средой.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99750" y="318242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принципы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области опираются на форму, масштаб и пропорции. Художник и архитектор по-разному, но одинаково стремятся сделать объект цельным и выразительным.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779750" y="383627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Восприятие зрителя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Зритель воспринимает и картину, и здание через впечатление: симметрию, динамику, напряжение или покой. Поэтому художественное мышление важно для понимания архитектуры.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58000" y="657175"/>
            <a:ext cx="69978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задачи и смысл
</a:t>
            </a:r>
            <a:endParaRPr lang="en-US" sz="2646" dirty="0"/>
          </a:p>
        </p:txBody>
      </p:sp>
      <p:sp>
        <p:nvSpPr>
          <p:cNvPr id="11" name="Text 2"/>
          <p:cNvSpPr txBox="1"/>
          <p:nvPr/>
        </p:nvSpPr>
        <p:spPr>
          <a:xfrm>
            <a:off x="1242950" y="2365275"/>
            <a:ext cx="1713300" cy="21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Узнаваемость
</a:t>
            </a:r>
            <a:pPr algn="l" indent="0" marL="0">
              <a:lnSpc>
                <a:spcPct val="115000"/>
              </a:lnSpc>
              <a:buNone/>
            </a:pPr>
            <a:r>
              <a:rPr lang="en-US" sz="1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и архитектура помогают объекту стать узнаваемым. Запоминающийся силуэт, выразительная деталь или яркий образ превращают здание в знак, а не просто в полезную постройку.
</a:t>
            </a:r>
            <a:endParaRPr lang="en-US" sz="1062" dirty="0"/>
          </a:p>
        </p:txBody>
      </p:sp>
      <p:sp>
        <p:nvSpPr>
          <p:cNvPr id="12" name="Text 3"/>
          <p:cNvSpPr txBox="1"/>
          <p:nvPr/>
        </p:nvSpPr>
        <p:spPr>
          <a:xfrm>
            <a:off x="3022508" y="2365275"/>
            <a:ext cx="1713300" cy="21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1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передают идею своей эпохи: веру, власть, научный прогресс, открытость миру. По облику здания часто можно понять, какие ценности были важны обществу.
</a:t>
            </a:r>
            <a:endParaRPr lang="en-US" sz="1062" dirty="0"/>
          </a:p>
        </p:txBody>
      </p:sp>
      <p:sp>
        <p:nvSpPr>
          <p:cNvPr id="13" name="Text 4"/>
          <p:cNvSpPr txBox="1"/>
          <p:nvPr/>
        </p:nvSpPr>
        <p:spPr>
          <a:xfrm>
            <a:off x="4802068" y="2365275"/>
            <a:ext cx="1713300" cy="21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1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Храм, музей, площадь и памятник не только выполняют практическую роль, но и сохраняют культурную память. Через них город помнит свои события и героев.
</a:t>
            </a:r>
            <a:endParaRPr lang="en-US" sz="1062" dirty="0"/>
          </a:p>
        </p:txBody>
      </p:sp>
      <p:sp>
        <p:nvSpPr>
          <p:cNvPr id="14" name="Text 5"/>
          <p:cNvSpPr txBox="1"/>
          <p:nvPr/>
        </p:nvSpPr>
        <p:spPr>
          <a:xfrm>
            <a:off x="6581631" y="2365275"/>
            <a:ext cx="1713300" cy="21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Общественные смыслы
</a:t>
            </a:r>
            <a:pPr algn="l" indent="0" marL="0">
              <a:lnSpc>
                <a:spcPct val="115000"/>
              </a:lnSpc>
              <a:buNone/>
            </a:pPr>
            <a:r>
              <a:rPr lang="en-US" sz="1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Символические объекты задают эмоциональный центр района. Люди назначают встречи у памятников и площадей именно потому, что эти места имеют сильный образ и смысл.
</a:t>
            </a:r>
            <a:endParaRPr lang="en-US" sz="106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91701" y="1503975"/>
            <a:ext cx="3640200" cy="25381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09100" y="412750"/>
            <a:ext cx="50799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Композиция: ритм, ось, баланс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68287" y="1901077"/>
            <a:ext cx="4266900" cy="6034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и центр
</a:t>
            </a:r>
            <a:pPr algn="l" indent="0" marL="0">
              <a:lnSpc>
                <a:spcPct val="115000"/>
              </a:lnSpc>
              <a:buNone/>
            </a:pPr>
            <a:r>
              <a:rPr lang="en-US" sz="3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начинается с оси и центра. Они помогают выстроить порядок изображения или фасада и делают объект либо устойчивым, либо намеренно напряжённым и динамичным.
</a:t>
            </a:r>
            <a:endParaRPr lang="en-US" sz="983" dirty="0"/>
          </a:p>
        </p:txBody>
      </p:sp>
      <p:sp>
        <p:nvSpPr>
          <p:cNvPr id="11" name="Text 2"/>
          <p:cNvSpPr txBox="1"/>
          <p:nvPr/>
        </p:nvSpPr>
        <p:spPr>
          <a:xfrm>
            <a:off x="768287" y="2607018"/>
            <a:ext cx="4266900" cy="6034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Визуальный ритм
</a:t>
            </a:r>
            <a:pPr algn="l" indent="0" marL="0">
              <a:lnSpc>
                <a:spcPct val="115000"/>
              </a:lnSpc>
              <a:buNone/>
            </a:pPr>
            <a:r>
              <a:rPr lang="en-US" sz="3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возникает из повторения элементов: арок, окон, колонн, пилястр. Повтор создаёт визуальную мелодию, по которой глаз легко читает здание или картину.
</a:t>
            </a:r>
            <a:endParaRPr lang="en-US" sz="995" dirty="0"/>
          </a:p>
        </p:txBody>
      </p:sp>
      <p:sp>
        <p:nvSpPr>
          <p:cNvPr id="12" name="Text 3"/>
          <p:cNvSpPr txBox="1"/>
          <p:nvPr/>
        </p:nvSpPr>
        <p:spPr>
          <a:xfrm>
            <a:off x="768287" y="3312959"/>
            <a:ext cx="4266900" cy="6034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Равновесие и 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3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усиливает ощущение равновесия, а асимметрия делает образ живее и современнее. Оба приёма работают, если подчинены общей композиционной идее.
</a:t>
            </a:r>
            <a:endParaRPr lang="en-US" sz="983" dirty="0"/>
          </a:p>
        </p:txBody>
      </p:sp>
      <p:sp>
        <p:nvSpPr>
          <p:cNvPr id="13" name="Text 4"/>
          <p:cNvSpPr txBox="1"/>
          <p:nvPr/>
        </p:nvSpPr>
        <p:spPr>
          <a:xfrm>
            <a:off x="768287" y="4018900"/>
            <a:ext cx="4266900" cy="6034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взгляда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связывает отдельные детали в единое целое. На фасаде и в живописи она может направлять взгляд вверх, в сторону или к главному акценту.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600" y="1223080"/>
            <a:ext cx="4290000" cy="30624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7950" y="777075"/>
            <a:ext cx="40977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Перспектива и пространство
</a:t>
            </a:r>
            <a:endParaRPr lang="en-US" sz="2246" dirty="0"/>
          </a:p>
        </p:txBody>
      </p:sp>
      <p:sp>
        <p:nvSpPr>
          <p:cNvPr id="10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17961" y="1709628"/>
            <a:ext cx="4097813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Глубина пространства
</a:t>
            </a:r>
            <a:pPr algn="l" indent="0" marL="0">
              <a:lnSpc>
                <a:spcPct val="115000"/>
              </a:lnSpc>
              <a:buNone/>
            </a:pPr>
            <a:r>
              <a:rPr lang="en-US" sz="2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живописи перспектива создаёт иллюзию глубины, а в архитектуре глубину ощущают через реальные пространства — коридоры, анфилады, площади и длинные улицы.
</a:t>
            </a:r>
            <a:endParaRPr lang="en-US" sz="1082" dirty="0"/>
          </a:p>
        </p:txBody>
      </p:sp>
      <p:sp>
        <p:nvSpPr>
          <p:cNvPr id="12" name="Text 3"/>
          <p:cNvSpPr txBox="1"/>
          <p:nvPr/>
        </p:nvSpPr>
        <p:spPr>
          <a:xfrm>
            <a:off x="417961" y="2477714"/>
            <a:ext cx="4097813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монументальности
</a:t>
            </a:r>
            <a:pPr algn="l" indent="0" marL="0">
              <a:lnSpc>
                <a:spcPct val="115000"/>
              </a:lnSpc>
              <a:buNone/>
            </a:pPr>
            <a:r>
              <a:rPr lang="en-US" sz="2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Низкая точка обзора делает здание особенно высоким и внушительным. Этот приём часто используется там, где важно подчеркнуть торжественность или монументальность.
</a:t>
            </a:r>
            <a:endParaRPr lang="en-US" sz="1082" dirty="0"/>
          </a:p>
        </p:txBody>
      </p:sp>
      <p:sp>
        <p:nvSpPr>
          <p:cNvPr id="13" name="Text 4"/>
          <p:cNvSpPr txBox="1"/>
          <p:nvPr/>
        </p:nvSpPr>
        <p:spPr>
          <a:xfrm>
            <a:off x="417961" y="3245797"/>
            <a:ext cx="4097813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акцент
</a:t>
            </a:r>
            <a:pPr algn="l" indent="0" marL="0">
              <a:lnSpc>
                <a:spcPct val="115000"/>
              </a:lnSpc>
              <a:buNone/>
            </a:pPr>
            <a:r>
              <a:rPr lang="en-US" sz="2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Вытянутая перспектива собирает пространство в один зрительный вектор. Она помогает вести взгляд к главному входу, башне, куполу или памятнику.
</a:t>
            </a:r>
            <a:endParaRPr lang="en-US" sz="1082" dirty="0"/>
          </a:p>
        </p:txBody>
      </p:sp>
      <p:sp>
        <p:nvSpPr>
          <p:cNvPr id="14" name="Text 5"/>
          <p:cNvSpPr txBox="1"/>
          <p:nvPr/>
        </p:nvSpPr>
        <p:spPr>
          <a:xfrm>
            <a:off x="417961" y="4013858"/>
            <a:ext cx="4097813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взгляда
</a:t>
            </a:r>
            <a:pPr algn="l" indent="0" marL="0">
              <a:lnSpc>
                <a:spcPct val="115000"/>
              </a:lnSpc>
              <a:buNone/>
            </a:pPr>
            <a:r>
              <a:rPr lang="en-US" sz="2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Архитектор, как и художник, управляет маршрутом взгляда. Именно поэтому городское пространство может казаться либо открытым и свободным, либо замкнутым и напряжённым.
</a:t>
            </a:r>
            <a:endParaRPr lang="en-US" sz="108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3567" y="694137"/>
            <a:ext cx="4312500" cy="3061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Свет, тень и пластика формы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443275" y="1866610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через свет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выявляет форму так же, как в живописи он помогает показать объём предмета. На фасаде первым читается не материал, а то, как он ловит освещение.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50875" y="289903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тени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Тень подчёркивает выступы, ниши, карнизы и колонны. Благодаря этому поверхность не выглядит плоской, а получает глубину и пластическую выразительность.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43275" y="3951460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Пластика деталей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и скульптура особенно заметны при боковом свете. Тогда на здании появляются выразительные контрасты, которые усиливают декоративный и смысловой эффект.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614842" y="413233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Выразительность без цвета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без яркого цвета архитектура может быть очень выразительной. Иногда именно игра света и тени делает её запоминающейся сильнее любого декора.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2000" y="3062625"/>
            <a:ext cx="8219400" cy="18301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58000" y="657175"/>
            <a:ext cx="69978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и материалы
</a:t>
            </a:r>
            <a:endParaRPr lang="en-US" sz="2646" dirty="0"/>
          </a:p>
        </p:txBody>
      </p:sp>
      <p:sp>
        <p:nvSpPr>
          <p:cNvPr id="12" name="Text 2"/>
          <p:cNvSpPr txBox="1"/>
          <p:nvPr/>
        </p:nvSpPr>
        <p:spPr>
          <a:xfrm>
            <a:off x="1193050" y="1942025"/>
            <a:ext cx="18495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как цвет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архитектуре цвет почти всегда связан с материалом. Кирпич, камень, штукатурка, металл и стекло имеют собственный оттенок и фактуру, которые уже формируют образ.
</a:t>
            </a:r>
            <a:endParaRPr lang="en-US" sz="941" dirty="0"/>
          </a:p>
        </p:txBody>
      </p:sp>
      <p:sp>
        <p:nvSpPr>
          <p:cNvPr id="13" name="Text 3"/>
          <p:cNvSpPr txBox="1"/>
          <p:nvPr/>
        </p:nvSpPr>
        <p:spPr>
          <a:xfrm>
            <a:off x="3137000" y="1942025"/>
            <a:ext cx="18495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Тёплое и холодное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оттенки делают здание ближе и мягче, холодные — строже и более дистанцированным. Такое различие заметно даже без сложной декоративной отделки.
</a:t>
            </a:r>
            <a:endParaRPr lang="en-US" sz="962" dirty="0"/>
          </a:p>
        </p:txBody>
      </p:sp>
      <p:sp>
        <p:nvSpPr>
          <p:cNvPr id="14" name="Text 4"/>
          <p:cNvSpPr txBox="1"/>
          <p:nvPr/>
        </p:nvSpPr>
        <p:spPr>
          <a:xfrm>
            <a:off x="5080949" y="1942025"/>
            <a:ext cx="18495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фактуры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Естественная фактура часто играет роль краски не меньше, чем роспись. Шероховатый камень, гладкое стекло или матовая штукатурка меняют восприятие поверхности.
</a:t>
            </a:r>
            <a:endParaRPr lang="en-US" sz="962" dirty="0"/>
          </a:p>
        </p:txBody>
      </p:sp>
      <p:sp>
        <p:nvSpPr>
          <p:cNvPr id="15" name="Text 5"/>
          <p:cNvSpPr txBox="1"/>
          <p:nvPr/>
        </p:nvSpPr>
        <p:spPr>
          <a:xfrm>
            <a:off x="7024896" y="1954488"/>
            <a:ext cx="18495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в среде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Архитектор выбирает цвет не отдельно, а вместе с освещением и окружением. Поэтому одно и то же здание в разную погоду может выглядеть по-разному.
</a:t>
            </a:r>
            <a:endParaRPr lang="en-US" sz="96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91701" y="1503975"/>
            <a:ext cx="3640200" cy="25381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09100" y="412750"/>
            <a:ext cx="50799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Скульптура и рельеф в архитектуре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68287" y="1901077"/>
            <a:ext cx="4266900" cy="6034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акценты
</a:t>
            </a:r>
            <a:pPr algn="l" indent="0" marL="0">
              <a:lnSpc>
                <a:spcPct val="115000"/>
              </a:lnSpc>
              <a:buNone/>
            </a:pPr>
            <a:r>
              <a:rPr lang="en-US" sz="3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Скульптура на фасаде задаёт не украшение ради красоты, а смысловой акцент. Она может обозначать профессию, добродетель, историческое событие или статус здания.
</a:t>
            </a:r>
            <a:endParaRPr lang="en-US" sz="983" dirty="0"/>
          </a:p>
        </p:txBody>
      </p:sp>
      <p:sp>
        <p:nvSpPr>
          <p:cNvPr id="11" name="Text 2"/>
          <p:cNvSpPr txBox="1"/>
          <p:nvPr/>
        </p:nvSpPr>
        <p:spPr>
          <a:xfrm>
            <a:off x="768287" y="2607018"/>
            <a:ext cx="4266900" cy="6034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Пластика поверхности
</a:t>
            </a:r>
            <a:pPr algn="l" indent="0" marL="0">
              <a:lnSpc>
                <a:spcPct val="115000"/>
              </a:lnSpc>
              <a:buNone/>
            </a:pPr>
            <a:r>
              <a:rPr lang="en-US" sz="3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связывает стену с изображением, не разрушая её плоскость. Он оживляет поверхность, создаёт тень и помогает фасаду «рассказывать» историю через детали.
</a:t>
            </a:r>
            <a:endParaRPr lang="en-US" sz="983" dirty="0"/>
          </a:p>
        </p:txBody>
      </p:sp>
      <p:sp>
        <p:nvSpPr>
          <p:cNvPr id="12" name="Text 3"/>
          <p:cNvSpPr txBox="1"/>
          <p:nvPr/>
        </p:nvSpPr>
        <p:spPr>
          <a:xfrm>
            <a:off x="768287" y="3312959"/>
            <a:ext cx="4266900" cy="6034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 символы
</a:t>
            </a:r>
            <a:pPr algn="l" indent="0" marL="0">
              <a:lnSpc>
                <a:spcPct val="115000"/>
              </a:lnSpc>
              <a:buNone/>
            </a:pPr>
            <a:r>
              <a:rPr lang="en-US" sz="3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Орнамент объединяет отдельные элементы в цельный ритм. Растительные мотивы, маскароны, гербы и символы делают архитектуру узнаваемой и культурно читаемой.
</a:t>
            </a:r>
            <a:endParaRPr lang="en-US" sz="983" dirty="0"/>
          </a:p>
        </p:txBody>
      </p:sp>
      <p:sp>
        <p:nvSpPr>
          <p:cNvPr id="13" name="Text 4"/>
          <p:cNvSpPr txBox="1"/>
          <p:nvPr/>
        </p:nvSpPr>
        <p:spPr>
          <a:xfrm>
            <a:off x="768287" y="4018900"/>
            <a:ext cx="4266900" cy="6034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как текст
</a:t>
            </a:r>
            <a:pPr algn="l" indent="0" marL="0">
              <a:lnSpc>
                <a:spcPct val="115000"/>
              </a:lnSpc>
              <a:buNone/>
            </a:pPr>
            <a:r>
              <a:rPr lang="en-US" sz="3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эпохах декоративная программа здания была частью его идеи. Поэтому фасад можно читать как художественный текст, где каждая деталь имеет значение.
</a:t>
            </a:r>
            <a:endParaRPr lang="en-US" sz="983" dirty="0"/>
          </a:p>
        </p:txBody>
      </p:sp>
      <p:sp>
        <p:nvSpPr>
          <p:cNvPr id="14" name="Text 5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600" y="1223080"/>
            <a:ext cx="4290000" cy="30624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7950" y="777075"/>
            <a:ext cx="40977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искусство становится частью здания
</a:t>
            </a:r>
            <a:endParaRPr lang="en-US" sz="2246" dirty="0"/>
          </a:p>
        </p:txBody>
      </p:sp>
      <p:sp>
        <p:nvSpPr>
          <p:cNvPr id="9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17961" y="1776230"/>
            <a:ext cx="4097813" cy="8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Мозаика как образ
</a:t>
            </a:r>
            <a:pPr algn="l" indent="0" marL="0">
              <a:lnSpc>
                <a:spcPct val="115000"/>
              </a:lnSpc>
              <a:buNone/>
            </a:pPr>
            <a:r>
              <a:rPr lang="en-US" sz="3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Мозаика делает стену не просто ограждением, а поверхностью для изображения: из цветных фрагментов складываются сюжеты, орнаменты и символы, которые читаются в архитектурном масштабе.
</a:t>
            </a:r>
            <a:endParaRPr lang="en-US" sz="1127" dirty="0"/>
          </a:p>
        </p:txBody>
      </p:sp>
      <p:sp>
        <p:nvSpPr>
          <p:cNvPr id="11" name="Text 3"/>
          <p:cNvSpPr txBox="1"/>
          <p:nvPr/>
        </p:nvSpPr>
        <p:spPr>
          <a:xfrm>
            <a:off x="417961" y="2775297"/>
            <a:ext cx="4097813" cy="8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в витраже
</a:t>
            </a:r>
            <a:pPr algn="l" indent="0" marL="0">
              <a:lnSpc>
                <a:spcPct val="115000"/>
              </a:lnSpc>
              <a:buNone/>
            </a:pPr>
            <a:r>
              <a:rPr lang="en-US" sz="3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Витраж работает иначе: он не только украшает окно, но и преображает сам свет, окрашивая интерьер и связывая архитектурную форму с эмоциональным восприятием пространства.
</a:t>
            </a:r>
            <a:endParaRPr lang="en-US" sz="1135" dirty="0"/>
          </a:p>
        </p:txBody>
      </p:sp>
      <p:sp>
        <p:nvSpPr>
          <p:cNvPr id="12" name="Text 4"/>
          <p:cNvSpPr txBox="1"/>
          <p:nvPr/>
        </p:nvSpPr>
        <p:spPr>
          <a:xfrm>
            <a:off x="417961" y="3774360"/>
            <a:ext cx="4097813" cy="8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художественный язык
</a:t>
            </a:r>
            <a:pPr algn="l" indent="0" marL="0">
              <a:lnSpc>
                <a:spcPct val="115000"/>
              </a:lnSpc>
              <a:buNone/>
            </a:pPr>
            <a:r>
              <a:rPr lang="en-US" sz="3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Росписи, панно и настенные композиции объединяют интерьер, фасад и предметную среду в цельный художественный образ, где здание становится частью большого визуального повествования.
</a:t>
            </a:r>
            <a:endParaRPr lang="en-US" sz="117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3567" y="694137"/>
            <a:ext cx="4312500" cy="3061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Ренессанс: гармония и пропорции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14725" y="1911975"/>
            <a:ext cx="41124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Мера и гармония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Ренессанс возвращает архитектуре идею ясной меры: пропорции подчиняются логике, а фасад воспринимается как уравновешенная композиция, где ни одна часть не спорит с другой.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17175" y="2987150"/>
            <a:ext cx="41124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Обращение к античности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Античный ордер, купола и симметричные планы помогают строить здания как завершённые и понятные формы. В них чувствуется спокойствие, рациональность и уважение к классическому наследию.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773150" y="4068925"/>
            <a:ext cx="41124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Архитектура как равновесие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ритм окон, чёткое деление ярусов и уравновешенные массы создают впечатление достоинства. Такой язык делает городскую архитектуру строгой, но при этом живой и человечной.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2000" y="3062625"/>
            <a:ext cx="8219400" cy="18301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58000" y="657175"/>
            <a:ext cx="69978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Барокко и рококо: драматургия формы
</a:t>
            </a:r>
            <a:endParaRPr lang="en-US" sz="2646" dirty="0"/>
          </a:p>
        </p:txBody>
      </p:sp>
      <p:sp>
        <p:nvSpPr>
          <p:cNvPr id="12" name="Text 2"/>
          <p:cNvSpPr txBox="1"/>
          <p:nvPr/>
        </p:nvSpPr>
        <p:spPr>
          <a:xfrm>
            <a:off x="1193050" y="1942025"/>
            <a:ext cx="18495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 сцена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Барокко любит эффект неожиданности: фасады изгибаются, объёмы словно движутся, а пространство воспринимается как сцена, на которой архитектура разыгрывает торжественный спектакль.
</a:t>
            </a:r>
            <a:endParaRPr lang="en-US" sz="916" dirty="0"/>
          </a:p>
        </p:txBody>
      </p:sp>
      <p:sp>
        <p:nvSpPr>
          <p:cNvPr id="13" name="Text 3"/>
          <p:cNvSpPr txBox="1"/>
          <p:nvPr/>
        </p:nvSpPr>
        <p:spPr>
          <a:xfrm>
            <a:off x="3137000" y="1942025"/>
            <a:ext cx="18495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Изящество и игра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Рококо смягчает барочную пышность, но сохраняет изящество линий, асимметрию и тонкий орнамент. Здание становится более камерным, декоративным и рассчитанным на близкое рассматривание.
</a:t>
            </a:r>
            <a:endParaRPr lang="en-US" sz="916" dirty="0"/>
          </a:p>
        </p:txBody>
      </p:sp>
      <p:sp>
        <p:nvSpPr>
          <p:cNvPr id="14" name="Text 4"/>
          <p:cNvSpPr txBox="1"/>
          <p:nvPr/>
        </p:nvSpPr>
        <p:spPr>
          <a:xfrm>
            <a:off x="5080949" y="1942025"/>
            <a:ext cx="18495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 глубина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Лестницы, скульптуры и лепнина усиливают ощущение динамики, а светотеневые контрасты подчёркивают глубину деталей. Благодаря этому фасад кажется особенно объёмным и эмоционально насыщенным.
</a:t>
            </a:r>
            <a:endParaRPr lang="en-US" sz="881" dirty="0"/>
          </a:p>
        </p:txBody>
      </p:sp>
      <p:sp>
        <p:nvSpPr>
          <p:cNvPr id="15" name="Text 5"/>
          <p:cNvSpPr txBox="1"/>
          <p:nvPr/>
        </p:nvSpPr>
        <p:spPr>
          <a:xfrm>
            <a:off x="7024896" y="1954488"/>
            <a:ext cx="18495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Декор как смысл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этих стилях декор не второстепенен: он формирует образ власти, богатства и престижного вкуса. Архитектура здесь говорит не только о функции, но и о статусе.
</a:t>
            </a:r>
            <a:endParaRPr lang="en-US" sz="93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91701" y="1503975"/>
            <a:ext cx="3640200" cy="25381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09100" y="412750"/>
            <a:ext cx="50799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Классицизм: порядок и монументальность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68287" y="1901077"/>
            <a:ext cx="4266900" cy="6034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Порядок композиции
</a:t>
            </a:r>
            <a:pPr algn="l" indent="0" marL="0">
              <a:lnSpc>
                <a:spcPct val="115000"/>
              </a:lnSpc>
              <a:buNone/>
            </a:pPr>
            <a:r>
              <a:rPr lang="en-US" sz="3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Классицизм строит фасад как строгую систему, где каждая часть подчинена порядку. Симметрия и ясная ось создают впечатление устойчивости, доверия и продуманности.
</a:t>
            </a:r>
            <a:endParaRPr lang="en-US" sz="983" dirty="0"/>
          </a:p>
        </p:txBody>
      </p:sp>
      <p:sp>
        <p:nvSpPr>
          <p:cNvPr id="11" name="Text 2"/>
          <p:cNvSpPr txBox="1"/>
          <p:nvPr/>
        </p:nvSpPr>
        <p:spPr>
          <a:xfrm>
            <a:off x="768287" y="2607018"/>
            <a:ext cx="4266900" cy="6034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Античный язык
</a:t>
            </a:r>
            <a:pPr algn="l" indent="0" marL="0">
              <a:lnSpc>
                <a:spcPct val="115000"/>
              </a:lnSpc>
              <a:buNone/>
            </a:pPr>
            <a:r>
              <a:rPr lang="en-US" sz="3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Колоннады, фронтоны и ордерные формы отсылают к античности, но в новом контексте становятся языком государственного и общественного достоинства, а не только украшением.
</a:t>
            </a:r>
            <a:endParaRPr lang="en-US" sz="983" dirty="0"/>
          </a:p>
        </p:txBody>
      </p:sp>
      <p:sp>
        <p:nvSpPr>
          <p:cNvPr id="12" name="Text 3"/>
          <p:cNvSpPr txBox="1"/>
          <p:nvPr/>
        </p:nvSpPr>
        <p:spPr>
          <a:xfrm>
            <a:off x="768287" y="3312959"/>
            <a:ext cx="4266900" cy="6034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Сдержанная величественность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3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Монументальность достигается не избыточностью, а точной мерой и спокойными пропорциями. Поэтому здания выглядят торжественно, но не перегруженно, а их силуэт легко запоминается.
</a:t>
            </a:r>
            <a:endParaRPr lang="en-US" sz="983" dirty="0"/>
          </a:p>
        </p:txBody>
      </p:sp>
      <p:sp>
        <p:nvSpPr>
          <p:cNvPr id="13" name="Text 4"/>
          <p:cNvSpPr txBox="1"/>
          <p:nvPr/>
        </p:nvSpPr>
        <p:spPr>
          <a:xfrm>
            <a:off x="768287" y="4018900"/>
            <a:ext cx="4266900" cy="6034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Архитектура как символ
</a:t>
            </a:r>
            <a:pPr algn="l" indent="0" marL="0">
              <a:lnSpc>
                <a:spcPct val="115000"/>
              </a:lnSpc>
              <a:buNone/>
            </a:pPr>
            <a:r>
              <a:rPr lang="en-US" sz="3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фасад читается как «каменный текст»: он передаёт идею закона, знания и устойчивого порядка, делая архитектуру выразительным носителем общественных ценностей.
</a:t>
            </a:r>
            <a:endParaRPr lang="en-US" sz="983" dirty="0"/>
          </a:p>
        </p:txBody>
      </p:sp>
      <p:sp>
        <p:nvSpPr>
          <p:cNvPr id="14" name="Text 5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600" y="1223080"/>
            <a:ext cx="4290000" cy="30624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7950" y="777075"/>
            <a:ext cx="40977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Готика: вертикаль и свет
</a:t>
            </a:r>
            <a:endParaRPr lang="en-US" sz="2246" dirty="0"/>
          </a:p>
        </p:txBody>
      </p:sp>
      <p:sp>
        <p:nvSpPr>
          <p:cNvPr id="10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17961" y="1709628"/>
            <a:ext cx="4097813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 и устремление
</a:t>
            </a:r>
            <a:pPr algn="l" indent="0" marL="0">
              <a:lnSpc>
                <a:spcPct val="115000"/>
              </a:lnSpc>
              <a:buNone/>
            </a:pPr>
            <a:r>
              <a:rPr lang="en-US" sz="2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Готический собор сразу выделяется стремлением вверх: вертикали, башни и стрельчатые арки направляют взгляд к высоте, усиливая ощущение духовного подъёма и недостижимого идеала.
</a:t>
            </a:r>
            <a:endParaRPr lang="en-US" sz="1082" dirty="0"/>
          </a:p>
        </p:txBody>
      </p:sp>
      <p:sp>
        <p:nvSpPr>
          <p:cNvPr id="12" name="Text 3"/>
          <p:cNvSpPr txBox="1"/>
          <p:nvPr/>
        </p:nvSpPr>
        <p:spPr>
          <a:xfrm>
            <a:off x="417961" y="2477714"/>
            <a:ext cx="4097813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как красота
</a:t>
            </a:r>
            <a:pPr algn="l" indent="0" marL="0">
              <a:lnSpc>
                <a:spcPct val="115000"/>
              </a:lnSpc>
              <a:buNone/>
            </a:pPr>
            <a:r>
              <a:rPr lang="en-US" sz="2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Нервюры и контрфорсы не только несут конструктивную нагрузку, но и создают выразительный ритм. Каркас здания становится частью художественного образа, а не скрывается от взгляда.
</a:t>
            </a:r>
            <a:endParaRPr lang="en-US" sz="1082" dirty="0"/>
          </a:p>
        </p:txBody>
      </p:sp>
      <p:sp>
        <p:nvSpPr>
          <p:cNvPr id="13" name="Text 4"/>
          <p:cNvSpPr txBox="1"/>
          <p:nvPr/>
        </p:nvSpPr>
        <p:spPr>
          <a:xfrm>
            <a:off x="417961" y="3245797"/>
            <a:ext cx="4097813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как рассказ
</a:t>
            </a:r>
            <a:pPr algn="l" indent="0" marL="0">
              <a:lnSpc>
                <a:spcPct val="115000"/>
              </a:lnSpc>
              <a:buNone/>
            </a:pPr>
            <a:r>
              <a:rPr lang="en-US" sz="2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Витражи превращают свет в цветное повествование. Внутреннее пространство собора меняется в течение дня, и архитектура воспринимается почти как живое световое действие.
</a:t>
            </a:r>
            <a:endParaRPr lang="en-US" sz="1082" dirty="0"/>
          </a:p>
        </p:txBody>
      </p:sp>
      <p:sp>
        <p:nvSpPr>
          <p:cNvPr id="14" name="Text 5"/>
          <p:cNvSpPr txBox="1"/>
          <p:nvPr/>
        </p:nvSpPr>
        <p:spPr>
          <a:xfrm>
            <a:off x="417961" y="4013858"/>
            <a:ext cx="4097813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Лёгкость и напряжение
</a:t>
            </a:r>
            <a:pPr algn="l" indent="0" marL="0">
              <a:lnSpc>
                <a:spcPct val="115000"/>
              </a:lnSpc>
              <a:buNone/>
            </a:pPr>
            <a:r>
              <a:rPr lang="en-US" sz="2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Стрельчатые арки и тонкие пропорции делают массивные стены визуально легче. Благодаря этому готика сочетает инженерную смелость с высокой эмоциональной выразительностью.
</a:t>
            </a:r>
            <a:endParaRPr lang="en-US" sz="108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3567" y="694137"/>
            <a:ext cx="4312500" cy="3061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Модернизм: рациональность и визуальная ясность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443275" y="1866610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Простота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Модернизм отказывается от лишнего декора, чтобы подчеркнуть функцию и структуру. Простые объёмы, чистые линии и ясный силуэт делают здание легко узнаваемым.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50875" y="289903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Порядок и модуль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Модуль и сетка помогают организовать фасад логично и последовательно. Окна, панели и перекрытия читаются как элементы общей композиционной системы, а не как случайный набор деталей.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43275" y="3951460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Материал без маски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плоскости и честные материалы — бетон, стекло, металл — формируют сдержанный, но убедительный образ. В нём ценится не украшение, а выразительность самой конструкции.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614842" y="413233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Графическая выразительность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Плакатная ясность модернизма делает архитектуру похожей на точную графику: она говорит простыми средствами, но остаётся визуально сильной и легко воспринимаемой в городской среде.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2000" y="3062625"/>
            <a:ext cx="8219400" cy="18301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58000" y="657175"/>
            <a:ext cx="69978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Постмодерн и современность
</a:t>
            </a:r>
            <a:endParaRPr lang="en-US" sz="2646" dirty="0"/>
          </a:p>
        </p:txBody>
      </p:sp>
      <p:sp>
        <p:nvSpPr>
          <p:cNvPr id="12" name="Text 2"/>
          <p:cNvSpPr txBox="1"/>
          <p:nvPr/>
        </p:nvSpPr>
        <p:spPr>
          <a:xfrm>
            <a:off x="1193050" y="1942025"/>
            <a:ext cx="18495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Цитаты и игра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Постмодерн свободно цитирует прошлые эпохи, соединяя разные стили в одной композиции. Архитектура здесь становится ироничной, многослойной и рассчитанной на внимательное чтение.
</a:t>
            </a:r>
            <a:endParaRPr lang="en-US" sz="907" dirty="0"/>
          </a:p>
        </p:txBody>
      </p:sp>
      <p:sp>
        <p:nvSpPr>
          <p:cNvPr id="13" name="Text 3"/>
          <p:cNvSpPr txBox="1"/>
          <p:nvPr/>
        </p:nvSpPr>
        <p:spPr>
          <a:xfrm>
            <a:off x="3137000" y="1942025"/>
            <a:ext cx="18495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языков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Коллажность позволяет соседствовать классическим мотивам, ярким цветам и неожиданным формам. В результате здание выглядит как визуальный комментарий к истории архитектуры, а не как её копия.
</a:t>
            </a:r>
            <a:endParaRPr lang="en-US" sz="916" dirty="0"/>
          </a:p>
        </p:txBody>
      </p:sp>
      <p:sp>
        <p:nvSpPr>
          <p:cNvPr id="14" name="Text 4"/>
          <p:cNvSpPr txBox="1"/>
          <p:nvPr/>
        </p:nvSpPr>
        <p:spPr>
          <a:xfrm>
            <a:off x="5080949" y="1942025"/>
            <a:ext cx="18495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Образ, меняющийся во 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медиафасады и большие стеклянные поверхности делают образ здания изменчивым: днём оно выглядит одним образом, а вечером — совсем другим благодаря свету и отражениям.
</a:t>
            </a:r>
            <a:endParaRPr lang="en-US" sz="894" dirty="0"/>
          </a:p>
        </p:txBody>
      </p:sp>
      <p:sp>
        <p:nvSpPr>
          <p:cNvPr id="15" name="Text 5"/>
          <p:cNvSpPr txBox="1"/>
          <p:nvPr/>
        </p:nvSpPr>
        <p:spPr>
          <a:xfrm>
            <a:off x="7024896" y="1954488"/>
            <a:ext cx="18495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Здание как медиасреда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сегодня всё чаще работает не только с формой, но и с эффектом присутствия в городе, превращаясь в активный визуальный знак и точку притяжения.
</a:t>
            </a:r>
            <a:endParaRPr lang="en-US" sz="96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91701" y="1503975"/>
            <a:ext cx="3640200" cy="25381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09100" y="412750"/>
            <a:ext cx="50799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среда как совместное произведение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68287" y="1901077"/>
            <a:ext cx="4266900" cy="6034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Сила деталей
</a:t>
            </a:r>
            <a:pPr algn="l" indent="0" marL="0">
              <a:lnSpc>
                <a:spcPct val="115000"/>
              </a:lnSpc>
              <a:buNone/>
            </a:pPr>
            <a:r>
              <a:rPr lang="en-US" sz="3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Улица складывается из множества визуальных элементов: вывесок, витрин, графики, малых форм и росписей. Вместе они формируют характер района сильнее, чем отдельный фасад.
</a:t>
            </a:r>
            <a:endParaRPr lang="en-US" sz="983" dirty="0"/>
          </a:p>
        </p:txBody>
      </p:sp>
      <p:sp>
        <p:nvSpPr>
          <p:cNvPr id="11" name="Text 2"/>
          <p:cNvSpPr txBox="1"/>
          <p:nvPr/>
        </p:nvSpPr>
        <p:spPr>
          <a:xfrm>
            <a:off x="768287" y="2607018"/>
            <a:ext cx="4266900" cy="6034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Визуальный 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3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элементы среды согласованы по масштабу, цвету и ритму, пространство кажется упорядоченным и удобным для восприятия. Глаз легко находит ориентиры и понимает структуру улицы.
</a:t>
            </a:r>
            <a:endParaRPr lang="en-US" sz="983" dirty="0"/>
          </a:p>
        </p:txBody>
      </p:sp>
      <p:sp>
        <p:nvSpPr>
          <p:cNvPr id="12" name="Text 3"/>
          <p:cNvSpPr txBox="1"/>
          <p:nvPr/>
        </p:nvSpPr>
        <p:spPr>
          <a:xfrm>
            <a:off x="768287" y="3312959"/>
            <a:ext cx="4266900" cy="6034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Идентичность района
</a:t>
            </a:r>
            <a:pPr algn="l" indent="0" marL="0">
              <a:lnSpc>
                <a:spcPct val="115000"/>
              </a:lnSpc>
              <a:buNone/>
            </a:pPr>
            <a:r>
              <a:rPr lang="en-US" sz="3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Муралы и уличное искусство способны оживить квартал, добавить ему индивидуальность и культурный контекст. При этом они работают особенно эффективно, когда связаны с местом, а не навязаны ему.
</a:t>
            </a:r>
            <a:endParaRPr lang="en-US" sz="983" dirty="0"/>
          </a:p>
        </p:txBody>
      </p:sp>
      <p:sp>
        <p:nvSpPr>
          <p:cNvPr id="13" name="Text 4"/>
          <p:cNvSpPr txBox="1"/>
          <p:nvPr/>
        </p:nvSpPr>
        <p:spPr>
          <a:xfrm>
            <a:off x="768287" y="4018900"/>
            <a:ext cx="4266900" cy="6034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Улица как целое
</a:t>
            </a:r>
            <a:pPr algn="l" indent="0" marL="0">
              <a:lnSpc>
                <a:spcPct val="115000"/>
              </a:lnSpc>
              <a:buNone/>
            </a:pPr>
            <a:r>
              <a:rPr lang="en-US" sz="3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Избыточная реклама и случайные решения, наоборот, создают шум, который мешает читать город. Поэтому качество городской визуальности напрямую влияет на комфорт и образ места.
</a:t>
            </a:r>
            <a:endParaRPr lang="en-US" sz="983" dirty="0"/>
          </a:p>
        </p:txBody>
      </p:sp>
      <p:sp>
        <p:nvSpPr>
          <p:cNvPr id="14" name="Text 5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идеи к проекту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показывают, как художественный замысел постепенно превращается в точный архитектурный проект.
</a:t>
            </a:r>
            <a:endParaRPr lang="en-US" sz="86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4375" y="2558600"/>
            <a:ext cx="48564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и архитектура соединяются там, где форма начинает выражать смысл. Когда композиция, свет, цвет и стиль работают вместе, здание становится не просто сооружением, а частью культурной памяти города.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Форма, смысл, город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2026-07-26T14:54:53Z</dcterms:created>
  <dcterms:modified xsi:type="dcterms:W3CDTF">2026-07-26T14:54:53Z</dcterms:modified>
</cp:coreProperties>
</file>