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259" y="501325"/>
            <a:ext cx="3756881" cy="3909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6700" y="1935250"/>
            <a:ext cx="4125300" cy="8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мира: как менялись представления о строении Вселенной
</a:t>
            </a:r>
            <a:endParaRPr lang="en-US" sz="2283" dirty="0"/>
          </a:p>
        </p:txBody>
      </p:sp>
      <p:sp>
        <p:nvSpPr>
          <p:cNvPr id="5" name="Text 1"/>
          <p:cNvSpPr txBox="1"/>
          <p:nvPr/>
        </p:nvSpPr>
        <p:spPr>
          <a:xfrm>
            <a:off x="657425" y="4011850"/>
            <a:ext cx="3757200" cy="5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Земли в центре — к динамической Вселенной, описанной законами физики.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46700" y="1367475"/>
            <a:ext cx="27900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Солнца, Луны и планет казалось очевидным доказательством неподвижной Земли. Но астрономии нужны были не только наблюдения, а точные расчёты, чтобы объяснять затмения, календарь и движение небесных тел.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система мира стала ключевым вопросом науки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02425" y="1168003"/>
            <a:ext cx="3757200" cy="33535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Геоцентрическая система в античной астрономии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941800" y="1380625"/>
            <a:ext cx="3449700" cy="5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в центре
</a:t>
            </a:r>
            <a:pPr algn="l" indent="0" marL="0">
              <a:lnSpc>
                <a:spcPct val="115000"/>
              </a:lnSpc>
              <a:buNone/>
            </a:pPr>
            <a:r>
              <a:rPr lang="en-US" sz="3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Геоцентризм утверждал, что неподвижная Земля занимает центральное положение во Вселенной. Такое представление соответствовало повседневному опыту: небо движется, а Земля кажется устойчивой.
</a:t>
            </a:r>
            <a:endParaRPr lang="en-US" sz="799" dirty="0"/>
          </a:p>
        </p:txBody>
      </p:sp>
      <p:sp>
        <p:nvSpPr>
          <p:cNvPr id="13" name="Text 3"/>
          <p:cNvSpPr txBox="1"/>
          <p:nvPr/>
        </p:nvSpPr>
        <p:spPr>
          <a:xfrm>
            <a:off x="941800" y="2141100"/>
            <a:ext cx="3449700" cy="5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 как совершенный мир
</a:t>
            </a:r>
            <a:pPr algn="l" indent="0" marL="0">
              <a:lnSpc>
                <a:spcPct val="115000"/>
              </a:lnSpc>
              <a:buNone/>
            </a:pPr>
            <a:r>
              <a:rPr lang="en-US" sz="3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Аристотель рассматривал небесную область как сферу неизменных и идеальных круговых движений. Это резко противопоставляло её земному миру, где всё рождается, изменяется и разрушается.
</a:t>
            </a:r>
            <a:endParaRPr lang="en-US" sz="852" dirty="0"/>
          </a:p>
        </p:txBody>
      </p:sp>
      <p:sp>
        <p:nvSpPr>
          <p:cNvPr id="14" name="Text 4"/>
          <p:cNvSpPr txBox="1"/>
          <p:nvPr/>
        </p:nvSpPr>
        <p:spPr>
          <a:xfrm>
            <a:off x="941800" y="2964279"/>
            <a:ext cx="3449700" cy="5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Птолемея
</a:t>
            </a:r>
            <a:pPr algn="l" indent="0" marL="0">
              <a:lnSpc>
                <a:spcPct val="115000"/>
              </a:lnSpc>
              <a:buNone/>
            </a:pPr>
            <a:r>
              <a:rPr lang="en-US" sz="3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II веке Птолемей создал математическую схему, в которой планеты двигались по деферентам и эпициклам. Она позволяла достаточно точно вычислять положения светил для своего времени.
</a:t>
            </a:r>
            <a:endParaRPr lang="en-US" sz="849" dirty="0"/>
          </a:p>
        </p:txBody>
      </p:sp>
      <p:sp>
        <p:nvSpPr>
          <p:cNvPr id="15" name="Text 5"/>
          <p:cNvSpPr txBox="1"/>
          <p:nvPr/>
        </p:nvSpPr>
        <p:spPr>
          <a:xfrm>
            <a:off x="941800" y="3787454"/>
            <a:ext cx="3449700" cy="5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ценность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3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сложность, модель долго оставалась полезной, потому что давала астрономам рабочий инструмент для предсказаний. Именно точность расчётов обеспечила ей долгую жизнь.
</a:t>
            </a:r>
            <a:endParaRPr lang="en-US" sz="84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63475" y="2974164"/>
            <a:ext cx="2674800" cy="1697871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птолемеевой Вселенной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94828" y="1392851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сфер
</a:t>
            </a:r>
            <a:pPr algn="l" indent="0" marL="0">
              <a:lnSpc>
                <a:spcPct val="115000"/>
              </a:lnSpc>
              <a:buNone/>
            </a:pPr>
            <a:r>
              <a:rPr lang="en-US" sz="3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геоцентрической картине небеса располагались слоями: Луна, Меркурий, Венера, Солнце, Марс, Юпитер, Сатурн и сфера неподвижных звёзд. Такая последовательность отражала древнее представление о замкнутой Вселенной.
</a:t>
            </a:r>
            <a:endParaRPr lang="en-US" sz="893" dirty="0"/>
          </a:p>
        </p:txBody>
      </p:sp>
      <p:sp>
        <p:nvSpPr>
          <p:cNvPr id="11" name="Text 3"/>
          <p:cNvSpPr txBox="1"/>
          <p:nvPr/>
        </p:nvSpPr>
        <p:spPr>
          <a:xfrm>
            <a:off x="3389363" y="1392926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Земля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находилась в неподвижном центре, вокруг которого замыкались все небесные сферы. Эта схема казалась логичной, потому что прямое ощущение движения Земли человеку не дано.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94828" y="3266233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Эпициклы и петли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Попятное движение планет объясняли сочетанием больших и малых кругов. Когда планета словно описывала петлю на небе, это связывали с её движением по эпициклу.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389363" y="3266233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Сложная геометрия
</a:t>
            </a:r>
            <a:pPr algn="l" indent="0" marL="0">
              <a:lnSpc>
                <a:spcPct val="115000"/>
              </a:lnSpc>
              <a:buNone/>
            </a:pPr>
            <a:r>
              <a:rPr lang="en-US" sz="3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согласовать расчёты с наблюдениями, астрономам приходилось усложнять схему новыми кругами. Чем точнее становились наблюдения, тем труднее было сохранять простоту модели.
</a:t>
            </a:r>
            <a:endParaRPr lang="en-US" sz="932" dirty="0"/>
          </a:p>
        </p:txBody>
      </p:sp>
      <p:sp>
        <p:nvSpPr>
          <p:cNvPr id="14" name="Text 6"/>
          <p:cNvSpPr txBox="1"/>
          <p:nvPr/>
        </p:nvSpPr>
        <p:spPr>
          <a:xfrm>
            <a:off x="6196875" y="1392850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Наглядность схемы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Концентрические сферы хорошо показывают, почему геоцентризм воспринимался убедительно: он объединял видимый порядок неба в единую, строго упорядоченную конструкцию.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100" y="1951998"/>
            <a:ext cx="4152000" cy="15142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Античная астрономия: Аристотель, Птолемей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на чём держалась геоцентрическая модель и почему со временем её стало недостаточно.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была удобна для расчётов, но её приходилось постоянно усложнять, чтобы сохранить согласие с наблюдениями.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Геоцентризм и его научные основания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геоцентрическая модель начала терять убедительность
</a:t>
            </a:r>
            <a:endParaRPr lang="en-US" sz="1934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25800" y="1605325"/>
            <a:ext cx="27717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 таблицах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наблюдения стали точнее, расхождения между расчётами и реальным положением планет уже нельзя было игнорировать. Астрономические таблицы всё хуже описывали небо.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925800" y="3388025"/>
            <a:ext cx="27717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много поправок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Ретроградное движение приходилось объяснять всё более запутанными комбинациями кругов. Вместо ясной картины возникала громоздкая система, которую было трудно проверять и совершенствовать.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461175" y="1605375"/>
            <a:ext cx="27717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Наблюдения, не вписывающиеся в схему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Кометы, изменение яркости планет и новые данные не согласовывались с идеей идеально неизменных небесных сфер. Это подрывало философскую основу геоцентризма.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4461175" y="3388025"/>
            <a:ext cx="27717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требований к науке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становились измерения, тем важнее было не только описывать явление, но и объяснять его без лишних допущений. Старой модели этого уже не хватало.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старой модели к новой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новые наблюдения и более точные расчёты меняли картину мира.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0" y="393900"/>
            <a:ext cx="84678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Коперник и гелиоцентрическая революция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7000" y="289677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1543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Выходит труд Николая Коперника De revolutionibus orbium coelestium, где Земля описана как планета, обращающаяся вокруг Солнца и одновременно вращающаяся вокруг своей оси.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00325" y="137172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схема мира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Гелиоцентрическая модель упорядочила расположение планет и сделала их попятное движение более понятным. Она не была окончательной, но предложила принципиально иной взгляд на строение неба.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556125" y="2887875"/>
            <a:ext cx="28191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в науке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Сохраняя круговые орбиты, Коперник всё же разрушил представление о Земле как центре Вселенной. Его идея стала отправной точкой для дальнейших открытий.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оценка моделей по историко-научным критериям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только успех новых теорий, но и постепенное сокращение числа искусственных допущений в астрономии.
</a:t>
            </a:r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позже модель, тем она точнее и убедительнее: научный прогресс шёл через упрощение объяснений и усиление согласия с фактами.
</a:t>
            </a:r>
            <a:endParaRPr lang="en-US" sz="1292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моделей по научным критериям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75" y="3003627"/>
            <a:ext cx="2700000" cy="17876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75" y="3003627"/>
            <a:ext cx="2700000" cy="17876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0475" y="3003627"/>
            <a:ext cx="2700000" cy="17876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Галилей: телескопические доказательства изменения картины мира
</a:t>
            </a:r>
            <a:endParaRPr lang="en-US" sz="1898" dirty="0"/>
          </a:p>
        </p:txBody>
      </p:sp>
      <p:sp>
        <p:nvSpPr>
          <p:cNvPr id="12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84712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 оказалась неидеальной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Направив телескоп на Луну, Галилей увидел горы и кратеры, а не гладкую совершенную поверхность. Это наблюдение разрушало представление о небесах как о мире, принципиально отличном от Земли. Луна оказалась телом со сложным рельефом, а не символом идеальной неизменности.
</a:t>
            </a:r>
            <a:endParaRPr lang="en-US" sz="1027" dirty="0"/>
          </a:p>
        </p:txBody>
      </p:sp>
      <p:sp>
        <p:nvSpPr>
          <p:cNvPr id="14" name="Text 3"/>
          <p:cNvSpPr txBox="1"/>
          <p:nvPr/>
        </p:nvSpPr>
        <p:spPr>
          <a:xfrm>
            <a:off x="367767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Венера и спутники Юпитера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Фазы Венеры показали, что она обращается вокруг Солнца, а не вокруг Земли. А открытие четырёх спутников Юпитера стало особенно сильным аргументом: не все небесные тела вращаются вокруг нашей планеты. Картина мира переставала быть единственно возможной.
</a:t>
            </a:r>
            <a:endParaRPr lang="en-US" sz="1027" dirty="0"/>
          </a:p>
        </p:txBody>
      </p:sp>
      <p:sp>
        <p:nvSpPr>
          <p:cNvPr id="15" name="Text 4"/>
          <p:cNvSpPr txBox="1"/>
          <p:nvPr/>
        </p:nvSpPr>
        <p:spPr>
          <a:xfrm>
            <a:off x="6458600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Пятна на Солнце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Галилей наблюдал солнечные пятна и заметил, что даже Солнце не является абсолютно неизменным. Это подрывало аристотелевское представление о совершенных небесах и демонстрировало силу нового метода: телескоп не просто увеличивал изображение, а менял сами научные выводы.
</a:t>
            </a:r>
            <a:endParaRPr lang="en-US" sz="102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8525" y="393900"/>
            <a:ext cx="8216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Кеплера как математическое описание планетных орбит
</a:t>
            </a:r>
            <a:endParaRPr lang="en-US" sz="2006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016400" y="1733700"/>
            <a:ext cx="17853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Эллипсы вместо кругов
</a:t>
            </a:r>
            <a:pPr algn="l" indent="0" marL="0">
              <a:lnSpc>
                <a:spcPct val="115000"/>
              </a:lnSpc>
              <a:buNone/>
            </a:pPr>
            <a:r>
              <a:rPr lang="en-US" sz="4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закон Кеплера показал, что орбиты планет не идеальны: они имеют форму эллипса, а Солнце находится в одном из фокусов. Это разрушило представление о совершенной круговой небесной геометрии.
</a:t>
            </a:r>
            <a:endParaRPr lang="en-US" sz="1053" dirty="0"/>
          </a:p>
        </p:txBody>
      </p:sp>
      <p:sp>
        <p:nvSpPr>
          <p:cNvPr id="8" name="Text 3"/>
          <p:cNvSpPr txBox="1"/>
          <p:nvPr/>
        </p:nvSpPr>
        <p:spPr>
          <a:xfrm>
            <a:off x="3916675" y="1733700"/>
            <a:ext cx="17853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Неравномерное 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4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закон объяснил, почему планета движется быстрее вблизи Солнца и медленнее вдали от него. За равные промежутки времени радиус-вектор заметает равные площади, поэтому скорость меняется закономерно, а не случайно.
</a:t>
            </a:r>
            <a:endParaRPr lang="en-US" sz="1011" dirty="0"/>
          </a:p>
        </p:txBody>
      </p:sp>
      <p:sp>
        <p:nvSpPr>
          <p:cNvPr id="9" name="Text 4"/>
          <p:cNvSpPr txBox="1"/>
          <p:nvPr/>
        </p:nvSpPr>
        <p:spPr>
          <a:xfrm>
            <a:off x="6816950" y="1733700"/>
            <a:ext cx="17853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периода и орбиты
</a:t>
            </a:r>
            <a:pPr algn="l" indent="0" marL="0">
              <a:lnSpc>
                <a:spcPct val="115000"/>
              </a:lnSpc>
              <a:buNone/>
            </a:pPr>
            <a:r>
              <a:rPr lang="en-US" sz="4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закон связал длительность обращения планеты с размером ее орбиты. Чем дальше планета находится от Солнца, тем больше ее период, и тем точнее можно сравнивать движение разных планет количественно.
</a:t>
            </a:r>
            <a:endParaRPr lang="en-US" sz="105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7581" y="3158575"/>
            <a:ext cx="218400" cy="21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89881" y="1289425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7819" y="1285525"/>
            <a:ext cx="197925" cy="226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Ньютон и единые законы для неба и Земли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41125" y="3588900"/>
            <a:ext cx="7990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Ньютона Земля и космос стали описываться как части одной системы, подчиненной тем же уравнениям. Это стало важным шагом к современной физике и астрономии.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044400" y="3071625"/>
            <a:ext cx="7487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картина мира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7934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Планеты не «держатся» на небе сами по себе: их движение объясняется сочетанием инерции и притяжения. Ньютоновская механика показала, что орбита возникает из действия общих законов движения.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284550" y="1205175"/>
            <a:ext cx="32493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Орбиты как результат механики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411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Ньютон связал падение яблока и движение Луны одной причиной — силой тяготения. Благодаря этому небесные явления перестали восприниматься как особые и отделенные от земной физики.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1044400" y="119557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сила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4575" y="2114598"/>
            <a:ext cx="4152000" cy="12150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152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Античная астрономия, труд Н. Коперника De revolutionibus orbium coelestium, работы И. Ньютона по механике и тяготению.
</a:t>
            </a:r>
            <a:endParaRPr lang="en-US" sz="84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09100" cy="20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менялись центр системы, форма орбит и научный статус моделей по мере роста точности наблюдений и силы объяснения.
</a:t>
            </a:r>
            <a:pPr algn="l" indent="0" marL="0">
              <a:lnSpc>
                <a:spcPct val="150000"/>
              </a:lnSpc>
              <a:buNone/>
            </a:pPr>
            <a:r>
              <a:rPr lang="en-US" sz="11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позднее модель, тем меньше искусственных поправок и выше согласованность с наблюдениями; современная картина сочетает простоту принципов и точность расчётов.
</a:t>
            </a:r>
            <a:endParaRPr lang="en-US" sz="1192" dirty="0"/>
          </a:p>
        </p:txBody>
      </p:sp>
      <p:sp>
        <p:nvSpPr>
          <p:cNvPr id="6" name="Text 2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этапа в развитии системы мира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сравнение моделей по критериям объяснения, точности и согласованности с наблюдениями.
</a:t>
            </a:r>
            <a:endParaRPr lang="en-US" sz="84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попятное движение лучше всего объясняется не сложными кругами, а различием орбитальных скоростей Земли и внешней планеты.
</a:t>
            </a:r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модель описывает реальное движение, тем меньше ей нужны дополнительные конструкции; у Ньютоновой картины наибольшая объяснительная сила.
</a:t>
            </a:r>
            <a:endParaRPr lang="en-US" sz="1188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Ретроградное движение как следствие относительного движения Земли и планет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система мира: Солнечная система и Галактика
</a:t>
            </a:r>
            <a:endParaRPr lang="en-US" sz="2159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Солнечной 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Солнечную систему рассматривают как совокупность восьми планет, карликовых планет, астероидов, комет и множества малых тел. Это уже не простая схема кругов, а сложная динамическая структура.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Плутон и классификация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Плутон с 2006 года относится к карликовым планетам по решению Международного астрономического союза. Это решение показывает, что научные классификации уточняются по мере накопления новых данных.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в Млечном Пути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 — лишь одна из миллиардов звезд нашей Галактики. Поэтому современная астрономия изучает не только планетную систему, но и место человека в огромной галактической среде.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схемы к масштабу Вселенной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картина мира соединяет локальные процессы в Солнечной системе с галактическими и космологическими представлениями. Масштаб исследования стал гораздо шире, чем в классической астрономии.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8575" y="977323"/>
            <a:ext cx="2700000" cy="22623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998" y="977025"/>
            <a:ext cx="2698980" cy="2262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0910" y="977025"/>
            <a:ext cx="2698980" cy="2262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18525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телескопы резко увеличили возможности наблюдения и изменили сам способ рассматривать небо. Галилей увидел через них горы на Луне, спутники Юпитера и пятна на Солнце, а значит, небесный мир оказался сложнее, чем считалось ранее.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18525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небо стало ближе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95375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Спектроскопия научила астрономов читать состав звезд и туманностей по их свету. Вместо одного только изображения появились точные сведения о химических элементах, температуре и движении удалённых объектов.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195375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как источник сведений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980400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Фотография, радиотелескопы и космические обсерватории расширили границы видимого пространства. Они помогают изучать объекты, которые невозможно надежно наблюдать с поверхности Земли, и делают картину Вселенной намного полнее.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5980400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вне атмосферы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Инструменты, которые расширили представления о Вселенной
</a:t>
            </a:r>
            <a:endParaRPr lang="en-US" sz="203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наука проверяет модель мира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общий ход научного исследования в астрономии: от наблюдения к проверке и последующему уточнению теории.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последовательность по общепринятым этапам развития астрономии: античность, Птолемей, Коперник, Галилей, Кеплер, Ньютон, современная космология.
</a:t>
            </a:r>
            <a:endParaRPr lang="en-US" sz="82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временной шкале виден не одномоментный переворот, а последовательное накопление фактов, инструментов и более точных объяснений.
</a:t>
            </a:r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астрономии развивается ступенчато: каждая новая теория опирается на прежнюю, но сокращает число допущений и расширяет объяснение.
</a:t>
            </a:r>
            <a:endParaRPr lang="en-US" sz="1188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изменений в представлениях о мире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истории системы мира для современного ученика
</a:t>
            </a:r>
            <a:endParaRPr lang="en-US" sz="2133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941788" y="1676668"/>
            <a:ext cx="3449700" cy="8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Критическое мышление
</a:t>
            </a:r>
            <a:pPr algn="l" indent="0" marL="0">
              <a:lnSpc>
                <a:spcPct val="115000"/>
              </a:lnSpc>
              <a:buNone/>
            </a:pPr>
            <a:r>
              <a:rPr lang="en-US" sz="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системы мира учит не принимать привычную картину как окончательную. Любая теория должна выдерживать проверку фактами, иначе она заменяется более точным объяснением.
</a:t>
            </a:r>
            <a:endParaRPr lang="en-US" sz="1031" dirty="0"/>
          </a:p>
        </p:txBody>
      </p:sp>
      <p:sp>
        <p:nvSpPr>
          <p:cNvPr id="10" name="Text 3"/>
          <p:cNvSpPr txBox="1"/>
          <p:nvPr/>
        </p:nvSpPr>
        <p:spPr>
          <a:xfrm>
            <a:off x="941788" y="2848310"/>
            <a:ext cx="34497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Различение понятий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Изучая смену моделей, легче понять разницу между гипотезой, теорией и доказательством. Это помогает оценивать информацию не по авторитету, а по качеству аргументов и наблюдений.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954563" y="1667386"/>
            <a:ext cx="3449700" cy="8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математики
</a:t>
            </a:r>
            <a:pPr algn="l" indent="0" marL="0">
              <a:lnSpc>
                <a:spcPct val="115000"/>
              </a:lnSpc>
              <a:buNone/>
            </a:pPr>
            <a:r>
              <a:rPr lang="en-US" sz="4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Астрономия показывает, что математический язык делает явления измеримыми и сопоставимыми. Без расчетов невозможно было бы точно описать орбиты, периоды и взаимное положение небесных тел.
</a:t>
            </a:r>
            <a:endParaRPr lang="en-US" sz="1076" dirty="0"/>
          </a:p>
        </p:txBody>
      </p:sp>
      <p:sp>
        <p:nvSpPr>
          <p:cNvPr id="12" name="Text 5"/>
          <p:cNvSpPr txBox="1"/>
          <p:nvPr/>
        </p:nvSpPr>
        <p:spPr>
          <a:xfrm>
            <a:off x="4954563" y="2848302"/>
            <a:ext cx="3449700" cy="8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как процесс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наука развивается не через одно открытие, а через уточнение моделей. Этот подход полезен каждому ученику: ошибка становится не поражением, а шагом к более надежному знанию.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3300" y="1165200"/>
            <a:ext cx="7374600" cy="28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неподвижной Земли к динамической Вселенной
</a:t>
            </a:r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геоцентризма к современной картине мира показал, что Вселенная не подчиняется внешнему впечатлению. Научное знание растет, когда наблюдение, сомнение и проверка ведут к более точной модели.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2026-05-31T18:52:10Z</dcterms:created>
  <dcterms:modified xsi:type="dcterms:W3CDTF">2026-05-31T18:52:10Z</dcterms:modified>
</cp:coreProperties>
</file>