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image" Target="../media/image-1-3.jpe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png"/><Relationship Id="rId3" Type="http://schemas.openxmlformats.org/officeDocument/2006/relationships/image" Target="../media/image-2-3.jpe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slideLayout" Target="../slideLayouts/slideLayout1.xml"/><Relationship Id="rId5"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jpe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slideLayout" Target="../slideLayouts/slideLayout1.xml"/><Relationship Id="rId8"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slideLayout" Target="../slideLayouts/slideLayout1.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slideLayout" Target="../slideLayouts/slideLayout1.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jpe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slideLayout" Target="../slideLayouts/slideLayout1.xml"/><Relationship Id="rId8"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slideLayout" Target="../slideLayouts/slideLayout1.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jpeg"/><Relationship Id="rId3" Type="http://schemas.openxmlformats.org/officeDocument/2006/relationships/image" Target="../media/image-14-3.jpeg"/><Relationship Id="rId4" Type="http://schemas.openxmlformats.org/officeDocument/2006/relationships/image" Target="../media/image-14-4.jpeg"/><Relationship Id="rId5" Type="http://schemas.openxmlformats.org/officeDocument/2006/relationships/slideLayout" Target="../slideLayouts/slideLayout1.xml"/><Relationship Id="rId6"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jpe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image" Target="../media/image-17-7.png"/><Relationship Id="rId8" Type="http://schemas.openxmlformats.org/officeDocument/2006/relationships/slideLayout" Target="../slideLayouts/slideLayout1.xml"/><Relationship Id="rId9"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slideLayout" Target="../slideLayouts/slideLayout1.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2846810"/>
            <a:ext cx="9144000" cy="2294930"/>
          </a:xfrm>
          <a:prstGeom prst="rect">
            <a:avLst/>
          </a:prstGeom>
        </p:spPr>
      </p:pic>
      <p:sp>
        <p:nvSpPr>
          <p:cNvPr id="5" name="Text 0"/>
          <p:cNvSpPr txBox="1"/>
          <p:nvPr/>
        </p:nvSpPr>
        <p:spPr>
          <a:xfrm>
            <a:off x="340200" y="1664925"/>
            <a:ext cx="4816200" cy="982200"/>
          </a:xfrm>
          <a:prstGeom prst="rect">
            <a:avLst/>
          </a:prstGeom>
          <a:noFill/>
          <a:ln/>
        </p:spPr>
        <p:txBody>
          <a:bodyPr wrap="square" lIns="0" tIns="0" rIns="0" bIns="0" rtlCol="0" anchor="b"/>
          <a:lstStyle/>
          <a:p>
            <a:pPr algn="l" indent="0" marL="0">
              <a:lnSpc>
                <a:spcPct val="100000"/>
              </a:lnSpc>
              <a:buNone/>
            </a:pPr>
            <a:r>
              <a:rPr lang="en-US" sz="1530" dirty="0">
                <a:solidFill>
                  <a:srgbClr val="FFFFFF"/>
                </a:solidFill>
                <a:latin typeface="Arial" pitchFamily="34" charset="0"/>
                <a:ea typeface="Arial" pitchFamily="34" charset="-122"/>
                <a:cs typeface="Arial" pitchFamily="34" charset="-120"/>
              </a:rPr>
              <a:t>Наука показывает историю жизни через окаменелости, строение организмов и ДНК.
</a:t>
            </a:r>
            <a:pPr algn="l" indent="0" marL="0">
              <a:lnSpc>
                <a:spcPct val="100000"/>
              </a:lnSpc>
              <a:buNone/>
            </a:pPr>
            <a:r>
              <a:rPr lang="en-US" sz="153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30" i="1" dirty="0">
                <a:solidFill>
                  <a:srgbClr val="FFFFFF"/>
                </a:solidFill>
                <a:latin typeface="Arial" pitchFamily="34" charset="0"/>
                <a:ea typeface="Arial" pitchFamily="34" charset="-122"/>
                <a:cs typeface="Arial" pitchFamily="34" charset="-120"/>
              </a:rPr>
              <a:t>
</a:t>
            </a:r>
            <a:endParaRPr lang="en-US" sz="1530" dirty="0"/>
          </a:p>
        </p:txBody>
      </p:sp>
      <p:sp>
        <p:nvSpPr>
          <p:cNvPr id="6" name="Text 1"/>
          <p:cNvSpPr txBox="1"/>
          <p:nvPr/>
        </p:nvSpPr>
        <p:spPr>
          <a:xfrm>
            <a:off x="340200" y="606975"/>
            <a:ext cx="8494200" cy="827100"/>
          </a:xfrm>
          <a:prstGeom prst="rect">
            <a:avLst/>
          </a:prstGeom>
          <a:noFill/>
          <a:ln/>
        </p:spPr>
        <p:txBody>
          <a:bodyPr wrap="square" lIns="0" tIns="0" rIns="0" bIns="0" rtlCol="0" anchor="t"/>
          <a:lstStyle/>
          <a:p>
            <a:pPr algn="l" indent="0" marL="0">
              <a:lnSpc>
                <a:spcPct val="100000"/>
              </a:lnSpc>
              <a:buNone/>
            </a:pPr>
            <a:r>
              <a:rPr lang="en-US" sz="3252" dirty="0">
                <a:solidFill>
                  <a:srgbClr val="FFFFFF"/>
                </a:solidFill>
                <a:latin typeface="Arial" pitchFamily="34" charset="0"/>
                <a:ea typeface="Arial" pitchFamily="34" charset="-122"/>
                <a:cs typeface="Arial" pitchFamily="34" charset="-120"/>
              </a:rPr>
              <a:t>Доказательства макроэволюции органического мира
</a:t>
            </a:r>
            <a:endParaRPr lang="en-US" sz="3252"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12245" y="1250100"/>
            <a:ext cx="3297110" cy="3386400"/>
          </a:xfrm>
          <a:prstGeom prst="rect">
            <a:avLst/>
          </a:prstGeom>
        </p:spPr>
      </p:pic>
      <p:sp>
        <p:nvSpPr>
          <p:cNvPr id="5" name="Text 0"/>
          <p:cNvSpPr txBox="1"/>
          <p:nvPr/>
        </p:nvSpPr>
        <p:spPr>
          <a:xfrm>
            <a:off x="4071550" y="1840700"/>
            <a:ext cx="4763100" cy="2795700"/>
          </a:xfrm>
          <a:prstGeom prst="rect">
            <a:avLst/>
          </a:prstGeom>
          <a:noFill/>
          <a:ln/>
        </p:spPr>
        <p:txBody>
          <a:bodyPr wrap="square" lIns="0" tIns="0" rIns="0" bIns="0" rtlCol="0" anchor="ctr"/>
          <a:lstStyle/>
          <a:p>
            <a:pPr algn="l" indent="0" marL="0">
              <a:lnSpc>
                <a:spcPct val="115000"/>
              </a:lnSpc>
              <a:buNone/>
            </a:pPr>
            <a:r>
              <a:rPr lang="en-US" sz="1600" dirty="0">
                <a:solidFill>
                  <a:srgbClr val="000000"/>
                </a:solidFill>
                <a:latin typeface="Arial" pitchFamily="34" charset="0"/>
                <a:ea typeface="Arial" pitchFamily="34" charset="-122"/>
                <a:cs typeface="Arial" pitchFamily="34" charset="-120"/>
              </a:rPr>
              <a:t>Макроэволюция объясняет происхождение крупных групп организмов и их родство. Её изучают по ископаемым, строению, развитию зародышей, молекулам и распределению видов по Земле, сопоставляя независимые данные.
</a:t>
            </a:r>
            <a:endParaRPr lang="en-US" sz="1600" dirty="0"/>
          </a:p>
        </p:txBody>
      </p:sp>
      <p:sp>
        <p:nvSpPr>
          <p:cNvPr id="6" name="Text 1"/>
          <p:cNvSpPr txBox="1"/>
          <p:nvPr/>
        </p:nvSpPr>
        <p:spPr>
          <a:xfrm>
            <a:off x="4513950" y="695125"/>
            <a:ext cx="4320600" cy="941700"/>
          </a:xfrm>
          <a:prstGeom prst="rect">
            <a:avLst/>
          </a:prstGeom>
          <a:noFill/>
          <a:ln/>
        </p:spPr>
        <p:txBody>
          <a:bodyPr wrap="square" lIns="0" tIns="0" rIns="0" bIns="0" rtlCol="0" anchor="t"/>
          <a:lstStyle/>
          <a:p>
            <a:pPr algn="l" indent="0" marL="0">
              <a:lnSpc>
                <a:spcPct val="100000"/>
              </a:lnSpc>
              <a:buNone/>
            </a:pPr>
            <a:r>
              <a:rPr lang="en-US" sz="2688" dirty="0">
                <a:solidFill>
                  <a:srgbClr val="000000"/>
                </a:solidFill>
                <a:latin typeface="Arial" pitchFamily="34" charset="0"/>
                <a:ea typeface="Arial" pitchFamily="34" charset="-122"/>
                <a:cs typeface="Arial" pitchFamily="34" charset="-120"/>
              </a:rPr>
              <a:t>Как наука восстанавливает историю жизни
</a:t>
            </a:r>
            <a:endParaRPr lang="en-US" sz="2688" dirty="0"/>
          </a:p>
        </p:txBody>
      </p:sp>
      <p:sp>
        <p:nvSpPr>
          <p:cNvPr id="7" name="Text 2"/>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000000"/>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11700" y="1657350"/>
            <a:ext cx="2730000" cy="952500"/>
          </a:xfrm>
          <a:prstGeom prst="rect">
            <a:avLst/>
          </a:prstGeom>
          <a:noFill/>
          <a:ln/>
        </p:spPr>
        <p:txBody>
          <a:bodyPr wrap="square" lIns="0" tIns="0" rIns="0" bIns="0" rtlCol="0" anchor="t"/>
          <a:lstStyle/>
          <a:p>
            <a:pPr algn="l" indent="0" marL="0">
              <a:lnSpc>
                <a:spcPct val="130039"/>
              </a:lnSpc>
              <a:buNone/>
            </a:pPr>
            <a:r>
              <a:rPr lang="en-US" sz="1200" dirty="0">
                <a:solidFill>
                  <a:srgbClr val="000000"/>
                </a:solidFill>
                <a:latin typeface="Arial" pitchFamily="34" charset="0"/>
                <a:ea typeface="Arial" pitchFamily="34" charset="-122"/>
                <a:cs typeface="Arial" pitchFamily="34" charset="-120"/>
              </a:rPr>
              <a:t>Древнейшие слои
</a:t>
            </a:r>
            <a:pPr algn="l" indent="0" marL="0">
              <a:lnSpc>
                <a:spcPct val="130039"/>
              </a:lnSpc>
              <a:buNone/>
            </a:pPr>
            <a:r>
              <a:rPr lang="en-US" sz="2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 самых древних осадочных породах находят простейшие формы жизни и ранние группы организмов, которые отражают начало биологической истории Земли.
</a:t>
            </a:r>
            <a:endParaRPr lang="en-US" sz="1200" dirty="0"/>
          </a:p>
        </p:txBody>
      </p:sp>
      <p:sp>
        <p:nvSpPr>
          <p:cNvPr id="6" name="Text 1"/>
          <p:cNvSpPr txBox="1"/>
          <p:nvPr/>
        </p:nvSpPr>
        <p:spPr>
          <a:xfrm>
            <a:off x="3154175" y="2322175"/>
            <a:ext cx="2730000" cy="952500"/>
          </a:xfrm>
          <a:prstGeom prst="rect">
            <a:avLst/>
          </a:prstGeom>
          <a:noFill/>
          <a:ln/>
        </p:spPr>
        <p:txBody>
          <a:bodyPr wrap="square" lIns="0" tIns="0" rIns="0" bIns="0" rtlCol="0" anchor="t"/>
          <a:lstStyle/>
          <a:p>
            <a:pPr algn="l" indent="0" marL="0">
              <a:lnSpc>
                <a:spcPct val="130039"/>
              </a:lnSpc>
              <a:buNone/>
            </a:pPr>
            <a:r>
              <a:rPr lang="en-US" sz="1200" dirty="0">
                <a:solidFill>
                  <a:srgbClr val="000000"/>
                </a:solidFill>
                <a:latin typeface="Arial" pitchFamily="34" charset="0"/>
                <a:ea typeface="Arial" pitchFamily="34" charset="-122"/>
                <a:cs typeface="Arial" pitchFamily="34" charset="-120"/>
              </a:rPr>
              <a:t>Промежуточные этапы
</a:t>
            </a:r>
            <a:pPr algn="l" indent="0" marL="0">
              <a:lnSpc>
                <a:spcPct val="130039"/>
              </a:lnSpc>
              <a:buNone/>
            </a:pPr>
            <a:r>
              <a:rPr lang="en-US" sz="200" dirty="0">
                <a:solidFill>
                  <a:srgbClr val="000000"/>
                </a:solidFill>
                <a:latin typeface="Arial" pitchFamily="34" charset="0"/>
                <a:ea typeface="Arial" pitchFamily="34" charset="-122"/>
                <a:cs typeface="Arial" pitchFamily="34" charset="-120"/>
              </a:rPr>
              <a:t>
</a:t>
            </a:r>
            <a:pPr algn="l" indent="0" marL="0">
              <a:lnSpc>
                <a:spcPct val="130039"/>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 более молодых слоях появляются новые формы и переходные организмы, позволяющие проследить, как одни крупные группы сменяли другие постепенно.
</a:t>
            </a:r>
            <a:endParaRPr lang="en-US" sz="1200" dirty="0"/>
          </a:p>
        </p:txBody>
      </p:sp>
      <p:sp>
        <p:nvSpPr>
          <p:cNvPr id="7" name="Text 2"/>
          <p:cNvSpPr txBox="1"/>
          <p:nvPr/>
        </p:nvSpPr>
        <p:spPr>
          <a:xfrm>
            <a:off x="6002150" y="2991050"/>
            <a:ext cx="2730000" cy="952500"/>
          </a:xfrm>
          <a:prstGeom prst="rect">
            <a:avLst/>
          </a:prstGeom>
          <a:noFill/>
          <a:ln/>
        </p:spPr>
        <p:txBody>
          <a:bodyPr wrap="square" lIns="0" tIns="0" rIns="0" bIns="0" rtlCol="0" anchor="t"/>
          <a:lstStyle/>
          <a:p>
            <a:pPr algn="l" indent="0" marL="0">
              <a:lnSpc>
                <a:spcPct val="130039"/>
              </a:lnSpc>
              <a:buNone/>
            </a:pPr>
            <a:r>
              <a:rPr lang="en-US" sz="1200" dirty="0">
                <a:solidFill>
                  <a:srgbClr val="000000"/>
                </a:solidFill>
                <a:latin typeface="Arial" pitchFamily="34" charset="0"/>
                <a:ea typeface="Arial" pitchFamily="34" charset="-122"/>
                <a:cs typeface="Arial" pitchFamily="34" charset="-120"/>
              </a:rPr>
              <a:t>Современная фауна
</a:t>
            </a:r>
            <a:pPr algn="l" indent="0" marL="0">
              <a:lnSpc>
                <a:spcPct val="130039"/>
              </a:lnSpc>
              <a:buNone/>
            </a:pPr>
            <a:r>
              <a:rPr lang="en-US" sz="200" dirty="0">
                <a:solidFill>
                  <a:srgbClr val="000000"/>
                </a:solidFill>
                <a:latin typeface="Arial" pitchFamily="34" charset="0"/>
                <a:ea typeface="Arial" pitchFamily="34" charset="-122"/>
                <a:cs typeface="Arial" pitchFamily="34" charset="-120"/>
              </a:rPr>
              <a:t>
</a:t>
            </a:r>
            <a:pPr algn="l" indent="0" marL="0">
              <a:lnSpc>
                <a:spcPct val="130039"/>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 верхних слоях преобладают близкие к современным виды, а многие древние линии исчезают, что подтверждает длительную и неравномерную смену биоты.
</a:t>
            </a:r>
            <a:endParaRPr lang="en-US" sz="1200" dirty="0"/>
          </a:p>
        </p:txBody>
      </p:sp>
      <p:sp>
        <p:nvSpPr>
          <p:cNvPr id="8" name="Text 3"/>
          <p:cNvSpPr txBox="1"/>
          <p:nvPr/>
        </p:nvSpPr>
        <p:spPr>
          <a:xfrm>
            <a:off x="297650" y="803000"/>
            <a:ext cx="8536800" cy="635700"/>
          </a:xfrm>
          <a:prstGeom prst="rect">
            <a:avLst/>
          </a:prstGeom>
          <a:noFill/>
          <a:ln/>
        </p:spPr>
        <p:txBody>
          <a:bodyPr wrap="square" lIns="0" tIns="0" rIns="0" bIns="0" rtlCol="0" anchor="t"/>
          <a:lstStyle/>
          <a:p>
            <a:pPr algn="l" indent="0" marL="0">
              <a:lnSpc>
                <a:spcPct val="100000"/>
              </a:lnSpc>
              <a:buNone/>
            </a:pPr>
            <a:r>
              <a:rPr lang="en-US" sz="2400" dirty="0">
                <a:solidFill>
                  <a:srgbClr val="000000"/>
                </a:solidFill>
                <a:latin typeface="Arial" pitchFamily="34" charset="0"/>
                <a:ea typeface="Arial" pitchFamily="34" charset="-122"/>
                <a:cs typeface="Arial" pitchFamily="34" charset="-120"/>
              </a:rPr>
              <a:t>Палеонтологическая летопись: смена форм во времени
</a:t>
            </a:r>
            <a:endParaRPr lang="en-US" sz="2400" dirty="0"/>
          </a:p>
        </p:txBody>
      </p:sp>
      <p:sp>
        <p:nvSpPr>
          <p:cNvPr id="9" name="Text 4"/>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000000"/>
                </a:solidFill>
                <a:latin typeface="Arial" pitchFamily="34" charset="0"/>
                <a:ea typeface="Arial" pitchFamily="34" charset="-122"/>
                <a:cs typeface="Arial" pitchFamily="34" charset="-120"/>
              </a:rPr>
              <a:t>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D5B3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099971" y="915425"/>
            <a:ext cx="4793507" cy="31782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97650" y="1902251"/>
            <a:ext cx="3155100" cy="943200"/>
          </a:xfrm>
          <a:prstGeom prst="rect">
            <a:avLst/>
          </a:prstGeom>
          <a:noFill/>
          <a:ln/>
        </p:spPr>
        <p:txBody>
          <a:bodyPr wrap="square" lIns="0" tIns="0" rIns="0" bIns="0" rtlCol="0" anchor="b"/>
          <a:lstStyle/>
          <a:p>
            <a:pPr algn="l" indent="0" marL="0">
              <a:lnSpc>
                <a:spcPct val="150000"/>
              </a:lnSpc>
              <a:buNone/>
            </a:pPr>
            <a:r>
              <a:rPr lang="en-US" sz="1238" dirty="0">
                <a:solidFill>
                  <a:srgbClr val="FFFFFF"/>
                </a:solidFill>
                <a:latin typeface="Arial" pitchFamily="34" charset="0"/>
                <a:ea typeface="Arial" pitchFamily="34" charset="-122"/>
                <a:cs typeface="Arial" pitchFamily="34" charset="-120"/>
              </a:rPr>
              <a:t>Геологические эры отражают последовательное усложнение живого мира и смену доминирующих групп после крупных кризисов.
</a:t>
            </a:r>
            <a:endParaRPr lang="en-US" sz="1238" dirty="0"/>
          </a:p>
        </p:txBody>
      </p:sp>
      <p:sp>
        <p:nvSpPr>
          <p:cNvPr id="6" name="Text 1"/>
          <p:cNvSpPr txBox="1"/>
          <p:nvPr/>
        </p:nvSpPr>
        <p:spPr>
          <a:xfrm>
            <a:off x="297675" y="3278100"/>
            <a:ext cx="3171600" cy="1224000"/>
          </a:xfrm>
          <a:prstGeom prst="rect">
            <a:avLst/>
          </a:prstGeom>
          <a:noFill/>
          <a:ln/>
        </p:spPr>
        <p:txBody>
          <a:bodyPr wrap="square" lIns="0" tIns="0" rIns="0" bIns="0" rtlCol="0" anchor="t"/>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Линия показывает неравномерность эволюции: после вымираний новые группы быстро занимают освободившиеся экологические ниши.
</a:t>
            </a:r>
            <a:endParaRPr lang="en-US" sz="1300" dirty="0"/>
          </a:p>
        </p:txBody>
      </p:sp>
      <p:sp>
        <p:nvSpPr>
          <p:cNvPr id="7" name="Text 2"/>
          <p:cNvSpPr txBox="1"/>
          <p:nvPr/>
        </p:nvSpPr>
        <p:spPr>
          <a:xfrm>
            <a:off x="4099575" y="4302663"/>
            <a:ext cx="4794300" cy="320100"/>
          </a:xfrm>
          <a:prstGeom prst="rect">
            <a:avLst/>
          </a:prstGeom>
          <a:noFill/>
          <a:ln/>
        </p:spPr>
        <p:txBody>
          <a:bodyPr wrap="square" lIns="0" tIns="0" rIns="0" bIns="0" rtlCol="0" anchor="t"/>
          <a:lstStyle/>
          <a:p>
            <a:pPr algn="r" indent="0" marL="0">
              <a:lnSpc>
                <a:spcPct val="115000"/>
              </a:lnSpc>
              <a:buNone/>
            </a:pPr>
            <a:r>
              <a:rPr lang="en-US" sz="900" dirty="0">
                <a:solidFill>
                  <a:srgbClr val="FFFFFF"/>
                </a:solidFill>
                <a:latin typeface="Arial" pitchFamily="34" charset="0"/>
                <a:ea typeface="Arial" pitchFamily="34" charset="-122"/>
                <a:cs typeface="Arial" pitchFamily="34" charset="-120"/>
              </a:rPr>
              <a:t>Схематическое обобщение по геохронологической шкале Земли
</a:t>
            </a:r>
            <a:endParaRPr lang="en-US" sz="900" dirty="0"/>
          </a:p>
        </p:txBody>
      </p:sp>
      <p:sp>
        <p:nvSpPr>
          <p:cNvPr id="8" name="Text 3"/>
          <p:cNvSpPr txBox="1"/>
          <p:nvPr/>
        </p:nvSpPr>
        <p:spPr>
          <a:xfrm>
            <a:off x="297650" y="803000"/>
            <a:ext cx="3231300" cy="1335900"/>
          </a:xfrm>
          <a:prstGeom prst="rect">
            <a:avLst/>
          </a:prstGeom>
          <a:noFill/>
          <a:ln/>
        </p:spPr>
        <p:txBody>
          <a:bodyPr wrap="square" lIns="0" tIns="0" rIns="0" bIns="0" rtlCol="0" anchor="t"/>
          <a:lstStyle/>
          <a:p>
            <a:pPr algn="l" indent="0" marL="0">
              <a:lnSpc>
                <a:spcPct val="100000"/>
              </a:lnSpc>
              <a:buNone/>
            </a:pPr>
            <a:r>
              <a:rPr lang="en-US" sz="2400" dirty="0">
                <a:solidFill>
                  <a:srgbClr val="FFFFFF"/>
                </a:solidFill>
                <a:latin typeface="Arial" pitchFamily="34" charset="0"/>
                <a:ea typeface="Arial" pitchFamily="34" charset="-122"/>
                <a:cs typeface="Arial" pitchFamily="34" charset="-120"/>
              </a:rPr>
              <a:t>Появление крупных групп в геологической истории
</a:t>
            </a:r>
            <a:endParaRPr lang="en-US" sz="2400" dirty="0"/>
          </a:p>
        </p:txBody>
      </p:sp>
      <p:sp>
        <p:nvSpPr>
          <p:cNvPr id="9" name="Text 4"/>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FFFFFF"/>
                </a:solidFill>
                <a:latin typeface="Arial" pitchFamily="34" charset="0"/>
                <a:ea typeface="Arial" pitchFamily="34" charset="-122"/>
                <a:cs typeface="Arial" pitchFamily="34" charset="-120"/>
              </a:rPr>
              <a:t>4</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12500" y="2394561"/>
            <a:ext cx="3919800" cy="225847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912500" y="904750"/>
            <a:ext cx="3919800" cy="1113600"/>
          </a:xfrm>
          <a:prstGeom prst="rect">
            <a:avLst/>
          </a:prstGeom>
          <a:noFill/>
          <a:ln/>
        </p:spPr>
        <p:txBody>
          <a:bodyPr wrap="square" lIns="0" tIns="0" rIns="0" bIns="0" rtlCol="0" anchor="t"/>
          <a:lstStyle/>
          <a:p>
            <a:pPr algn="l" indent="0" marL="0">
              <a:lnSpc>
                <a:spcPct val="100000"/>
              </a:lnSpc>
              <a:buNone/>
            </a:pPr>
            <a:r>
              <a:rPr lang="en-US" sz="2400" dirty="0">
                <a:solidFill>
                  <a:srgbClr val="000000"/>
                </a:solidFill>
                <a:latin typeface="Arial" pitchFamily="34" charset="0"/>
                <a:ea typeface="Arial" pitchFamily="34" charset="-122"/>
                <a:cs typeface="Arial" pitchFamily="34" charset="-120"/>
              </a:rPr>
              <a:t>Переходные формы между крупными группами
</a:t>
            </a:r>
            <a:endParaRPr lang="en-US" sz="2400" dirty="0"/>
          </a:p>
        </p:txBody>
      </p:sp>
      <p:sp>
        <p:nvSpPr>
          <p:cNvPr id="9" name="Text 1"/>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000000"/>
                </a:solidFill>
                <a:latin typeface="Arial" pitchFamily="34" charset="0"/>
                <a:ea typeface="Arial" pitchFamily="34" charset="-122"/>
                <a:cs typeface="Arial" pitchFamily="34" charset="-120"/>
              </a:rPr>
              <a:t>5</a:t>
            </a:r>
            <a:endParaRPr lang="en-US" sz="1000" dirty="0"/>
          </a:p>
        </p:txBody>
      </p:sp>
      <p:sp>
        <p:nvSpPr>
          <p:cNvPr id="10" name="Text 2"/>
          <p:cNvSpPr txBox="1"/>
          <p:nvPr/>
        </p:nvSpPr>
        <p:spPr>
          <a:xfrm>
            <a:off x="514575" y="1193500"/>
            <a:ext cx="3974400" cy="637500"/>
          </a:xfrm>
          <a:prstGeom prst="rect">
            <a:avLst/>
          </a:prstGeom>
          <a:noFill/>
          <a:ln/>
        </p:spPr>
        <p:txBody>
          <a:bodyPr wrap="square" lIns="0" tIns="0" rIns="0" bIns="0" rtlCol="0" anchor="t"/>
          <a:lstStyle/>
          <a:p>
            <a:pPr algn="l" indent="0" marL="0">
              <a:lnSpc>
                <a:spcPct val="115000"/>
              </a:lnSpc>
              <a:buNone/>
            </a:pPr>
            <a:r>
              <a:rPr lang="en-US" sz="1158" dirty="0">
                <a:solidFill>
                  <a:srgbClr val="000000"/>
                </a:solidFill>
                <a:latin typeface="Arial" pitchFamily="34" charset="0"/>
                <a:ea typeface="Arial" pitchFamily="34" charset="-122"/>
                <a:cs typeface="Arial" pitchFamily="34" charset="-120"/>
              </a:rPr>
              <a:t>Археоптерикс
</a:t>
            </a:r>
            <a:pPr algn="l" indent="0" marL="0">
              <a:lnSpc>
                <a:spcPct val="115000"/>
              </a:lnSpc>
              <a:buNone/>
            </a:pPr>
            <a:r>
              <a:rPr lang="en-US" sz="53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91" dirty="0">
                <a:solidFill>
                  <a:srgbClr val="000000"/>
                </a:solidFill>
                <a:latin typeface="Arial" pitchFamily="34" charset="0"/>
                <a:ea typeface="Arial" pitchFamily="34" charset="-122"/>
                <a:cs typeface="Arial" pitchFamily="34" charset="-120"/>
              </a:rPr>
              <a:t>Эта находка сочетает признаки рептилий и птиц: зубы, длинный костный хвост и когти на крыльях соседствуют с перьевым покровом, что делает её классическим примером переходной формы.
</a:t>
            </a:r>
            <a:endParaRPr lang="en-US" sz="1158" dirty="0"/>
          </a:p>
        </p:txBody>
      </p:sp>
      <p:sp>
        <p:nvSpPr>
          <p:cNvPr id="11" name="Text 3"/>
          <p:cNvSpPr txBox="1"/>
          <p:nvPr/>
        </p:nvSpPr>
        <p:spPr>
          <a:xfrm>
            <a:off x="514575" y="2058400"/>
            <a:ext cx="3974400" cy="637500"/>
          </a:xfrm>
          <a:prstGeom prst="rect">
            <a:avLst/>
          </a:prstGeom>
          <a:noFill/>
          <a:ln/>
        </p:spPr>
        <p:txBody>
          <a:bodyPr wrap="square" lIns="0" tIns="0" rIns="0" bIns="0" rtlCol="0" anchor="t"/>
          <a:lstStyle/>
          <a:p>
            <a:pPr algn="l" indent="0" marL="0">
              <a:lnSpc>
                <a:spcPct val="115000"/>
              </a:lnSpc>
              <a:buNone/>
            </a:pPr>
            <a:r>
              <a:rPr lang="en-US" sz="1158" dirty="0">
                <a:solidFill>
                  <a:srgbClr val="000000"/>
                </a:solidFill>
                <a:latin typeface="Arial" pitchFamily="34" charset="0"/>
                <a:ea typeface="Arial" pitchFamily="34" charset="-122"/>
                <a:cs typeface="Arial" pitchFamily="34" charset="-120"/>
              </a:rPr>
              <a:t>Тиктаалик
</a:t>
            </a:r>
            <a:pPr algn="l" indent="0" marL="0">
              <a:lnSpc>
                <a:spcPct val="115000"/>
              </a:lnSpc>
              <a:buNone/>
            </a:pPr>
            <a:r>
              <a:rPr lang="en-US" sz="53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91" dirty="0">
                <a:solidFill>
                  <a:srgbClr val="000000"/>
                </a:solidFill>
                <a:latin typeface="Arial" pitchFamily="34" charset="0"/>
                <a:ea typeface="Arial" pitchFamily="34" charset="-122"/>
                <a:cs typeface="Arial" pitchFamily="34" charset="-120"/>
              </a:rPr>
              <a:t>У тиктаалика сочетаются признаки рыб и наземных позвоночных: строение плавников напоминает зачатки конечностей, а особенности черепа и шеи указывают на приспособление к мелководью.
</a:t>
            </a:r>
            <a:endParaRPr lang="en-US" sz="1158" dirty="0"/>
          </a:p>
        </p:txBody>
      </p:sp>
      <p:sp>
        <p:nvSpPr>
          <p:cNvPr id="12" name="Text 4"/>
          <p:cNvSpPr txBox="1"/>
          <p:nvPr/>
        </p:nvSpPr>
        <p:spPr>
          <a:xfrm>
            <a:off x="514575" y="2959788"/>
            <a:ext cx="3974400" cy="637500"/>
          </a:xfrm>
          <a:prstGeom prst="rect">
            <a:avLst/>
          </a:prstGeom>
          <a:noFill/>
          <a:ln/>
        </p:spPr>
        <p:txBody>
          <a:bodyPr wrap="square" lIns="0" tIns="0" rIns="0" bIns="0" rtlCol="0" anchor="t"/>
          <a:lstStyle/>
          <a:p>
            <a:pPr algn="l" indent="0" marL="0">
              <a:lnSpc>
                <a:spcPct val="115000"/>
              </a:lnSpc>
              <a:buNone/>
            </a:pPr>
            <a:r>
              <a:rPr lang="en-US" sz="1158" dirty="0">
                <a:solidFill>
                  <a:srgbClr val="000000"/>
                </a:solidFill>
                <a:latin typeface="Arial" pitchFamily="34" charset="0"/>
                <a:ea typeface="Arial" pitchFamily="34" charset="-122"/>
                <a:cs typeface="Arial" pitchFamily="34" charset="-120"/>
              </a:rPr>
              <a:t>Промежуточный характер
</a:t>
            </a:r>
            <a:pPr algn="l" indent="0" marL="0">
              <a:lnSpc>
                <a:spcPct val="115000"/>
              </a:lnSpc>
              <a:buNone/>
            </a:pPr>
            <a:r>
              <a:rPr lang="en-US" sz="53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91" dirty="0">
                <a:solidFill>
                  <a:srgbClr val="000000"/>
                </a:solidFill>
                <a:latin typeface="Arial" pitchFamily="34" charset="0"/>
                <a:ea typeface="Arial" pitchFamily="34" charset="-122"/>
                <a:cs typeface="Arial" pitchFamily="34" charset="-120"/>
              </a:rPr>
              <a:t>Переходная форма не является «наполовину» одной группой и одной другой группой; она фиксирует этап накопления новых признаков, которые ещё не закрепились полностью.
</a:t>
            </a:r>
            <a:endParaRPr lang="en-US" sz="1158" dirty="0"/>
          </a:p>
        </p:txBody>
      </p:sp>
      <p:sp>
        <p:nvSpPr>
          <p:cNvPr id="13" name="Text 5"/>
          <p:cNvSpPr txBox="1"/>
          <p:nvPr/>
        </p:nvSpPr>
        <p:spPr>
          <a:xfrm>
            <a:off x="514575" y="3840163"/>
            <a:ext cx="3974400" cy="637500"/>
          </a:xfrm>
          <a:prstGeom prst="rect">
            <a:avLst/>
          </a:prstGeom>
          <a:noFill/>
          <a:ln/>
        </p:spPr>
        <p:txBody>
          <a:bodyPr wrap="square" lIns="0" tIns="0" rIns="0" bIns="0" rtlCol="0" anchor="t"/>
          <a:lstStyle/>
          <a:p>
            <a:pPr algn="l" indent="0" marL="0">
              <a:lnSpc>
                <a:spcPct val="115000"/>
              </a:lnSpc>
              <a:buNone/>
            </a:pPr>
            <a:r>
              <a:rPr lang="en-US" sz="1158" dirty="0">
                <a:solidFill>
                  <a:srgbClr val="000000"/>
                </a:solidFill>
                <a:latin typeface="Arial" pitchFamily="34" charset="0"/>
                <a:ea typeface="Arial" pitchFamily="34" charset="-122"/>
                <a:cs typeface="Arial" pitchFamily="34" charset="-120"/>
              </a:rPr>
              <a:t>Значение для эволюции
</a:t>
            </a:r>
            <a:pPr algn="l" indent="0" marL="0">
              <a:lnSpc>
                <a:spcPct val="115000"/>
              </a:lnSpc>
              <a:buNone/>
            </a:pPr>
            <a:r>
              <a:rPr lang="en-US" sz="53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91" dirty="0">
                <a:solidFill>
                  <a:srgbClr val="000000"/>
                </a:solidFill>
                <a:latin typeface="Arial" pitchFamily="34" charset="0"/>
                <a:ea typeface="Arial" pitchFamily="34" charset="-122"/>
                <a:cs typeface="Arial" pitchFamily="34" charset="-120"/>
              </a:rPr>
              <a:t>Такие находки показывают, что крупные преобразования происходили поэтапно, а не мгновенно, и что новые признаки возникали на основе уже существующих структур.
</a:t>
            </a:r>
            <a:endParaRPr lang="en-US" sz="1158"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D5B3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67650" y="1828803"/>
            <a:ext cx="3962400" cy="2033644"/>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067175" y="1714100"/>
            <a:ext cx="3546000" cy="9915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Таблица показывает, как разные находки отражают последовательное формирование новых признаков у крупных групп организмов.
</a:t>
            </a:r>
            <a:endParaRPr lang="en-US" sz="1200" dirty="0"/>
          </a:p>
        </p:txBody>
      </p:sp>
      <p:sp>
        <p:nvSpPr>
          <p:cNvPr id="7" name="Text 1"/>
          <p:cNvSpPr txBox="1"/>
          <p:nvPr/>
        </p:nvSpPr>
        <p:spPr>
          <a:xfrm>
            <a:off x="5067175" y="2969225"/>
            <a:ext cx="3546000" cy="9915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Переходные формы подтверждают постепенное возникновение новых признаков и преемственность между крупными эволюционными группами.
</a:t>
            </a:r>
            <a:endParaRPr lang="en-US" sz="1200" dirty="0"/>
          </a:p>
        </p:txBody>
      </p:sp>
      <p:sp>
        <p:nvSpPr>
          <p:cNvPr id="8" name="Text 2"/>
          <p:cNvSpPr txBox="1"/>
          <p:nvPr/>
        </p:nvSpPr>
        <p:spPr>
          <a:xfrm>
            <a:off x="311700" y="4424575"/>
            <a:ext cx="4018500" cy="3201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Учебные палеонтологические примеры
</a:t>
            </a:r>
            <a:endParaRPr lang="en-US" sz="900" dirty="0"/>
          </a:p>
        </p:txBody>
      </p:sp>
      <p:sp>
        <p:nvSpPr>
          <p:cNvPr id="9" name="Text 3"/>
          <p:cNvSpPr txBox="1"/>
          <p:nvPr/>
        </p:nvSpPr>
        <p:spPr>
          <a:xfrm>
            <a:off x="297650" y="803000"/>
            <a:ext cx="3962400" cy="564600"/>
          </a:xfrm>
          <a:prstGeom prst="rect">
            <a:avLst/>
          </a:prstGeom>
          <a:noFill/>
          <a:ln/>
        </p:spPr>
        <p:txBody>
          <a:bodyPr wrap="square" lIns="0" tIns="0" rIns="0" bIns="0" rtlCol="0" anchor="t"/>
          <a:lstStyle/>
          <a:p>
            <a:pPr algn="l" indent="0" marL="0">
              <a:lnSpc>
                <a:spcPct val="100000"/>
              </a:lnSpc>
              <a:buNone/>
            </a:pPr>
            <a:r>
              <a:rPr lang="en-US" sz="2222" dirty="0">
                <a:solidFill>
                  <a:srgbClr val="FFFFFF"/>
                </a:solidFill>
                <a:latin typeface="Arial" pitchFamily="34" charset="0"/>
                <a:ea typeface="Arial" pitchFamily="34" charset="-122"/>
                <a:cs typeface="Arial" pitchFamily="34" charset="-120"/>
              </a:rPr>
              <a:t>Примеры переходных форм в палеонтологии
</a:t>
            </a:r>
            <a:endParaRPr lang="en-US" sz="2222" dirty="0"/>
          </a:p>
        </p:txBody>
      </p:sp>
      <p:sp>
        <p:nvSpPr>
          <p:cNvPr id="10" name="Text 4"/>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FFFFFF"/>
                </a:solidFill>
                <a:latin typeface="Arial" pitchFamily="34" charset="0"/>
                <a:ea typeface="Arial" pitchFamily="34" charset="-122"/>
                <a:cs typeface="Arial" pitchFamily="34" charset="-120"/>
              </a:rPr>
              <a:t>6</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12625" y="1642900"/>
            <a:ext cx="218362" cy="194100"/>
          </a:xfrm>
          <a:prstGeom prst="rect">
            <a:avLst/>
          </a:prstGeom>
        </p:spPr>
      </p:pic>
      <p:pic>
        <p:nvPicPr>
          <p:cNvPr id="4" name="Image 2" descr="preencoded.png">    </p:cNvPr>
          <p:cNvPicPr>
            <a:picLocks noChangeAspect="1"/>
          </p:cNvPicPr>
          <p:nvPr/>
        </p:nvPicPr>
        <p:blipFill>
          <a:blip r:embed="rId3"/>
          <a:stretch>
            <a:fillRect/>
          </a:stretch>
        </p:blipFill>
        <p:spPr>
          <a:xfrm>
            <a:off x="4789124" y="1642900"/>
            <a:ext cx="194100" cy="194100"/>
          </a:xfrm>
          <a:prstGeom prst="rect">
            <a:avLst/>
          </a:prstGeom>
        </p:spPr>
      </p:pic>
      <p:pic>
        <p:nvPicPr>
          <p:cNvPr id="5" name="Image 3" descr="preencoded.png">    </p:cNvPr>
          <p:cNvPicPr>
            <a:picLocks noChangeAspect="1"/>
          </p:cNvPicPr>
          <p:nvPr/>
        </p:nvPicPr>
        <p:blipFill>
          <a:blip r:embed="rId4"/>
          <a:stretch>
            <a:fillRect/>
          </a:stretch>
        </p:blipFill>
        <p:spPr>
          <a:xfrm>
            <a:off x="324756" y="3328333"/>
            <a:ext cx="194100" cy="194100"/>
          </a:xfrm>
          <a:prstGeom prst="rect">
            <a:avLst/>
          </a:prstGeom>
        </p:spPr>
      </p:pic>
      <p:pic>
        <p:nvPicPr>
          <p:cNvPr id="6" name="Image 4" descr="preencoded.png">    </p:cNvPr>
          <p:cNvPicPr>
            <a:picLocks noChangeAspect="1"/>
          </p:cNvPicPr>
          <p:nvPr/>
        </p:nvPicPr>
        <p:blipFill>
          <a:blip r:embed="rId5"/>
          <a:stretch>
            <a:fillRect/>
          </a:stretch>
        </p:blipFill>
        <p:spPr>
          <a:xfrm>
            <a:off x="4776974" y="3338023"/>
            <a:ext cx="218400" cy="174720"/>
          </a:xfrm>
          <a:prstGeom prst="rect">
            <a:avLst/>
          </a:prstGeom>
        </p:spPr>
      </p:pic>
      <p:sp>
        <p:nvSpPr>
          <p:cNvPr id="7" name="Text 0"/>
          <p:cNvSpPr txBox="1"/>
          <p:nvPr/>
        </p:nvSpPr>
        <p:spPr>
          <a:xfrm>
            <a:off x="297650" y="803000"/>
            <a:ext cx="4018200" cy="652800"/>
          </a:xfrm>
          <a:prstGeom prst="rect">
            <a:avLst/>
          </a:prstGeom>
          <a:noFill/>
          <a:ln/>
        </p:spPr>
        <p:txBody>
          <a:bodyPr wrap="square" lIns="0" tIns="0" rIns="0" bIns="0" rtlCol="0" anchor="t"/>
          <a:lstStyle/>
          <a:p>
            <a:pPr algn="l" indent="0" marL="0">
              <a:lnSpc>
                <a:spcPct val="100000"/>
              </a:lnSpc>
              <a:buNone/>
            </a:pPr>
            <a:r>
              <a:rPr lang="en-US" sz="2400" dirty="0">
                <a:solidFill>
                  <a:srgbClr val="000000"/>
                </a:solidFill>
                <a:latin typeface="Arial" pitchFamily="34" charset="0"/>
                <a:ea typeface="Arial" pitchFamily="34" charset="-122"/>
                <a:cs typeface="Arial" pitchFamily="34" charset="-120"/>
              </a:rPr>
              <a:t>Что показывает сравнительная анатомия
</a:t>
            </a:r>
            <a:endParaRPr lang="en-US" sz="2400" dirty="0"/>
          </a:p>
        </p:txBody>
      </p:sp>
      <p:sp>
        <p:nvSpPr>
          <p:cNvPr id="8" name="Text 1"/>
          <p:cNvSpPr txBox="1"/>
          <p:nvPr/>
        </p:nvSpPr>
        <p:spPr>
          <a:xfrm>
            <a:off x="687825" y="1640475"/>
            <a:ext cx="3685200" cy="1115700"/>
          </a:xfrm>
          <a:prstGeom prst="rect">
            <a:avLst/>
          </a:prstGeom>
          <a:noFill/>
          <a:ln/>
        </p:spPr>
        <p:txBody>
          <a:bodyPr wrap="square" lIns="0" tIns="0" rIns="0" bIns="0" rtlCol="0" anchor="t"/>
          <a:lstStyle/>
          <a:p>
            <a:pPr algn="l" indent="0" marL="0">
              <a:lnSpc>
                <a:spcPct val="115000"/>
              </a:lnSpc>
              <a:buNone/>
            </a:pPr>
            <a:r>
              <a:rPr lang="en-US" sz="1300" dirty="0">
                <a:solidFill>
                  <a:srgbClr val="000000"/>
                </a:solidFill>
                <a:latin typeface="Arial" pitchFamily="34" charset="0"/>
                <a:ea typeface="Arial" pitchFamily="34" charset="-122"/>
                <a:cs typeface="Arial" pitchFamily="34" charset="-120"/>
              </a:rPr>
              <a:t>Гомологичные органы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Они имеют общий план строения и общее происхождение, хотя могут выполнять разные функции. Передняя конечность человека, крыло летучей мыши и ласта кита — видоизменённые конечности позвоночных.
</a:t>
            </a:r>
            <a:endParaRPr lang="en-US" sz="1300" dirty="0"/>
          </a:p>
        </p:txBody>
      </p:sp>
      <p:sp>
        <p:nvSpPr>
          <p:cNvPr id="9" name="Text 2"/>
          <p:cNvSpPr txBox="1"/>
          <p:nvPr/>
        </p:nvSpPr>
        <p:spPr>
          <a:xfrm>
            <a:off x="5152193" y="1640475"/>
            <a:ext cx="3685200" cy="1115700"/>
          </a:xfrm>
          <a:prstGeom prst="rect">
            <a:avLst/>
          </a:prstGeom>
          <a:noFill/>
          <a:ln/>
        </p:spPr>
        <p:txBody>
          <a:bodyPr wrap="square" lIns="0" tIns="0" rIns="0" bIns="0" rtlCol="0" anchor="t"/>
          <a:lstStyle/>
          <a:p>
            <a:pPr algn="l" indent="0" marL="0">
              <a:lnSpc>
                <a:spcPct val="115000"/>
              </a:lnSpc>
              <a:buNone/>
            </a:pPr>
            <a:r>
              <a:rPr lang="en-US" sz="1300" dirty="0">
                <a:solidFill>
                  <a:srgbClr val="000000"/>
                </a:solidFill>
                <a:latin typeface="Arial" pitchFamily="34" charset="0"/>
                <a:ea typeface="Arial" pitchFamily="34" charset="-122"/>
                <a:cs typeface="Arial" pitchFamily="34" charset="-120"/>
              </a:rPr>
              <a:t>Пример у птиц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Крыло птицы гомологично другим передним конечностям позвоночных, потому что построено по тому же эволюционному плану, несмотря на специальную функцию полёта.
</a:t>
            </a:r>
            <a:endParaRPr lang="en-US" sz="1300" dirty="0"/>
          </a:p>
        </p:txBody>
      </p:sp>
      <p:sp>
        <p:nvSpPr>
          <p:cNvPr id="10" name="Text 3"/>
          <p:cNvSpPr txBox="1"/>
          <p:nvPr/>
        </p:nvSpPr>
        <p:spPr>
          <a:xfrm>
            <a:off x="687825" y="3325908"/>
            <a:ext cx="3685200" cy="1115700"/>
          </a:xfrm>
          <a:prstGeom prst="rect">
            <a:avLst/>
          </a:prstGeom>
          <a:noFill/>
          <a:ln/>
        </p:spPr>
        <p:txBody>
          <a:bodyPr wrap="square" lIns="0" tIns="0" rIns="0" bIns="0" rtlCol="0" anchor="t"/>
          <a:lstStyle/>
          <a:p>
            <a:pPr algn="l" indent="0" marL="0">
              <a:lnSpc>
                <a:spcPct val="115000"/>
              </a:lnSpc>
              <a:buNone/>
            </a:pPr>
            <a:r>
              <a:rPr lang="en-US" sz="1300" dirty="0">
                <a:solidFill>
                  <a:srgbClr val="000000"/>
                </a:solidFill>
                <a:latin typeface="Arial" pitchFamily="34" charset="0"/>
                <a:ea typeface="Arial" pitchFamily="34" charset="-122"/>
                <a:cs typeface="Arial" pitchFamily="34" charset="-120"/>
              </a:rPr>
              <a:t>Аналогичные органы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Они выполняют сходную задачу, но возникли независимо. Крыло птицы и крыло насекомого служат полёту, однако имеют разное происхождение и различное внутреннее устройство.
</a:t>
            </a:r>
            <a:endParaRPr lang="en-US" sz="1300" dirty="0"/>
          </a:p>
        </p:txBody>
      </p:sp>
      <p:sp>
        <p:nvSpPr>
          <p:cNvPr id="11" name="Text 4"/>
          <p:cNvSpPr txBox="1"/>
          <p:nvPr/>
        </p:nvSpPr>
        <p:spPr>
          <a:xfrm>
            <a:off x="5152193" y="3325908"/>
            <a:ext cx="3685200" cy="1115700"/>
          </a:xfrm>
          <a:prstGeom prst="rect">
            <a:avLst/>
          </a:prstGeom>
          <a:noFill/>
          <a:ln/>
        </p:spPr>
        <p:txBody>
          <a:bodyPr wrap="square" lIns="0" tIns="0" rIns="0" bIns="0" rtlCol="0" anchor="t"/>
          <a:lstStyle/>
          <a:p>
            <a:pPr algn="l" indent="0" marL="0">
              <a:lnSpc>
                <a:spcPct val="115000"/>
              </a:lnSpc>
              <a:buNone/>
            </a:pPr>
            <a:r>
              <a:rPr lang="en-US" sz="1300" dirty="0">
                <a:solidFill>
                  <a:srgbClr val="000000"/>
                </a:solidFill>
                <a:latin typeface="Arial" pitchFamily="34" charset="0"/>
                <a:ea typeface="Arial" pitchFamily="34" charset="-122"/>
                <a:cs typeface="Arial" pitchFamily="34" charset="-120"/>
              </a:rPr>
              <a:t>Эволюционный смысл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Сравнение органов помогает отличить сходство по функции от родства по происхождению. Именно гомологии особенно убедительно указывают на общность предков.
</a:t>
            </a:r>
            <a:endParaRPr lang="en-US" sz="1300" dirty="0"/>
          </a:p>
        </p:txBody>
      </p:sp>
      <p:sp>
        <p:nvSpPr>
          <p:cNvPr id="12" name="Text 5"/>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000000"/>
                </a:solidFill>
                <a:latin typeface="Arial" pitchFamily="34" charset="0"/>
                <a:ea typeface="Arial" pitchFamily="34" charset="-122"/>
                <a:cs typeface="Arial" pitchFamily="34" charset="-120"/>
              </a:rPr>
              <a:t>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81750" y="3299349"/>
            <a:ext cx="8568600" cy="153130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97650" y="803000"/>
            <a:ext cx="4017900" cy="654900"/>
          </a:xfrm>
          <a:prstGeom prst="rect">
            <a:avLst/>
          </a:prstGeom>
          <a:noFill/>
          <a:ln/>
        </p:spPr>
        <p:txBody>
          <a:bodyPr wrap="square" lIns="0" tIns="0" rIns="0" bIns="0" rtlCol="0" anchor="t"/>
          <a:lstStyle/>
          <a:p>
            <a:pPr algn="l" indent="0" marL="0">
              <a:lnSpc>
                <a:spcPct val="100000"/>
              </a:lnSpc>
              <a:buNone/>
            </a:pPr>
            <a:r>
              <a:rPr lang="en-US" sz="2400" dirty="0">
                <a:solidFill>
                  <a:srgbClr val="000000"/>
                </a:solidFill>
                <a:latin typeface="Arial" pitchFamily="34" charset="0"/>
                <a:ea typeface="Arial" pitchFamily="34" charset="-122"/>
                <a:cs typeface="Arial" pitchFamily="34" charset="-120"/>
              </a:rPr>
              <a:t>Рудименты и атавизмы как следы прошлого
</a:t>
            </a:r>
            <a:endParaRPr lang="en-US" sz="2400" dirty="0"/>
          </a:p>
        </p:txBody>
      </p:sp>
      <p:sp>
        <p:nvSpPr>
          <p:cNvPr id="9" name="Text 1"/>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000000"/>
                </a:solidFill>
                <a:latin typeface="Arial" pitchFamily="34" charset="0"/>
                <a:ea typeface="Arial" pitchFamily="34" charset="-122"/>
                <a:cs typeface="Arial" pitchFamily="34" charset="-120"/>
              </a:rPr>
              <a:t>8</a:t>
            </a:r>
            <a:endParaRPr lang="en-US" sz="1000" dirty="0"/>
          </a:p>
        </p:txBody>
      </p:sp>
      <p:sp>
        <p:nvSpPr>
          <p:cNvPr id="10" name="Text 2"/>
          <p:cNvSpPr txBox="1"/>
          <p:nvPr/>
        </p:nvSpPr>
        <p:spPr>
          <a:xfrm>
            <a:off x="651950" y="1551475"/>
            <a:ext cx="3663600" cy="750300"/>
          </a:xfrm>
          <a:prstGeom prst="rect">
            <a:avLst/>
          </a:prstGeom>
          <a:noFill/>
          <a:ln/>
        </p:spPr>
        <p:txBody>
          <a:bodyPr wrap="square" lIns="0" tIns="0" rIns="0" bIns="0" rtlCol="0" anchor="t"/>
          <a:lstStyle/>
          <a:p>
            <a:pPr algn="l" indent="0" marL="0">
              <a:lnSpc>
                <a:spcPct val="115000"/>
              </a:lnSpc>
              <a:buNone/>
            </a:pPr>
            <a:r>
              <a:rPr lang="en-US" sz="1139" dirty="0">
                <a:solidFill>
                  <a:srgbClr val="000000"/>
                </a:solidFill>
                <a:latin typeface="Arial" pitchFamily="34" charset="0"/>
                <a:ea typeface="Arial" pitchFamily="34" charset="-122"/>
                <a:cs typeface="Arial" pitchFamily="34" charset="-120"/>
              </a:rPr>
              <a:t>Рудимент как остаток
</a:t>
            </a:r>
            <a:pPr algn="l" indent="0" marL="0">
              <a:lnSpc>
                <a:spcPct val="115000"/>
              </a:lnSpc>
              <a:buNone/>
            </a:pPr>
            <a:r>
              <a:rPr lang="en-US" sz="47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9" dirty="0">
                <a:solidFill>
                  <a:srgbClr val="000000"/>
                </a:solidFill>
                <a:latin typeface="Arial" pitchFamily="34" charset="0"/>
                <a:ea typeface="Arial" pitchFamily="34" charset="-122"/>
                <a:cs typeface="Arial" pitchFamily="34" charset="-120"/>
              </a:rPr>
              <a:t>Рудименты уменьшаются или теряют прежнюю функцию в ходе эволюции. Аппендикс, копчик и остатки тазового пояса у китов — примеры органов, сохранившихся как наследственные следы.
</a:t>
            </a:r>
            <a:endParaRPr lang="en-US" sz="1139" dirty="0"/>
          </a:p>
        </p:txBody>
      </p:sp>
      <p:sp>
        <p:nvSpPr>
          <p:cNvPr id="11" name="Text 3"/>
          <p:cNvSpPr txBox="1"/>
          <p:nvPr/>
        </p:nvSpPr>
        <p:spPr>
          <a:xfrm>
            <a:off x="651950" y="2395350"/>
            <a:ext cx="3663600" cy="750300"/>
          </a:xfrm>
          <a:prstGeom prst="rect">
            <a:avLst/>
          </a:prstGeom>
          <a:noFill/>
          <a:ln/>
        </p:spPr>
        <p:txBody>
          <a:bodyPr wrap="square" lIns="0" tIns="0" rIns="0" bIns="0" rtlCol="0" anchor="t"/>
          <a:lstStyle/>
          <a:p>
            <a:pPr algn="l" indent="0" marL="0">
              <a:lnSpc>
                <a:spcPct val="115000"/>
              </a:lnSpc>
              <a:buNone/>
            </a:pPr>
            <a:r>
              <a:rPr lang="en-US" sz="1103" dirty="0">
                <a:solidFill>
                  <a:srgbClr val="000000"/>
                </a:solidFill>
                <a:latin typeface="Arial" pitchFamily="34" charset="0"/>
                <a:ea typeface="Arial" pitchFamily="34" charset="-122"/>
                <a:cs typeface="Arial" pitchFamily="34" charset="-120"/>
              </a:rPr>
              <a:t>Отсутствие исходной роли
</a:t>
            </a:r>
            <a:pPr algn="l" indent="0" marL="0">
              <a:lnSpc>
                <a:spcPct val="115000"/>
              </a:lnSpc>
              <a:buNone/>
            </a:pPr>
            <a:r>
              <a:rPr lang="en-US" sz="45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19" dirty="0">
                <a:solidFill>
                  <a:srgbClr val="000000"/>
                </a:solidFill>
                <a:latin typeface="Arial" pitchFamily="34" charset="0"/>
                <a:ea typeface="Arial" pitchFamily="34" charset="-122"/>
                <a:cs typeface="Arial" pitchFamily="34" charset="-120"/>
              </a:rPr>
              <a:t>Некоторые рудименты сохраняются потому, что не мешают выживанию, хотя их первоначальное значение уже утрачено. Это показывает, что эволюция не всегда «обнуляет» старые структуры.
</a:t>
            </a:r>
            <a:endParaRPr lang="en-US" sz="1103" dirty="0"/>
          </a:p>
        </p:txBody>
      </p:sp>
      <p:sp>
        <p:nvSpPr>
          <p:cNvPr id="12" name="Text 4"/>
          <p:cNvSpPr txBox="1"/>
          <p:nvPr/>
        </p:nvSpPr>
        <p:spPr>
          <a:xfrm>
            <a:off x="5186750" y="803000"/>
            <a:ext cx="3663600" cy="7503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Атавизм как возврат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Атавизмы — редкое появление признаков далёких предков, например хвоста у человека или выраженного волосяного покрова. Они напоминают о скрытых возможностях генома.
</a:t>
            </a:r>
            <a:endParaRPr lang="en-US" sz="1200" dirty="0"/>
          </a:p>
        </p:txBody>
      </p:sp>
      <p:sp>
        <p:nvSpPr>
          <p:cNvPr id="13" name="Text 5"/>
          <p:cNvSpPr txBox="1"/>
          <p:nvPr/>
        </p:nvSpPr>
        <p:spPr>
          <a:xfrm>
            <a:off x="5186750" y="1646875"/>
            <a:ext cx="3663600" cy="750300"/>
          </a:xfrm>
          <a:prstGeom prst="rect">
            <a:avLst/>
          </a:prstGeom>
          <a:noFill/>
          <a:ln/>
        </p:spPr>
        <p:txBody>
          <a:bodyPr wrap="square" lIns="0" tIns="0" rIns="0" bIns="0" rtlCol="0" anchor="t"/>
          <a:lstStyle/>
          <a:p>
            <a:pPr algn="l" indent="0" marL="0">
              <a:lnSpc>
                <a:spcPct val="115000"/>
              </a:lnSpc>
              <a:buNone/>
            </a:pPr>
            <a:r>
              <a:rPr lang="en-US" sz="1154" dirty="0">
                <a:solidFill>
                  <a:srgbClr val="000000"/>
                </a:solidFill>
                <a:latin typeface="Arial" pitchFamily="34" charset="0"/>
                <a:ea typeface="Arial" pitchFamily="34" charset="-122"/>
                <a:cs typeface="Arial" pitchFamily="34" charset="-120"/>
              </a:rPr>
              <a:t>Почему это важно
</a:t>
            </a:r>
            <a:pPr algn="l" indent="0" marL="0">
              <a:lnSpc>
                <a:spcPct val="115000"/>
              </a:lnSpc>
              <a:buNone/>
            </a:pPr>
            <a:r>
              <a:rPr lang="en-US" sz="48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62" dirty="0">
                <a:solidFill>
                  <a:srgbClr val="000000"/>
                </a:solidFill>
                <a:latin typeface="Arial" pitchFamily="34" charset="0"/>
                <a:ea typeface="Arial" pitchFamily="34" charset="-122"/>
                <a:cs typeface="Arial" pitchFamily="34" charset="-120"/>
              </a:rPr>
              <a:t>Рудименты и атавизмы доказывают, что древняя наследственная информация не исчезает полностью, а может сохраняться и иногда проявляться при определённых условиях.
</a:t>
            </a:r>
            <a:endParaRPr lang="en-US" sz="1154"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917300" y="1193500"/>
            <a:ext cx="2784000" cy="3284100"/>
          </a:xfrm>
          <a:prstGeom prst="rect">
            <a:avLst/>
          </a:prstGeom>
          <a:noFill/>
          <a:ln/>
        </p:spPr>
        <p:txBody>
          <a:bodyPr wrap="square" lIns="0" tIns="0" rIns="0" bIns="0" rtlCol="0" anchor="t"/>
          <a:lstStyle/>
          <a:p>
            <a:pPr algn="l" indent="0" marL="0">
              <a:lnSpc>
                <a:spcPct val="100000"/>
              </a:lnSpc>
              <a:buNone/>
            </a:pPr>
            <a:r>
              <a:rPr lang="en-US" sz="2400" dirty="0">
                <a:solidFill>
                  <a:srgbClr val="FFFFFF"/>
                </a:solidFill>
                <a:latin typeface="Arial" pitchFamily="34" charset="0"/>
                <a:ea typeface="Arial" pitchFamily="34" charset="-122"/>
                <a:cs typeface="Arial" pitchFamily="34" charset="-120"/>
              </a:rPr>
              <a:t>Эмбриологические доказательства родства позвоночных
</a:t>
            </a:r>
            <a:endParaRPr lang="en-US" sz="2400" dirty="0"/>
          </a:p>
        </p:txBody>
      </p:sp>
      <p:sp>
        <p:nvSpPr>
          <p:cNvPr id="9" name="Text 1"/>
          <p:cNvSpPr txBox="1"/>
          <p:nvPr/>
        </p:nvSpPr>
        <p:spPr>
          <a:xfrm>
            <a:off x="8294625" y="368825"/>
            <a:ext cx="503400" cy="438600"/>
          </a:xfrm>
          <a:prstGeom prst="rect">
            <a:avLst/>
          </a:prstGeom>
          <a:noFill/>
          <a:ln/>
        </p:spPr>
        <p:txBody>
          <a:bodyPr wrap="square" lIns="0" tIns="0" rIns="0" bIns="0" rtlCol="0" anchor="t"/>
          <a:lstStyle/>
          <a:p>
            <a:pPr algn="r" indent="0" marL="0">
              <a:lnSpc>
                <a:spcPct val="100000"/>
              </a:lnSpc>
              <a:buNone/>
            </a:pPr>
            <a:r>
              <a:rPr lang="en-US" sz="1000" dirty="0">
                <a:solidFill>
                  <a:srgbClr val="FFFFFF"/>
                </a:solidFill>
                <a:latin typeface="Arial" pitchFamily="34" charset="0"/>
                <a:ea typeface="Arial" pitchFamily="34" charset="-122"/>
                <a:cs typeface="Arial" pitchFamily="34" charset="-120"/>
              </a:rPr>
              <a:t>9</a:t>
            </a:r>
            <a:endParaRPr lang="en-US" sz="1000" dirty="0"/>
          </a:p>
        </p:txBody>
      </p:sp>
      <p:sp>
        <p:nvSpPr>
          <p:cNvPr id="10" name="Text 2"/>
          <p:cNvSpPr txBox="1"/>
          <p:nvPr/>
        </p:nvSpPr>
        <p:spPr>
          <a:xfrm>
            <a:off x="622368" y="1193500"/>
            <a:ext cx="2270400" cy="1464900"/>
          </a:xfrm>
          <a:prstGeom prst="rect">
            <a:avLst/>
          </a:prstGeom>
          <a:noFill/>
          <a:ln/>
        </p:spPr>
        <p:txBody>
          <a:bodyPr wrap="square" lIns="0" tIns="0" rIns="0" bIns="0" rtlCol="0" anchor="t"/>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Общий план развития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На ранних стадиях зародыши позвоночных очень похожи: у них закладываются жаберные дуги, хвостовой отдел и осевой скелет, а основные органы проходят сходные этапы формирования.
</a:t>
            </a:r>
            <a:endParaRPr lang="en-US" sz="1300" dirty="0"/>
          </a:p>
        </p:txBody>
      </p:sp>
      <p:sp>
        <p:nvSpPr>
          <p:cNvPr id="11" name="Text 3"/>
          <p:cNvSpPr txBox="1"/>
          <p:nvPr/>
        </p:nvSpPr>
        <p:spPr>
          <a:xfrm>
            <a:off x="622368" y="3012650"/>
            <a:ext cx="2270400" cy="1464900"/>
          </a:xfrm>
          <a:prstGeom prst="rect">
            <a:avLst/>
          </a:prstGeom>
          <a:noFill/>
          <a:ln/>
        </p:spPr>
        <p:txBody>
          <a:bodyPr wrap="square" lIns="0" tIns="0" rIns="0" bIns="0" rtlCol="0" anchor="t"/>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Сближение на ранних этапах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Чем моложе эмбрион, тем меньше различий между рыбами, земноводными, пресмыкающимися, птицами и млекопитающими. Это указывает на общность базовой программы развития.
</a:t>
            </a:r>
            <a:endParaRPr lang="en-US" sz="1300" dirty="0"/>
          </a:p>
        </p:txBody>
      </p:sp>
      <p:sp>
        <p:nvSpPr>
          <p:cNvPr id="12" name="Text 4"/>
          <p:cNvSpPr txBox="1"/>
          <p:nvPr/>
        </p:nvSpPr>
        <p:spPr>
          <a:xfrm>
            <a:off x="3285818" y="1193500"/>
            <a:ext cx="2270400" cy="1464900"/>
          </a:xfrm>
          <a:prstGeom prst="rect">
            <a:avLst/>
          </a:prstGeom>
          <a:noFill/>
          <a:ln/>
        </p:spPr>
        <p:txBody>
          <a:bodyPr wrap="square" lIns="0" tIns="0" rIns="0" bIns="0" rtlCol="0" anchor="t"/>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Расхождение в ходе развития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 мере роста эмбрионов признаки классов становятся всё более заметными. Различия в строении тела появляются позже, чем общие ранние этапы.
</a:t>
            </a:r>
            <a:endParaRPr lang="en-US" sz="1300" dirty="0"/>
          </a:p>
        </p:txBody>
      </p:sp>
      <p:sp>
        <p:nvSpPr>
          <p:cNvPr id="13" name="Text 5"/>
          <p:cNvSpPr txBox="1"/>
          <p:nvPr/>
        </p:nvSpPr>
        <p:spPr>
          <a:xfrm>
            <a:off x="3285818" y="3012650"/>
            <a:ext cx="2270400" cy="1464900"/>
          </a:xfrm>
          <a:prstGeom prst="rect">
            <a:avLst/>
          </a:prstGeom>
          <a:noFill/>
          <a:ln/>
        </p:spPr>
        <p:txBody>
          <a:bodyPr wrap="square" lIns="0" tIns="0" rIns="0" bIns="0" rtlCol="0" anchor="t"/>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Эволюционный вывод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Сходство эмбриогенеза не случайно: оно отражает общее происхождение позвоночных и консервативность наследственных механизмов, управляющих ранним развитием.
</a:t>
            </a:r>
            <a:endParaRPr lang="en-US" sz="13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D5B3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099971" y="915425"/>
            <a:ext cx="4793507" cy="31782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97650" y="1902251"/>
            <a:ext cx="3155100" cy="943200"/>
          </a:xfrm>
          <a:prstGeom prst="rect">
            <a:avLst/>
          </a:prstGeom>
          <a:noFill/>
          <a:ln/>
        </p:spPr>
        <p:txBody>
          <a:bodyPr wrap="square" lIns="0" tIns="0" rIns="0" bIns="0" rtlCol="0" anchor="b"/>
          <a:lstStyle/>
          <a:p>
            <a:pPr algn="l" indent="0" marL="0">
              <a:lnSpc>
                <a:spcPct val="150000"/>
              </a:lnSpc>
              <a:buNone/>
            </a:pPr>
            <a:r>
              <a:rPr lang="en-US" sz="1238" dirty="0">
                <a:solidFill>
                  <a:srgbClr val="FFFFFF"/>
                </a:solidFill>
                <a:latin typeface="Arial" pitchFamily="34" charset="0"/>
                <a:ea typeface="Arial" pitchFamily="34" charset="-122"/>
                <a:cs typeface="Arial" pitchFamily="34" charset="-120"/>
              </a:rPr>
              <a:t>Сравнение стадий помогает увидеть, когда общие черты сохраняются лучше всего, а когда начинают преобладать видовые различия.
</a:t>
            </a:r>
            <a:endParaRPr lang="en-US" sz="1238" dirty="0"/>
          </a:p>
        </p:txBody>
      </p:sp>
      <p:sp>
        <p:nvSpPr>
          <p:cNvPr id="6" name="Text 1"/>
          <p:cNvSpPr txBox="1"/>
          <p:nvPr/>
        </p:nvSpPr>
        <p:spPr>
          <a:xfrm>
            <a:off x="297675" y="3278100"/>
            <a:ext cx="3171600" cy="1224000"/>
          </a:xfrm>
          <a:prstGeom prst="rect">
            <a:avLst/>
          </a:prstGeom>
          <a:noFill/>
          <a:ln/>
        </p:spPr>
        <p:txBody>
          <a:bodyPr wrap="square" lIns="0" tIns="0" rIns="0" bIns="0" rtlCol="0" anchor="t"/>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На ранней стадии сходство максимальное, поэтому эмбриология особенно хорошо выявляет общее происхождение позвоночных.
</a:t>
            </a:r>
            <a:endParaRPr lang="en-US" sz="1300" dirty="0"/>
          </a:p>
        </p:txBody>
      </p:sp>
      <p:sp>
        <p:nvSpPr>
          <p:cNvPr id="7" name="Text 2"/>
          <p:cNvSpPr txBox="1"/>
          <p:nvPr/>
        </p:nvSpPr>
        <p:spPr>
          <a:xfrm>
            <a:off x="4099575" y="4302663"/>
            <a:ext cx="4794300" cy="320100"/>
          </a:xfrm>
          <a:prstGeom prst="rect">
            <a:avLst/>
          </a:prstGeom>
          <a:noFill/>
          <a:ln/>
        </p:spPr>
        <p:txBody>
          <a:bodyPr wrap="square" lIns="0" tIns="0" rIns="0" bIns="0" rtlCol="0" anchor="t"/>
          <a:lstStyle/>
          <a:p>
            <a:pPr algn="r" indent="0" marL="0">
              <a:lnSpc>
                <a:spcPct val="115000"/>
              </a:lnSpc>
              <a:buNone/>
            </a:pPr>
            <a:r>
              <a:rPr lang="en-US" sz="900" dirty="0">
                <a:solidFill>
                  <a:srgbClr val="FFFFFF"/>
                </a:solidFill>
                <a:latin typeface="Arial" pitchFamily="34" charset="0"/>
                <a:ea typeface="Arial" pitchFamily="34" charset="-122"/>
                <a:cs typeface="Arial" pitchFamily="34" charset="-120"/>
              </a:rPr>
              <a:t>Схематическая учебная модель эмбриологического сходства
</a:t>
            </a:r>
            <a:endParaRPr lang="en-US" sz="900" dirty="0"/>
          </a:p>
        </p:txBody>
      </p:sp>
      <p:sp>
        <p:nvSpPr>
          <p:cNvPr id="8" name="Text 3"/>
          <p:cNvSpPr txBox="1"/>
          <p:nvPr/>
        </p:nvSpPr>
        <p:spPr>
          <a:xfrm>
            <a:off x="297650" y="803000"/>
            <a:ext cx="3231300" cy="1335900"/>
          </a:xfrm>
          <a:prstGeom prst="rect">
            <a:avLst/>
          </a:prstGeom>
          <a:noFill/>
          <a:ln/>
        </p:spPr>
        <p:txBody>
          <a:bodyPr wrap="square" lIns="0" tIns="0" rIns="0" bIns="0" rtlCol="0" anchor="t"/>
          <a:lstStyle/>
          <a:p>
            <a:pPr algn="l" indent="0" marL="0">
              <a:lnSpc>
                <a:spcPct val="100000"/>
              </a:lnSpc>
              <a:buNone/>
            </a:pPr>
            <a:r>
              <a:rPr lang="en-US" sz="2400" dirty="0">
                <a:solidFill>
                  <a:srgbClr val="FFFFFF"/>
                </a:solidFill>
                <a:latin typeface="Arial" pitchFamily="34" charset="0"/>
                <a:ea typeface="Arial" pitchFamily="34" charset="-122"/>
                <a:cs typeface="Arial" pitchFamily="34" charset="-120"/>
              </a:rPr>
              <a:t>Сходство эмбрионов позвоночных на разных стадиях развития
</a:t>
            </a:r>
            <a:endParaRPr lang="en-US" sz="2400" dirty="0"/>
          </a:p>
        </p:txBody>
      </p:sp>
      <p:sp>
        <p:nvSpPr>
          <p:cNvPr id="9" name="Text 4"/>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FFFFFF"/>
                </a:solidFill>
                <a:latin typeface="Arial" pitchFamily="34" charset="0"/>
                <a:ea typeface="Arial" pitchFamily="34" charset="-122"/>
                <a:cs typeface="Arial" pitchFamily="34" charset="-120"/>
              </a:rPr>
              <a:t>10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420950" y="814850"/>
            <a:ext cx="6302100" cy="1944300"/>
          </a:xfrm>
          <a:prstGeom prst="rect">
            <a:avLst/>
          </a:prstGeom>
          <a:noFill/>
          <a:ln/>
        </p:spPr>
        <p:txBody>
          <a:bodyPr wrap="square" lIns="0" tIns="0" rIns="0" bIns="0" rtlCol="0" anchor="b"/>
          <a:lstStyle/>
          <a:p>
            <a:pPr algn="ctr" indent="0" marL="0">
              <a:lnSpc>
                <a:spcPct val="100000"/>
              </a:lnSpc>
              <a:buNone/>
            </a:pPr>
            <a:r>
              <a:rPr lang="en-US" sz="6200" dirty="0">
                <a:solidFill>
                  <a:srgbClr val="FFFFFF"/>
                </a:solidFill>
                <a:latin typeface="Arial" pitchFamily="34" charset="0"/>
                <a:ea typeface="Arial" pitchFamily="34" charset="-122"/>
                <a:cs typeface="Arial" pitchFamily="34" charset="-120"/>
              </a:rPr>
              <a:t>98–99%
</a:t>
            </a:r>
            <a:endParaRPr lang="en-US" sz="6200" dirty="0"/>
          </a:p>
        </p:txBody>
      </p:sp>
      <p:sp>
        <p:nvSpPr>
          <p:cNvPr id="5" name="Text 1"/>
          <p:cNvSpPr txBox="1"/>
          <p:nvPr/>
        </p:nvSpPr>
        <p:spPr>
          <a:xfrm>
            <a:off x="411500" y="4615375"/>
            <a:ext cx="8228100" cy="320100"/>
          </a:xfrm>
          <a:prstGeom prst="rect">
            <a:avLst/>
          </a:prstGeom>
          <a:noFill/>
          <a:ln/>
        </p:spPr>
        <p:txBody>
          <a:bodyPr wrap="square" lIns="0" tIns="0" rIns="0" bIns="0" rtlCol="0" anchor="t"/>
          <a:lstStyle/>
          <a:p>
            <a:pPr algn="ctr" indent="0" marL="0">
              <a:lnSpc>
                <a:spcPct val="115000"/>
              </a:lnSpc>
              <a:buNone/>
            </a:pPr>
            <a:r>
              <a:rPr lang="en-US" sz="1096" dirty="0">
                <a:solidFill>
                  <a:srgbClr val="000000"/>
                </a:solidFill>
                <a:latin typeface="Arial" pitchFamily="34" charset="0"/>
                <a:ea typeface="Arial" pitchFamily="34" charset="-122"/>
                <a:cs typeface="Arial" pitchFamily="34" charset="-120"/>
              </a:rPr>
              <a:t>Сопоставление последовательностей ДНК человека и шимпанзе по данным сравнительной геномики; Human Genome Project и последующие исследования
</a:t>
            </a:r>
            <a:endParaRPr lang="en-US" sz="1096" dirty="0"/>
          </a:p>
        </p:txBody>
      </p:sp>
      <p:sp>
        <p:nvSpPr>
          <p:cNvPr id="6" name="Text 2"/>
          <p:cNvSpPr txBox="1"/>
          <p:nvPr/>
        </p:nvSpPr>
        <p:spPr>
          <a:xfrm>
            <a:off x="1420850" y="2813200"/>
            <a:ext cx="6302100" cy="1546800"/>
          </a:xfrm>
          <a:prstGeom prst="rect">
            <a:avLst/>
          </a:prstGeom>
          <a:noFill/>
          <a:ln/>
        </p:spPr>
        <p:txBody>
          <a:bodyPr wrap="square" lIns="0" tIns="0" rIns="0" bIns="0" rtlCol="0" anchor="t"/>
          <a:lstStyle/>
          <a:p>
            <a:pPr algn="ctr" indent="0" marL="0">
              <a:lnSpc>
                <a:spcPct val="115000"/>
              </a:lnSpc>
              <a:buNone/>
            </a:pPr>
            <a:r>
              <a:rPr lang="en-US" sz="1700" dirty="0">
                <a:solidFill>
                  <a:srgbClr val="000000"/>
                </a:solidFill>
                <a:latin typeface="Arial" pitchFamily="34" charset="0"/>
                <a:ea typeface="Arial" pitchFamily="34" charset="-122"/>
                <a:cs typeface="Arial" pitchFamily="34" charset="-120"/>
              </a:rPr>
              <a:t>совпадения нуклеотидных последовательностей у человека и шимпанзе указывают на очень близкое родство
</a:t>
            </a:r>
            <a:pPr algn="ctr" indent="0" marL="0">
              <a:lnSpc>
                <a:spcPct val="115000"/>
              </a:lnSpc>
              <a:buNone/>
            </a:pPr>
            <a:r>
              <a:rPr lang="en-US" sz="2400" dirty="0">
                <a:solidFill>
                  <a:srgbClr val="434343"/>
                </a:solidFill>
                <a:latin typeface="Arial" pitchFamily="34" charset="0"/>
                <a:ea typeface="Arial" pitchFamily="34" charset="-122"/>
                <a:cs typeface="Arial" pitchFamily="34" charset="-120"/>
              </a:rPr>
              <a:t>
</a:t>
            </a:r>
            <a:pPr algn="ctr" indent="0" marL="0">
              <a:lnSpc>
                <a:spcPct val="115000"/>
              </a:lnSpc>
              <a:buNone/>
            </a:pPr>
            <a:r>
              <a:rPr lang="en-US" sz="1200" dirty="0">
                <a:solidFill>
                  <a:srgbClr val="434343"/>
                </a:solidFill>
                <a:latin typeface="Arial" pitchFamily="34" charset="0"/>
                <a:ea typeface="Arial" pitchFamily="34" charset="-122"/>
                <a:cs typeface="Arial" pitchFamily="34" charset="-120"/>
              </a:rPr>
              <a:t>Сравнение геномов позволяет оценивать родство точнее, чем по внешнему сходству: даже небольшие различия накапливаются за длительное время эволюции.
</a:t>
            </a:r>
            <a:endParaRPr lang="en-US" sz="1700" dirty="0"/>
          </a:p>
        </p:txBody>
      </p:sp>
      <p:sp>
        <p:nvSpPr>
          <p:cNvPr id="7" name="Text 3"/>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FFFFFF"/>
                </a:solidFill>
                <a:latin typeface="Arial" pitchFamily="34" charset="0"/>
                <a:ea typeface="Arial" pitchFamily="34" charset="-122"/>
                <a:cs typeface="Arial" pitchFamily="34" charset="-120"/>
              </a:rPr>
              <a:t>11</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11700" y="2121125"/>
            <a:ext cx="4094100" cy="1306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965775" y="1788722"/>
            <a:ext cx="3647400" cy="861900"/>
          </a:xfrm>
          <a:prstGeom prst="rect">
            <a:avLst/>
          </a:prstGeom>
          <a:noFill/>
          <a:ln/>
        </p:spPr>
        <p:txBody>
          <a:bodyPr wrap="square" lIns="0" tIns="0" rIns="0" bIns="0" rtlCol="0" anchor="ctr"/>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Сопоставление ДНК показывает, что близость видов можно оценивать по доле совпадающих участков генома.
</a:t>
            </a:r>
            <a:endParaRPr lang="en-US" sz="1200" dirty="0"/>
          </a:p>
        </p:txBody>
      </p:sp>
      <p:sp>
        <p:nvSpPr>
          <p:cNvPr id="7" name="Text 1"/>
          <p:cNvSpPr txBox="1"/>
          <p:nvPr/>
        </p:nvSpPr>
        <p:spPr>
          <a:xfrm>
            <a:off x="4965775" y="2901425"/>
            <a:ext cx="3647400" cy="861900"/>
          </a:xfrm>
          <a:prstGeom prst="rect">
            <a:avLst/>
          </a:prstGeom>
          <a:noFill/>
          <a:ln/>
        </p:spPr>
        <p:txBody>
          <a:bodyPr wrap="square" lIns="0" tIns="0" rIns="0" bIns="0" rtlCol="0" anchor="ctr"/>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Чем выше молекулярное сходство, тем более недавним был общий предок и тем ближе эволюционное родство.
</a:t>
            </a:r>
            <a:endParaRPr lang="en-US" sz="1200" dirty="0"/>
          </a:p>
        </p:txBody>
      </p:sp>
      <p:sp>
        <p:nvSpPr>
          <p:cNvPr id="8" name="Text 2"/>
          <p:cNvSpPr txBox="1"/>
          <p:nvPr/>
        </p:nvSpPr>
        <p:spPr>
          <a:xfrm>
            <a:off x="194000" y="4378850"/>
            <a:ext cx="4377900" cy="320100"/>
          </a:xfrm>
          <a:prstGeom prst="rect">
            <a:avLst/>
          </a:prstGeom>
          <a:noFill/>
          <a:ln/>
        </p:spPr>
        <p:txBody>
          <a:bodyPr wrap="square" lIns="0" tIns="0" rIns="0" bIns="0" rtlCol="0" anchor="t"/>
          <a:lstStyle/>
          <a:p>
            <a:pPr algn="l" indent="0" marL="0">
              <a:lnSpc>
                <a:spcPct val="115000"/>
              </a:lnSpc>
              <a:buNone/>
            </a:pPr>
            <a:r>
              <a:rPr lang="en-US" sz="900" dirty="0">
                <a:solidFill>
                  <a:srgbClr val="000000"/>
                </a:solidFill>
                <a:latin typeface="Arial" pitchFamily="34" charset="0"/>
                <a:ea typeface="Arial" pitchFamily="34" charset="-122"/>
                <a:cs typeface="Arial" pitchFamily="34" charset="-120"/>
              </a:rPr>
              <a:t>Сравнительная геномика позвоночных; обобщённые данные учебной биологии и геномных исследований
</a:t>
            </a:r>
            <a:endParaRPr lang="en-US" sz="900" dirty="0"/>
          </a:p>
        </p:txBody>
      </p:sp>
      <p:sp>
        <p:nvSpPr>
          <p:cNvPr id="9" name="Text 3"/>
          <p:cNvSpPr txBox="1"/>
          <p:nvPr/>
        </p:nvSpPr>
        <p:spPr>
          <a:xfrm>
            <a:off x="297650" y="803000"/>
            <a:ext cx="8536800" cy="610800"/>
          </a:xfrm>
          <a:prstGeom prst="rect">
            <a:avLst/>
          </a:prstGeom>
          <a:noFill/>
          <a:ln/>
        </p:spPr>
        <p:txBody>
          <a:bodyPr wrap="square" lIns="0" tIns="0" rIns="0" bIns="0" rtlCol="0" anchor="t"/>
          <a:lstStyle/>
          <a:p>
            <a:pPr algn="l" indent="0" marL="0">
              <a:lnSpc>
                <a:spcPct val="100000"/>
              </a:lnSpc>
              <a:buNone/>
            </a:pPr>
            <a:r>
              <a:rPr lang="en-US" sz="2400" dirty="0">
                <a:solidFill>
                  <a:srgbClr val="000000"/>
                </a:solidFill>
                <a:latin typeface="Arial" pitchFamily="34" charset="0"/>
                <a:ea typeface="Arial" pitchFamily="34" charset="-122"/>
                <a:cs typeface="Arial" pitchFamily="34" charset="-120"/>
              </a:rPr>
              <a:t>Сравнение генетического сходства у разных групп организмов
</a:t>
            </a:r>
            <a:endParaRPr lang="en-US" sz="2400" dirty="0"/>
          </a:p>
        </p:txBody>
      </p:sp>
      <p:sp>
        <p:nvSpPr>
          <p:cNvPr id="10" name="Text 4"/>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000000"/>
                </a:solidFill>
                <a:latin typeface="Arial" pitchFamily="34" charset="0"/>
                <a:ea typeface="Arial" pitchFamily="34" charset="-122"/>
                <a:cs typeface="Arial" pitchFamily="34" charset="-120"/>
              </a:rPr>
              <a:t>12</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11700" y="1547382"/>
            <a:ext cx="8536800" cy="315366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297650" y="803000"/>
            <a:ext cx="8536800" cy="396900"/>
          </a:xfrm>
          <a:prstGeom prst="rect">
            <a:avLst/>
          </a:prstGeom>
          <a:noFill/>
          <a:ln/>
        </p:spPr>
        <p:txBody>
          <a:bodyPr wrap="square" lIns="0" tIns="0" rIns="0" bIns="0" rtlCol="0" anchor="t"/>
          <a:lstStyle/>
          <a:p>
            <a:pPr algn="l" indent="0" marL="0">
              <a:lnSpc>
                <a:spcPct val="100000"/>
              </a:lnSpc>
              <a:buNone/>
            </a:pPr>
            <a:r>
              <a:rPr lang="en-US" sz="2182" dirty="0">
                <a:solidFill>
                  <a:srgbClr val="000000"/>
                </a:solidFill>
                <a:latin typeface="Arial" pitchFamily="34" charset="0"/>
                <a:ea typeface="Arial" pitchFamily="34" charset="-122"/>
                <a:cs typeface="Arial" pitchFamily="34" charset="-120"/>
              </a:rPr>
              <a:t>Как независимые данные складываются в единое доказательство
</a:t>
            </a:r>
            <a:endParaRPr lang="en-US" sz="2182" dirty="0"/>
          </a:p>
        </p:txBody>
      </p:sp>
      <p:sp>
        <p:nvSpPr>
          <p:cNvPr id="5" name="Text 1"/>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000000"/>
                </a:solidFill>
                <a:latin typeface="Arial" pitchFamily="34" charset="0"/>
                <a:ea typeface="Arial" pitchFamily="34" charset="-122"/>
                <a:cs typeface="Arial" pitchFamily="34" charset="-120"/>
              </a:rPr>
              <a:t>13</a:t>
            </a:r>
            <a:endParaRPr lang="en-US" sz="1000" dirty="0"/>
          </a:p>
        </p:txBody>
      </p:sp>
      <p:sp>
        <p:nvSpPr>
          <p:cNvPr id="6" name="Text 2"/>
          <p:cNvSpPr txBox="1"/>
          <p:nvPr/>
        </p:nvSpPr>
        <p:spPr>
          <a:xfrm>
            <a:off x="311700" y="1199900"/>
            <a:ext cx="8536800" cy="247500"/>
          </a:xfrm>
          <a:prstGeom prst="rect">
            <a:avLst/>
          </a:prstGeom>
          <a:noFill/>
          <a:ln/>
        </p:spPr>
        <p:txBody>
          <a:bodyPr wrap="square" lIns="0" tIns="0" rIns="0" bIns="0" rtlCol="0" anchor="ctr"/>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Палеонтология, морфология, эмбриология и молекулярная биология дают согласованную реконструкцию эволюции.
</a:t>
            </a:r>
            <a:endParaRPr lang="en-US" sz="1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11700" y="2376988"/>
            <a:ext cx="2632800" cy="1794623"/>
          </a:xfrm>
          <a:prstGeom prst="rect">
            <a:avLst/>
          </a:prstGeom>
        </p:spPr>
      </p:pic>
      <p:pic>
        <p:nvPicPr>
          <p:cNvPr id="4" name="Image 2" descr="preencoded.png">    </p:cNvPr>
          <p:cNvPicPr>
            <a:picLocks noChangeAspect="1"/>
          </p:cNvPicPr>
          <p:nvPr/>
        </p:nvPicPr>
        <p:blipFill>
          <a:blip r:embed="rId3"/>
          <a:stretch>
            <a:fillRect/>
          </a:stretch>
        </p:blipFill>
        <p:spPr>
          <a:xfrm>
            <a:off x="3255600" y="2907338"/>
            <a:ext cx="2632800" cy="1794623"/>
          </a:xfrm>
          <a:prstGeom prst="rect">
            <a:avLst/>
          </a:prstGeom>
        </p:spPr>
      </p:pic>
      <p:pic>
        <p:nvPicPr>
          <p:cNvPr id="5" name="Image 3" descr="preencoded.png">    </p:cNvPr>
          <p:cNvPicPr>
            <a:picLocks noChangeAspect="1"/>
          </p:cNvPicPr>
          <p:nvPr/>
        </p:nvPicPr>
        <p:blipFill>
          <a:blip r:embed="rId4"/>
          <a:stretch>
            <a:fillRect/>
          </a:stretch>
        </p:blipFill>
        <p:spPr>
          <a:xfrm>
            <a:off x="6199500" y="2109738"/>
            <a:ext cx="2632800" cy="1794623"/>
          </a:xfrm>
          <a:prstGeom prst="rect">
            <a:avLst/>
          </a:prstGeom>
        </p:spPr>
      </p:pic>
      <p:sp>
        <p:nvSpPr>
          <p:cNvPr id="6" name="Text 0"/>
          <p:cNvSpPr txBox="1"/>
          <p:nvPr/>
        </p:nvSpPr>
        <p:spPr>
          <a:xfrm>
            <a:off x="297650" y="803000"/>
            <a:ext cx="5590800" cy="491400"/>
          </a:xfrm>
          <a:prstGeom prst="rect">
            <a:avLst/>
          </a:prstGeom>
          <a:noFill/>
          <a:ln/>
        </p:spPr>
        <p:txBody>
          <a:bodyPr wrap="square" lIns="0" tIns="0" rIns="0" bIns="0" rtlCol="0" anchor="t"/>
          <a:lstStyle/>
          <a:p>
            <a:pPr algn="l" indent="0" marL="0">
              <a:lnSpc>
                <a:spcPct val="100000"/>
              </a:lnSpc>
              <a:buNone/>
            </a:pPr>
            <a:r>
              <a:rPr lang="en-US" sz="1934" dirty="0">
                <a:solidFill>
                  <a:srgbClr val="000000"/>
                </a:solidFill>
                <a:latin typeface="Arial" pitchFamily="34" charset="0"/>
                <a:ea typeface="Arial" pitchFamily="34" charset="-122"/>
                <a:cs typeface="Arial" pitchFamily="34" charset="-120"/>
              </a:rPr>
              <a:t>Биогеография: как изоляция формирует различия
</a:t>
            </a:r>
            <a:endParaRPr lang="en-US" sz="1934" dirty="0"/>
          </a:p>
        </p:txBody>
      </p:sp>
      <p:sp>
        <p:nvSpPr>
          <p:cNvPr id="7" name="Text 1"/>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000000"/>
                </a:solidFill>
                <a:latin typeface="Arial" pitchFamily="34" charset="0"/>
                <a:ea typeface="Arial" pitchFamily="34" charset="-122"/>
                <a:cs typeface="Arial" pitchFamily="34" charset="-120"/>
              </a:rPr>
              <a:t>14</a:t>
            </a:r>
            <a:endParaRPr lang="en-US" sz="1000" dirty="0"/>
          </a:p>
        </p:txBody>
      </p:sp>
      <p:sp>
        <p:nvSpPr>
          <p:cNvPr id="8" name="Text 2"/>
          <p:cNvSpPr txBox="1"/>
          <p:nvPr/>
        </p:nvSpPr>
        <p:spPr>
          <a:xfrm>
            <a:off x="311700" y="1389400"/>
            <a:ext cx="2632800" cy="893700"/>
          </a:xfrm>
          <a:prstGeom prst="rect">
            <a:avLst/>
          </a:prstGeom>
          <a:noFill/>
          <a:ln/>
        </p:spPr>
        <p:txBody>
          <a:bodyPr wrap="square" lIns="0" tIns="0" rIns="0" bIns="0" rtlCol="0" anchor="t"/>
          <a:lstStyle/>
          <a:p>
            <a:pPr algn="l" indent="0" marL="0">
              <a:lnSpc>
                <a:spcPct val="115000"/>
              </a:lnSpc>
              <a:buNone/>
            </a:pPr>
            <a:r>
              <a:rPr lang="en-US" sz="975" dirty="0">
                <a:solidFill>
                  <a:srgbClr val="000000"/>
                </a:solidFill>
                <a:latin typeface="Arial" pitchFamily="34" charset="0"/>
                <a:ea typeface="Arial" pitchFamily="34" charset="-122"/>
                <a:cs typeface="Arial" pitchFamily="34" charset="-120"/>
              </a:rPr>
              <a:t>Вьюрки островов Галапагос
</a:t>
            </a:r>
            <a:pPr algn="l" indent="0" marL="0">
              <a:lnSpc>
                <a:spcPct val="115000"/>
              </a:lnSpc>
              <a:buNone/>
            </a:pPr>
            <a:r>
              <a:rPr lang="en-US" sz="35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98" dirty="0">
                <a:solidFill>
                  <a:srgbClr val="000000"/>
                </a:solidFill>
                <a:latin typeface="Arial" pitchFamily="34" charset="0"/>
                <a:ea typeface="Arial" pitchFamily="34" charset="-122"/>
                <a:cs typeface="Arial" pitchFamily="34" charset="-120"/>
              </a:rPr>
              <a:t>На соседних островах встречаются близкие виды, но у них различаются форма клюва и способы питания. Изоляция и разные условия среды привели к расхождению потомков общего предка. Именно так биогеография показывает действие отбора в пространстве.
</a:t>
            </a:r>
            <a:endParaRPr lang="en-US" sz="975" dirty="0"/>
          </a:p>
        </p:txBody>
      </p:sp>
      <p:sp>
        <p:nvSpPr>
          <p:cNvPr id="9" name="Text 3"/>
          <p:cNvSpPr txBox="1"/>
          <p:nvPr/>
        </p:nvSpPr>
        <p:spPr>
          <a:xfrm>
            <a:off x="3255600" y="1928563"/>
            <a:ext cx="2632800" cy="893700"/>
          </a:xfrm>
          <a:prstGeom prst="rect">
            <a:avLst/>
          </a:prstGeom>
          <a:noFill/>
          <a:ln/>
        </p:spPr>
        <p:txBody>
          <a:bodyPr wrap="square" lIns="0" tIns="0" rIns="0" bIns="0" rtlCol="0" anchor="t"/>
          <a:lstStyle/>
          <a:p>
            <a:pPr algn="l" indent="0" marL="0">
              <a:lnSpc>
                <a:spcPct val="115000"/>
              </a:lnSpc>
              <a:buNone/>
            </a:pPr>
            <a:r>
              <a:rPr lang="en-US" sz="970" dirty="0">
                <a:solidFill>
                  <a:srgbClr val="000000"/>
                </a:solidFill>
                <a:latin typeface="Arial" pitchFamily="34" charset="0"/>
                <a:ea typeface="Arial" pitchFamily="34" charset="-122"/>
                <a:cs typeface="Arial" pitchFamily="34" charset="-120"/>
              </a:rPr>
              <a:t>Сумчатые Австралии
</a:t>
            </a:r>
            <a:pPr algn="l" indent="0" marL="0">
              <a:lnSpc>
                <a:spcPct val="115000"/>
              </a:lnSpc>
              <a:buNone/>
            </a:pPr>
            <a:r>
              <a:rPr lang="en-US" sz="35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94" dirty="0">
                <a:solidFill>
                  <a:srgbClr val="000000"/>
                </a:solidFill>
                <a:latin typeface="Arial" pitchFamily="34" charset="0"/>
                <a:ea typeface="Arial" pitchFamily="34" charset="-122"/>
                <a:cs typeface="Arial" pitchFamily="34" charset="-120"/>
              </a:rPr>
              <a:t>Австралия долгое время развивалась обособленно, поэтому здесь сохранилось множество сумчатых форм. Они заняли разные экологические ниши, которые на других материках чаще освоили плацентарные млекопитающие. Картина распределения видов отражает историю древней изоляции.
</a:t>
            </a:r>
            <a:endParaRPr lang="en-US" sz="970" dirty="0"/>
          </a:p>
        </p:txBody>
      </p:sp>
      <p:sp>
        <p:nvSpPr>
          <p:cNvPr id="10" name="Text 4"/>
          <p:cNvSpPr txBox="1"/>
          <p:nvPr/>
        </p:nvSpPr>
        <p:spPr>
          <a:xfrm>
            <a:off x="6199500" y="1148613"/>
            <a:ext cx="2632800" cy="893700"/>
          </a:xfrm>
          <a:prstGeom prst="rect">
            <a:avLst/>
          </a:prstGeom>
          <a:noFill/>
          <a:ln/>
        </p:spPr>
        <p:txBody>
          <a:bodyPr wrap="square" lIns="0" tIns="0" rIns="0" bIns="0" rtlCol="0" anchor="t"/>
          <a:lstStyle/>
          <a:p>
            <a:pPr algn="l" indent="0" marL="0">
              <a:lnSpc>
                <a:spcPct val="115000"/>
              </a:lnSpc>
              <a:buNone/>
            </a:pPr>
            <a:r>
              <a:rPr lang="en-US" sz="975" dirty="0">
                <a:solidFill>
                  <a:srgbClr val="000000"/>
                </a:solidFill>
                <a:latin typeface="Arial" pitchFamily="34" charset="0"/>
                <a:ea typeface="Arial" pitchFamily="34" charset="-122"/>
                <a:cs typeface="Arial" pitchFamily="34" charset="-120"/>
              </a:rPr>
              <a:t>Эндемики островов и материков
</a:t>
            </a:r>
            <a:pPr algn="l" indent="0" marL="0">
              <a:lnSpc>
                <a:spcPct val="115000"/>
              </a:lnSpc>
              <a:buNone/>
            </a:pPr>
            <a:r>
              <a:rPr lang="en-US" sz="35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98" dirty="0">
                <a:solidFill>
                  <a:srgbClr val="000000"/>
                </a:solidFill>
                <a:latin typeface="Arial" pitchFamily="34" charset="0"/>
                <a:ea typeface="Arial" pitchFamily="34" charset="-122"/>
                <a:cs typeface="Arial" pitchFamily="34" charset="-120"/>
              </a:rPr>
              <a:t>На Мадагаскаре, островах и в удалённых архипелагах часто возникают эндемики — виды, которых больше нигде нет. Такая неповторимость объясняется разрывом ареалов, независимой адаптацией и длительным отсутствием обмена генами между популяциями.
</a:t>
            </a:r>
            <a:endParaRPr lang="en-US" sz="975"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94650" y="1507784"/>
            <a:ext cx="3830400" cy="1089000"/>
          </a:xfrm>
          <a:prstGeom prst="rect">
            <a:avLst/>
          </a:prstGeom>
          <a:noFill/>
          <a:ln/>
        </p:spPr>
        <p:txBody>
          <a:bodyPr wrap="square" lIns="0" tIns="0" rIns="0" bIns="0" rtlCol="0" anchor="t"/>
          <a:lstStyle/>
          <a:p>
            <a:pPr algn="l" indent="0" marL="0">
              <a:lnSpc>
                <a:spcPct val="130039"/>
              </a:lnSpc>
              <a:buNone/>
            </a:pPr>
            <a:r>
              <a:rPr lang="en-US" sz="1300" dirty="0">
                <a:solidFill>
                  <a:srgbClr val="000000"/>
                </a:solidFill>
                <a:latin typeface="Arial" pitchFamily="34" charset="0"/>
                <a:ea typeface="Arial" pitchFamily="34" charset="-122"/>
                <a:cs typeface="Arial" pitchFamily="34" charset="-120"/>
              </a:rPr>
              <a:t>Постоянное давление среды
</a:t>
            </a:r>
            <a:pPr algn="l" indent="0" marL="0">
              <a:lnSpc>
                <a:spcPct val="130039"/>
              </a:lnSpc>
              <a:buNone/>
            </a:pPr>
            <a:r>
              <a:rPr lang="en-US" sz="200" dirty="0">
                <a:solidFill>
                  <a:srgbClr val="000000"/>
                </a:solidFill>
                <a:latin typeface="Arial" pitchFamily="34" charset="0"/>
                <a:ea typeface="Arial" pitchFamily="34" charset="-122"/>
                <a:cs typeface="Arial" pitchFamily="34" charset="-120"/>
              </a:rPr>
              <a:t>
</a:t>
            </a:r>
            <a:pPr algn="l" indent="0" marL="0">
              <a:lnSpc>
                <a:spcPct val="130039"/>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В популяциях уже сегодня меняются частоты аллелей под действием отбора, миграции и дрейфа генов. Эти сдвиги малы, но хорошо измеримы.
</a:t>
            </a:r>
            <a:endParaRPr lang="en-US" sz="1300" dirty="0"/>
          </a:p>
        </p:txBody>
      </p:sp>
      <p:sp>
        <p:nvSpPr>
          <p:cNvPr id="6" name="Text 1"/>
          <p:cNvSpPr txBox="1"/>
          <p:nvPr/>
        </p:nvSpPr>
        <p:spPr>
          <a:xfrm>
            <a:off x="312500" y="2456225"/>
            <a:ext cx="3458700" cy="1089000"/>
          </a:xfrm>
          <a:prstGeom prst="rect">
            <a:avLst/>
          </a:prstGeom>
          <a:noFill/>
          <a:ln/>
        </p:spPr>
        <p:txBody>
          <a:bodyPr wrap="square" lIns="0" tIns="0" rIns="0" bIns="0" rtlCol="0" anchor="t"/>
          <a:lstStyle/>
          <a:p>
            <a:pPr algn="r" indent="0" marL="0">
              <a:lnSpc>
                <a:spcPct val="130039"/>
              </a:lnSpc>
              <a:buNone/>
            </a:pPr>
            <a:r>
              <a:rPr lang="en-US" sz="1300" dirty="0">
                <a:solidFill>
                  <a:srgbClr val="000000"/>
                </a:solidFill>
                <a:latin typeface="Arial" pitchFamily="34" charset="0"/>
                <a:ea typeface="Arial" pitchFamily="34" charset="-122"/>
                <a:cs typeface="Arial" pitchFamily="34" charset="-120"/>
              </a:rPr>
              <a:t>Быстрая адаптация
</a:t>
            </a:r>
            <a:pPr algn="r" indent="0" marL="0">
              <a:lnSpc>
                <a:spcPct val="130039"/>
              </a:lnSpc>
              <a:buNone/>
            </a:pPr>
            <a:r>
              <a:rPr lang="en-US" sz="200" dirty="0">
                <a:solidFill>
                  <a:srgbClr val="000000"/>
                </a:solidFill>
                <a:latin typeface="Arial" pitchFamily="34" charset="0"/>
                <a:ea typeface="Arial" pitchFamily="34" charset="-122"/>
                <a:cs typeface="Arial" pitchFamily="34" charset="-120"/>
              </a:rPr>
              <a:t>
</a:t>
            </a:r>
            <a:pPr algn="r" indent="0" marL="0">
              <a:lnSpc>
                <a:spcPct val="130039"/>
              </a:lnSpc>
              <a:buNone/>
            </a:pPr>
            <a:r>
              <a:rPr lang="en-US" sz="100" dirty="0">
                <a:solidFill>
                  <a:srgbClr val="000000"/>
                </a:solidFill>
                <a:latin typeface="Arial" pitchFamily="34" charset="0"/>
                <a:ea typeface="Arial" pitchFamily="34" charset="-122"/>
                <a:cs typeface="Arial" pitchFamily="34" charset="-120"/>
              </a:rPr>
              <a:t>
</a:t>
            </a:r>
            <a:pPr algn="r" indent="0" marL="0">
              <a:lnSpc>
                <a:spcPct val="115000"/>
              </a:lnSpc>
              <a:buNone/>
            </a:pPr>
            <a:r>
              <a:rPr lang="en-US" sz="1100" dirty="0">
                <a:solidFill>
                  <a:srgbClr val="000000"/>
                </a:solidFill>
                <a:latin typeface="Arial" pitchFamily="34" charset="0"/>
                <a:ea typeface="Arial" pitchFamily="34" charset="-122"/>
                <a:cs typeface="Arial" pitchFamily="34" charset="-120"/>
              </a:rPr>
              <a:t>У бактерий и насекомых в ответ на новые условия появляются устойчивые формы. Такой процесс особенно заметен при использовании антибиотиков и пестицидов.
</a:t>
            </a:r>
            <a:endParaRPr lang="en-US" sz="1300" dirty="0"/>
          </a:p>
        </p:txBody>
      </p:sp>
      <p:sp>
        <p:nvSpPr>
          <p:cNvPr id="7" name="Text 2"/>
          <p:cNvSpPr txBox="1"/>
          <p:nvPr/>
        </p:nvSpPr>
        <p:spPr>
          <a:xfrm>
            <a:off x="4994650" y="3386545"/>
            <a:ext cx="3830400" cy="1089000"/>
          </a:xfrm>
          <a:prstGeom prst="rect">
            <a:avLst/>
          </a:prstGeom>
          <a:noFill/>
          <a:ln/>
        </p:spPr>
        <p:txBody>
          <a:bodyPr wrap="square" lIns="0" tIns="0" rIns="0" bIns="0" rtlCol="0" anchor="t"/>
          <a:lstStyle/>
          <a:p>
            <a:pPr algn="l" indent="0" marL="0">
              <a:lnSpc>
                <a:spcPct val="130039"/>
              </a:lnSpc>
              <a:buNone/>
            </a:pPr>
            <a:r>
              <a:rPr lang="en-US" sz="1300" dirty="0">
                <a:solidFill>
                  <a:srgbClr val="000000"/>
                </a:solidFill>
                <a:latin typeface="Arial" pitchFamily="34" charset="0"/>
                <a:ea typeface="Arial" pitchFamily="34" charset="-122"/>
                <a:cs typeface="Arial" pitchFamily="34" charset="-120"/>
              </a:rPr>
              <a:t>Расхождение популяций
</a:t>
            </a:r>
            <a:pPr algn="l" indent="0" marL="0">
              <a:lnSpc>
                <a:spcPct val="130039"/>
              </a:lnSpc>
              <a:buNone/>
            </a:pPr>
            <a:r>
              <a:rPr lang="en-US" sz="200" dirty="0">
                <a:solidFill>
                  <a:srgbClr val="000000"/>
                </a:solidFill>
                <a:latin typeface="Arial" pitchFamily="34" charset="0"/>
                <a:ea typeface="Arial" pitchFamily="34" charset="-122"/>
                <a:cs typeface="Arial" pitchFamily="34" charset="-120"/>
              </a:rPr>
              <a:t>
</a:t>
            </a:r>
            <a:pPr algn="l" indent="0" marL="0">
              <a:lnSpc>
                <a:spcPct val="130039"/>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Если обмен генами ослабевает, группы начинают заметно различаться. Со временем это может привести к формированию новых линий и видов.
</a:t>
            </a:r>
            <a:endParaRPr lang="en-US" sz="1300" dirty="0"/>
          </a:p>
        </p:txBody>
      </p:sp>
      <p:sp>
        <p:nvSpPr>
          <p:cNvPr id="8" name="Text 3"/>
          <p:cNvSpPr txBox="1"/>
          <p:nvPr/>
        </p:nvSpPr>
        <p:spPr>
          <a:xfrm>
            <a:off x="297650" y="803000"/>
            <a:ext cx="3394500" cy="1403100"/>
          </a:xfrm>
          <a:prstGeom prst="rect">
            <a:avLst/>
          </a:prstGeom>
          <a:noFill/>
          <a:ln/>
        </p:spPr>
        <p:txBody>
          <a:bodyPr wrap="square" lIns="0" tIns="0" rIns="0" bIns="0" rtlCol="0" anchor="t"/>
          <a:lstStyle/>
          <a:p>
            <a:pPr algn="l" indent="0" marL="0">
              <a:lnSpc>
                <a:spcPct val="100000"/>
              </a:lnSpc>
              <a:buNone/>
            </a:pPr>
            <a:r>
              <a:rPr lang="en-US" sz="2400" dirty="0">
                <a:solidFill>
                  <a:srgbClr val="000000"/>
                </a:solidFill>
                <a:latin typeface="Arial" pitchFamily="34" charset="0"/>
                <a:ea typeface="Arial" pitchFamily="34" charset="-122"/>
                <a:cs typeface="Arial" pitchFamily="34" charset="-120"/>
              </a:rPr>
              <a:t>Микроэволюция в наблюдаемом времени
</a:t>
            </a:r>
            <a:endParaRPr lang="en-US" sz="2400" dirty="0"/>
          </a:p>
        </p:txBody>
      </p:sp>
      <p:sp>
        <p:nvSpPr>
          <p:cNvPr id="9" name="Text 4"/>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000000"/>
                </a:solidFill>
                <a:latin typeface="Arial" pitchFamily="34" charset="0"/>
                <a:ea typeface="Arial" pitchFamily="34" charset="-122"/>
                <a:cs typeface="Arial" pitchFamily="34" charset="-120"/>
              </a:rPr>
              <a:t>15</a:t>
            </a:r>
            <a:endParaRPr lang="en-US"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D5B3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099971" y="915425"/>
            <a:ext cx="4793507" cy="31782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97650" y="1902251"/>
            <a:ext cx="3155100" cy="943200"/>
          </a:xfrm>
          <a:prstGeom prst="rect">
            <a:avLst/>
          </a:prstGeom>
          <a:noFill/>
          <a:ln/>
        </p:spPr>
        <p:txBody>
          <a:bodyPr wrap="square" lIns="0" tIns="0" rIns="0" bIns="0" rtlCol="0" anchor="b"/>
          <a:lstStyle/>
          <a:p>
            <a:pPr algn="l" indent="0" marL="0">
              <a:lnSpc>
                <a:spcPct val="150000"/>
              </a:lnSpc>
              <a:buNone/>
            </a:pPr>
            <a:r>
              <a:rPr lang="en-US" sz="1078" dirty="0">
                <a:solidFill>
                  <a:srgbClr val="FFFFFF"/>
                </a:solidFill>
                <a:latin typeface="Arial" pitchFamily="34" charset="0"/>
                <a:ea typeface="Arial" pitchFamily="34" charset="-122"/>
                <a:cs typeface="Arial" pitchFamily="34" charset="-120"/>
              </a:rPr>
              <a:t>Темпы эволюции менялись неравномерно: краткие периоды ускорения сменялись длительной относительной стабильностью, когда основные адаптации уже были сформированы.
</a:t>
            </a:r>
            <a:endParaRPr lang="en-US" sz="1078" dirty="0"/>
          </a:p>
        </p:txBody>
      </p:sp>
      <p:sp>
        <p:nvSpPr>
          <p:cNvPr id="6" name="Text 1"/>
          <p:cNvSpPr txBox="1"/>
          <p:nvPr/>
        </p:nvSpPr>
        <p:spPr>
          <a:xfrm>
            <a:off x="297675" y="3278100"/>
            <a:ext cx="3171600" cy="1224000"/>
          </a:xfrm>
          <a:prstGeom prst="rect">
            <a:avLst/>
          </a:prstGeom>
          <a:noFill/>
          <a:ln/>
        </p:spPr>
        <p:txBody>
          <a:bodyPr wrap="square" lIns="0" tIns="0" rIns="0" bIns="0" rtlCol="0" anchor="t"/>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Наибольшее ускорение связано с экологическими кризисами и освоением новых ниш; именно тогда особенно быстро растёт разнообразие.
</a:t>
            </a:r>
            <a:endParaRPr lang="en-US" sz="1300" dirty="0"/>
          </a:p>
        </p:txBody>
      </p:sp>
      <p:sp>
        <p:nvSpPr>
          <p:cNvPr id="7" name="Text 2"/>
          <p:cNvSpPr txBox="1"/>
          <p:nvPr/>
        </p:nvSpPr>
        <p:spPr>
          <a:xfrm>
            <a:off x="4099575" y="4302663"/>
            <a:ext cx="4794300" cy="320100"/>
          </a:xfrm>
          <a:prstGeom prst="rect">
            <a:avLst/>
          </a:prstGeom>
          <a:noFill/>
          <a:ln/>
        </p:spPr>
        <p:txBody>
          <a:bodyPr wrap="square" lIns="0" tIns="0" rIns="0" bIns="0" rtlCol="0" anchor="t"/>
          <a:lstStyle/>
          <a:p>
            <a:pPr algn="r" indent="0" marL="0">
              <a:lnSpc>
                <a:spcPct val="115000"/>
              </a:lnSpc>
              <a:buNone/>
            </a:pPr>
            <a:r>
              <a:rPr lang="en-US" sz="900" dirty="0">
                <a:solidFill>
                  <a:srgbClr val="FFFFFF"/>
                </a:solidFill>
                <a:latin typeface="Arial" pitchFamily="34" charset="0"/>
                <a:ea typeface="Arial" pitchFamily="34" charset="-122"/>
                <a:cs typeface="Arial" pitchFamily="34" charset="-120"/>
              </a:rPr>
              <a:t>Обобщение данных палеонтологии и теории адаптивной радиации; школьный курс биологии
</a:t>
            </a:r>
            <a:endParaRPr lang="en-US" sz="900" dirty="0"/>
          </a:p>
        </p:txBody>
      </p:sp>
      <p:sp>
        <p:nvSpPr>
          <p:cNvPr id="8" name="Text 3"/>
          <p:cNvSpPr txBox="1"/>
          <p:nvPr/>
        </p:nvSpPr>
        <p:spPr>
          <a:xfrm>
            <a:off x="297650" y="803000"/>
            <a:ext cx="3231300" cy="1335900"/>
          </a:xfrm>
          <a:prstGeom prst="rect">
            <a:avLst/>
          </a:prstGeom>
          <a:noFill/>
          <a:ln/>
        </p:spPr>
        <p:txBody>
          <a:bodyPr wrap="square" lIns="0" tIns="0" rIns="0" bIns="0" rtlCol="0" anchor="t"/>
          <a:lstStyle/>
          <a:p>
            <a:pPr algn="l" indent="0" marL="0">
              <a:lnSpc>
                <a:spcPct val="100000"/>
              </a:lnSpc>
              <a:buNone/>
            </a:pPr>
            <a:r>
              <a:rPr lang="en-US" sz="2400" dirty="0">
                <a:solidFill>
                  <a:srgbClr val="FFFFFF"/>
                </a:solidFill>
                <a:latin typeface="Arial" pitchFamily="34" charset="0"/>
                <a:ea typeface="Arial" pitchFamily="34" charset="-122"/>
                <a:cs typeface="Arial" pitchFamily="34" charset="-120"/>
              </a:rPr>
              <a:t>Скорость эволюционных изменений в разные периоды
</a:t>
            </a:r>
            <a:endParaRPr lang="en-US" sz="2400" dirty="0"/>
          </a:p>
        </p:txBody>
      </p:sp>
      <p:sp>
        <p:nvSpPr>
          <p:cNvPr id="9" name="Text 4"/>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FFFFFF"/>
                </a:solidFill>
                <a:latin typeface="Arial" pitchFamily="34" charset="0"/>
                <a:ea typeface="Arial" pitchFamily="34" charset="-122"/>
                <a:cs typeface="Arial" pitchFamily="34" charset="-120"/>
              </a:rPr>
              <a:t>16</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749632" y="1120600"/>
            <a:ext cx="3084285" cy="34107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908100" y="417400"/>
            <a:ext cx="7030200" cy="594000"/>
          </a:xfrm>
          <a:prstGeom prst="rect">
            <a:avLst/>
          </a:prstGeom>
          <a:noFill/>
          <a:ln/>
        </p:spPr>
        <p:txBody>
          <a:bodyPr wrap="square" lIns="0" tIns="0" rIns="0" bIns="0" rtlCol="0" anchor="t"/>
          <a:lstStyle/>
          <a:p>
            <a:pPr algn="l" indent="0" marL="0">
              <a:lnSpc>
                <a:spcPct val="100000"/>
              </a:lnSpc>
              <a:buNone/>
            </a:pPr>
            <a:r>
              <a:rPr lang="en-US" sz="2337" dirty="0">
                <a:solidFill>
                  <a:srgbClr val="000000"/>
                </a:solidFill>
                <a:latin typeface="Arial" pitchFamily="34" charset="0"/>
                <a:ea typeface="Arial" pitchFamily="34" charset="-122"/>
                <a:cs typeface="Arial" pitchFamily="34" charset="-120"/>
              </a:rPr>
              <a:t>Массовые вымирания и последующее разнообразие
</a:t>
            </a:r>
            <a:endParaRPr lang="en-US" sz="2337" dirty="0"/>
          </a:p>
        </p:txBody>
      </p:sp>
      <p:sp>
        <p:nvSpPr>
          <p:cNvPr id="10" name="Text 1"/>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000000"/>
                </a:solidFill>
                <a:latin typeface="Arial" pitchFamily="34" charset="0"/>
                <a:ea typeface="Arial" pitchFamily="34" charset="-122"/>
                <a:cs typeface="Arial" pitchFamily="34" charset="-120"/>
              </a:rPr>
              <a:t>17</a:t>
            </a:r>
            <a:endParaRPr lang="en-US" sz="1000" dirty="0"/>
          </a:p>
        </p:txBody>
      </p:sp>
      <p:sp>
        <p:nvSpPr>
          <p:cNvPr id="11" name="Text 2"/>
          <p:cNvSpPr txBox="1"/>
          <p:nvPr/>
        </p:nvSpPr>
        <p:spPr>
          <a:xfrm>
            <a:off x="589850" y="1120650"/>
            <a:ext cx="2301900" cy="15102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Экологические потери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Пермское и мел-палеогеновое вымирания резко сократили число видов, а вместе с ними — устойчивые пищевые связи и сложившиеся экосистемы.
</a:t>
            </a:r>
            <a:endParaRPr lang="en-US" sz="1200" dirty="0"/>
          </a:p>
        </p:txBody>
      </p:sp>
      <p:sp>
        <p:nvSpPr>
          <p:cNvPr id="12" name="Text 3"/>
          <p:cNvSpPr txBox="1"/>
          <p:nvPr/>
        </p:nvSpPr>
        <p:spPr>
          <a:xfrm>
            <a:off x="589850" y="2889574"/>
            <a:ext cx="2301900" cy="15102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Освобождение ниш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После кризиса многие экологические ниши оказались пустыми. Это создало условия для быстрого расширения уцелевших групп и появления новых форм.
</a:t>
            </a:r>
            <a:endParaRPr lang="en-US" sz="1200" dirty="0"/>
          </a:p>
        </p:txBody>
      </p:sp>
      <p:sp>
        <p:nvSpPr>
          <p:cNvPr id="13" name="Text 4"/>
          <p:cNvSpPr txBox="1"/>
          <p:nvPr/>
        </p:nvSpPr>
        <p:spPr>
          <a:xfrm>
            <a:off x="3315538" y="1120650"/>
            <a:ext cx="2301900" cy="15102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Адаптивная радиация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Млекопитающие, птицы и ряд морских организмов после вымираний начали быстро диверсифицироваться, осваивая новые способы питания, передвижения и защиты.
</a:t>
            </a:r>
            <a:endParaRPr lang="en-US" sz="1200" dirty="0"/>
          </a:p>
        </p:txBody>
      </p:sp>
      <p:sp>
        <p:nvSpPr>
          <p:cNvPr id="14" name="Text 5"/>
          <p:cNvSpPr txBox="1"/>
          <p:nvPr/>
        </p:nvSpPr>
        <p:spPr>
          <a:xfrm>
            <a:off x="3315538" y="2889574"/>
            <a:ext cx="2301900" cy="1510200"/>
          </a:xfrm>
          <a:prstGeom prst="rect">
            <a:avLst/>
          </a:prstGeom>
          <a:noFill/>
          <a:ln/>
        </p:spPr>
        <p:txBody>
          <a:bodyPr wrap="square" lIns="0" tIns="0" rIns="0" bIns="0" rtlCol="0" anchor="t"/>
          <a:lstStyle/>
          <a:p>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Долгосрочный эффект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Массовые вымирания не только уничтожают виды, но и меняют направление эволюции, задавая новый набор лидирующих групп на миллионы лет.
</a:t>
            </a:r>
            <a:endParaRPr lang="en-US" sz="1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D5B3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67650" y="1753051"/>
            <a:ext cx="3962400" cy="218514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067175" y="1714100"/>
            <a:ext cx="3546000" cy="9915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Разные науки описывают один и тот же исторический процесс с разных сторон, поэтому особенно важна их совместная проверка.
</a:t>
            </a:r>
            <a:endParaRPr lang="en-US" sz="1200" dirty="0"/>
          </a:p>
        </p:txBody>
      </p:sp>
      <p:sp>
        <p:nvSpPr>
          <p:cNvPr id="7" name="Text 1"/>
          <p:cNvSpPr txBox="1"/>
          <p:nvPr/>
        </p:nvSpPr>
        <p:spPr>
          <a:xfrm>
            <a:off x="5067175" y="2969225"/>
            <a:ext cx="3546000" cy="9915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Ни один вид доказательств не работает изолированно: убедительный вывод возникает только при совпадении независимых данных.
</a:t>
            </a:r>
            <a:endParaRPr lang="en-US" sz="1200" dirty="0"/>
          </a:p>
        </p:txBody>
      </p:sp>
      <p:sp>
        <p:nvSpPr>
          <p:cNvPr id="8" name="Text 2"/>
          <p:cNvSpPr txBox="1"/>
          <p:nvPr/>
        </p:nvSpPr>
        <p:spPr>
          <a:xfrm>
            <a:off x="311700" y="4424575"/>
            <a:ext cx="4018500" cy="3201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Школьный курс биологии; обобщение данных палеонтологии, анатомии, эмбриологии и молекулярной биологии
</a:t>
            </a:r>
            <a:endParaRPr lang="en-US" sz="900" dirty="0"/>
          </a:p>
        </p:txBody>
      </p:sp>
      <p:sp>
        <p:nvSpPr>
          <p:cNvPr id="9" name="Text 3"/>
          <p:cNvSpPr txBox="1"/>
          <p:nvPr/>
        </p:nvSpPr>
        <p:spPr>
          <a:xfrm>
            <a:off x="297650" y="803000"/>
            <a:ext cx="3962400" cy="564600"/>
          </a:xfrm>
          <a:prstGeom prst="rect">
            <a:avLst/>
          </a:prstGeom>
          <a:noFill/>
          <a:ln/>
        </p:spPr>
        <p:txBody>
          <a:bodyPr wrap="square" lIns="0" tIns="0" rIns="0" bIns="0" rtlCol="0" anchor="t"/>
          <a:lstStyle/>
          <a:p>
            <a:pPr algn="l" indent="0" marL="0">
              <a:lnSpc>
                <a:spcPct val="100000"/>
              </a:lnSpc>
              <a:buNone/>
            </a:pPr>
            <a:r>
              <a:rPr lang="en-US" sz="2170" dirty="0">
                <a:solidFill>
                  <a:srgbClr val="FFFFFF"/>
                </a:solidFill>
                <a:latin typeface="Arial" pitchFamily="34" charset="0"/>
                <a:ea typeface="Arial" pitchFamily="34" charset="-122"/>
                <a:cs typeface="Arial" pitchFamily="34" charset="-120"/>
              </a:rPr>
              <a:t>Сводная таблица основных доказательств макроэволюции
</a:t>
            </a:r>
            <a:endParaRPr lang="en-US" sz="2170" dirty="0"/>
          </a:p>
        </p:txBody>
      </p:sp>
      <p:sp>
        <p:nvSpPr>
          <p:cNvPr id="10" name="Text 4"/>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FFFFFF"/>
                </a:solidFill>
                <a:latin typeface="Arial" pitchFamily="34" charset="0"/>
                <a:ea typeface="Arial" pitchFamily="34" charset="-122"/>
                <a:cs typeface="Arial" pitchFamily="34" charset="-120"/>
              </a:rPr>
              <a:t>18</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908100" y="417400"/>
            <a:ext cx="6931200" cy="393600"/>
          </a:xfrm>
          <a:prstGeom prst="rect">
            <a:avLst/>
          </a:prstGeom>
          <a:noFill/>
          <a:ln/>
        </p:spPr>
        <p:txBody>
          <a:bodyPr wrap="square" lIns="0" tIns="0" rIns="0" bIns="0" rtlCol="0" anchor="t"/>
          <a:lstStyle/>
          <a:p>
            <a:pPr algn="l" indent="0" marL="0">
              <a:lnSpc>
                <a:spcPct val="100000"/>
              </a:lnSpc>
              <a:buNone/>
            </a:pPr>
            <a:r>
              <a:rPr lang="en-US" sz="1969" dirty="0">
                <a:solidFill>
                  <a:srgbClr val="000000"/>
                </a:solidFill>
                <a:latin typeface="Arial" pitchFamily="34" charset="0"/>
                <a:ea typeface="Arial" pitchFamily="34" charset="-122"/>
                <a:cs typeface="Arial" pitchFamily="34" charset="-120"/>
              </a:rPr>
              <a:t>Научная проверка и ограничения отдельных доказательств
</a:t>
            </a:r>
            <a:endParaRPr lang="en-US" sz="1969" dirty="0"/>
          </a:p>
        </p:txBody>
      </p:sp>
      <p:sp>
        <p:nvSpPr>
          <p:cNvPr id="8" name="Text 1"/>
          <p:cNvSpPr txBox="1"/>
          <p:nvPr/>
        </p:nvSpPr>
        <p:spPr>
          <a:xfrm>
            <a:off x="8074100" y="368831"/>
            <a:ext cx="758400" cy="205800"/>
          </a:xfrm>
          <a:prstGeom prst="rect">
            <a:avLst/>
          </a:prstGeom>
          <a:noFill/>
          <a:ln/>
        </p:spPr>
        <p:txBody>
          <a:bodyPr wrap="square" lIns="0" tIns="0" rIns="0" bIns="0" rtlCol="0" anchor="t"/>
          <a:lstStyle/>
          <a:p>
            <a:pPr algn="r" indent="0" marL="0">
              <a:lnSpc>
                <a:spcPct val="100000"/>
              </a:lnSpc>
              <a:buNone/>
            </a:pPr>
            <a:r>
              <a:rPr lang="en-US" sz="1000" dirty="0">
                <a:solidFill>
                  <a:srgbClr val="000000"/>
                </a:solidFill>
                <a:latin typeface="Arial" pitchFamily="34" charset="0"/>
                <a:ea typeface="Arial" pitchFamily="34" charset="-122"/>
                <a:cs typeface="Arial" pitchFamily="34" charset="-120"/>
              </a:rPr>
              <a:t>19</a:t>
            </a:r>
            <a:endParaRPr lang="en-US" sz="1000" dirty="0"/>
          </a:p>
        </p:txBody>
      </p:sp>
      <p:sp>
        <p:nvSpPr>
          <p:cNvPr id="9" name="Text 2"/>
          <p:cNvSpPr txBox="1"/>
          <p:nvPr/>
        </p:nvSpPr>
        <p:spPr>
          <a:xfrm>
            <a:off x="514575" y="1193500"/>
            <a:ext cx="3892500" cy="1464900"/>
          </a:xfrm>
          <a:prstGeom prst="rect">
            <a:avLst/>
          </a:prstGeom>
          <a:noFill/>
          <a:ln/>
        </p:spPr>
        <p:txBody>
          <a:bodyPr wrap="square" lIns="0" tIns="0" rIns="0" bIns="0" rtlCol="0" anchor="t"/>
          <a:lstStyle/>
          <a:p>
            <a:pPr algn="l" indent="0" marL="0">
              <a:lnSpc>
                <a:spcPct val="115000"/>
              </a:lnSpc>
              <a:buNone/>
            </a:pPr>
            <a:r>
              <a:rPr lang="en-US" sz="1300" dirty="0">
                <a:solidFill>
                  <a:srgbClr val="000000"/>
                </a:solidFill>
                <a:latin typeface="Arial" pitchFamily="34" charset="0"/>
                <a:ea typeface="Arial" pitchFamily="34" charset="-122"/>
                <a:cs typeface="Arial" pitchFamily="34" charset="-120"/>
              </a:rPr>
              <a:t>Неполная летопись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Окаменелости образуются не у всех организмов и не в любых условиях, поэтому палеонтологическая картина всегда частично фрагментарна.
</a:t>
            </a:r>
            <a:endParaRPr lang="en-US" sz="1300" dirty="0"/>
          </a:p>
        </p:txBody>
      </p:sp>
      <p:sp>
        <p:nvSpPr>
          <p:cNvPr id="10" name="Text 3"/>
          <p:cNvSpPr txBox="1"/>
          <p:nvPr/>
        </p:nvSpPr>
        <p:spPr>
          <a:xfrm>
            <a:off x="514575" y="3013200"/>
            <a:ext cx="3892500" cy="1464900"/>
          </a:xfrm>
          <a:prstGeom prst="rect">
            <a:avLst/>
          </a:prstGeom>
          <a:noFill/>
          <a:ln/>
        </p:spPr>
        <p:txBody>
          <a:bodyPr wrap="square" lIns="0" tIns="0" rIns="0" bIns="0" rtlCol="0" anchor="t"/>
          <a:lstStyle/>
          <a:p>
            <a:pPr algn="l" indent="0" marL="0">
              <a:lnSpc>
                <a:spcPct val="115000"/>
              </a:lnSpc>
              <a:buNone/>
            </a:pPr>
            <a:r>
              <a:rPr lang="en-US" sz="1300" dirty="0">
                <a:solidFill>
                  <a:srgbClr val="000000"/>
                </a:solidFill>
                <a:latin typeface="Arial" pitchFamily="34" charset="0"/>
                <a:ea typeface="Arial" pitchFamily="34" charset="-122"/>
                <a:cs typeface="Arial" pitchFamily="34" charset="-120"/>
              </a:rPr>
              <a:t>Опасность конвергенции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Сходные признаки могут возникать независимо у неродственных групп, если они живут в похожей среде и решают одинаковые задачи.
</a:t>
            </a:r>
            <a:endParaRPr lang="en-US" sz="1300" dirty="0"/>
          </a:p>
        </p:txBody>
      </p:sp>
      <p:sp>
        <p:nvSpPr>
          <p:cNvPr id="11" name="Text 4"/>
          <p:cNvSpPr txBox="1"/>
          <p:nvPr/>
        </p:nvSpPr>
        <p:spPr>
          <a:xfrm>
            <a:off x="4732775" y="1193500"/>
            <a:ext cx="3892500" cy="1464900"/>
          </a:xfrm>
          <a:prstGeom prst="rect">
            <a:avLst/>
          </a:prstGeom>
          <a:noFill/>
          <a:ln/>
        </p:spPr>
        <p:txBody>
          <a:bodyPr wrap="square" lIns="0" tIns="0" rIns="0" bIns="0" rtlCol="0" anchor="t"/>
          <a:lstStyle/>
          <a:p>
            <a:pPr algn="l" indent="0" marL="0">
              <a:lnSpc>
                <a:spcPct val="115000"/>
              </a:lnSpc>
              <a:buNone/>
            </a:pPr>
            <a:r>
              <a:rPr lang="en-US" sz="1300" dirty="0">
                <a:solidFill>
                  <a:srgbClr val="000000"/>
                </a:solidFill>
                <a:latin typeface="Arial" pitchFamily="34" charset="0"/>
                <a:ea typeface="Arial" pitchFamily="34" charset="-122"/>
                <a:cs typeface="Arial" pitchFamily="34" charset="-120"/>
              </a:rPr>
              <a:t>Проверка несколькими методами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Надёжность возрастает, когда результаты морфологии, датировки, эмбриологии и генетического анализа совпадают и дополняют друг друга.
</a:t>
            </a:r>
            <a:endParaRPr lang="en-US" sz="1300" dirty="0"/>
          </a:p>
        </p:txBody>
      </p:sp>
      <p:sp>
        <p:nvSpPr>
          <p:cNvPr id="12" name="Text 5"/>
          <p:cNvSpPr txBox="1"/>
          <p:nvPr/>
        </p:nvSpPr>
        <p:spPr>
          <a:xfrm>
            <a:off x="4732775" y="3013200"/>
            <a:ext cx="3892500" cy="1464900"/>
          </a:xfrm>
          <a:prstGeom prst="rect">
            <a:avLst/>
          </a:prstGeom>
          <a:noFill/>
          <a:ln/>
        </p:spPr>
        <p:txBody>
          <a:bodyPr wrap="square" lIns="0" tIns="0" rIns="0" bIns="0" rtlCol="0" anchor="t"/>
          <a:lstStyle/>
          <a:p>
            <a:pPr algn="l" indent="0" marL="0">
              <a:lnSpc>
                <a:spcPct val="115000"/>
              </a:lnSpc>
              <a:buNone/>
            </a:pPr>
            <a:r>
              <a:rPr lang="en-US" sz="1300" dirty="0">
                <a:solidFill>
                  <a:srgbClr val="000000"/>
                </a:solidFill>
                <a:latin typeface="Arial" pitchFamily="34" charset="0"/>
                <a:ea typeface="Arial" pitchFamily="34" charset="-122"/>
                <a:cs typeface="Arial" pitchFamily="34" charset="-120"/>
              </a:rPr>
              <a:t>Вывод по совокупности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 науке решает не единичный факт, а согласованная система доказательств, которая выдерживает проверку с разных сторон.
</a:t>
            </a:r>
            <a:endParaRPr lang="en-US" sz="13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D5B3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540625" y="2982925"/>
            <a:ext cx="5016000" cy="1590000"/>
          </a:xfrm>
          <a:prstGeom prst="rect">
            <a:avLst/>
          </a:prstGeom>
          <a:noFill/>
          <a:ln/>
        </p:spPr>
        <p:txBody>
          <a:bodyPr wrap="square" lIns="0" tIns="0" rIns="0" bIns="0" rtlCol="0" anchor="t"/>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Палеонтология, анатомия, эмбриология, молекулярная биология и биогеография вместе показывают общность происхождения организмов, постепенность крупных изменений и ветвление эволюционных линий.
</a:t>
            </a:r>
            <a:endParaRPr lang="en-US" sz="1800" dirty="0"/>
          </a:p>
        </p:txBody>
      </p:sp>
      <p:sp>
        <p:nvSpPr>
          <p:cNvPr id="4" name="Text 1"/>
          <p:cNvSpPr txBox="1"/>
          <p:nvPr/>
        </p:nvSpPr>
        <p:spPr>
          <a:xfrm>
            <a:off x="540625" y="748450"/>
            <a:ext cx="5016000" cy="1696800"/>
          </a:xfrm>
          <a:prstGeom prst="rect">
            <a:avLst/>
          </a:prstGeom>
          <a:noFill/>
          <a:ln/>
        </p:spPr>
        <p:txBody>
          <a:bodyPr wrap="square" lIns="0" tIns="0" rIns="0" bIns="0" rtlCol="0" anchor="t"/>
          <a:lstStyle/>
          <a:p>
            <a:pPr algn="l" indent="0" marL="0">
              <a:lnSpc>
                <a:spcPct val="100000"/>
              </a:lnSpc>
              <a:buNone/>
            </a:pPr>
            <a:r>
              <a:rPr lang="en-US" sz="2400" dirty="0">
                <a:solidFill>
                  <a:srgbClr val="FFFFFF"/>
                </a:solidFill>
                <a:latin typeface="Arial" pitchFamily="34" charset="0"/>
                <a:ea typeface="Arial" pitchFamily="34" charset="-122"/>
                <a:cs typeface="Arial" pitchFamily="34" charset="-120"/>
              </a:rPr>
              <a:t>Макроэволюция подтверждается множеством независимых фактов
</a:t>
            </a:r>
            <a:endParaRPr lang="en-US" sz="2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2026-06-01T20:56:10Z</dcterms:created>
  <dcterms:modified xsi:type="dcterms:W3CDTF">2026-06-01T20:56:10Z</dcterms:modified>
</cp:coreProperties>
</file>