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slideLayout" Target="../slideLayouts/slideLayout1.xml"/><Relationship Id="rId6"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jpe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slideLayout" Target="../slideLayouts/slideLayout1.xml"/><Relationship Id="rId9"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jpeg"/><Relationship Id="rId3" Type="http://schemas.openxmlformats.org/officeDocument/2006/relationships/image" Target="../media/image-14-3.jpeg"/><Relationship Id="rId4" Type="http://schemas.openxmlformats.org/officeDocument/2006/relationships/image" Target="../media/image-14-4.jpeg"/><Relationship Id="rId5" Type="http://schemas.openxmlformats.org/officeDocument/2006/relationships/image" Target="../media/image-14-5.png"/><Relationship Id="rId6" Type="http://schemas.openxmlformats.org/officeDocument/2006/relationships/slideLayout" Target="../slideLayouts/slideLayout1.xml"/><Relationship Id="rId7"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slideLayout" Target="../slideLayouts/slideLayout1.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jpe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slideLayout" Target="../slideLayouts/slideLayout1.xml"/><Relationship Id="rId5"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slideLayout" Target="../slideLayouts/slideLayout1.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654950" y="461297"/>
            <a:ext cx="4209600" cy="419315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84250" y="245775"/>
            <a:ext cx="5200200" cy="522300"/>
          </a:xfrm>
          <a:prstGeom prst="rect">
            <a:avLst/>
          </a:prstGeom>
          <a:noFill/>
          <a:ln/>
        </p:spPr>
        <p:txBody>
          <a:bodyPr wrap="square" lIns="0" tIns="0" rIns="0" bIns="0" rtlCol="0" anchor="ctr"/>
          <a:lstStyle/>
          <a:p>
            <a:pPr algn="l" indent="0" marL="0">
              <a:lnSpc>
                <a:spcPct val="100000"/>
              </a:lnSpc>
              <a:buNone/>
            </a:pPr>
            <a:r>
              <a:rPr lang="en-US" sz="1600" dirty="0">
                <a:solidFill>
                  <a:srgbClr val="8D2E39"/>
                </a:solidFill>
                <a:latin typeface="Arial" pitchFamily="34" charset="0"/>
                <a:ea typeface="Arial" pitchFamily="34" charset="-122"/>
                <a:cs typeface="Arial" pitchFamily="34" charset="-120"/>
              </a:rPr>
              <a:t>
</a:t>
            </a:r>
            <a:endParaRPr lang="en-US" sz="1600" dirty="0"/>
          </a:p>
        </p:txBody>
      </p:sp>
      <p:sp>
        <p:nvSpPr>
          <p:cNvPr id="6" name="Text 1"/>
          <p:cNvSpPr txBox="1"/>
          <p:nvPr/>
        </p:nvSpPr>
        <p:spPr>
          <a:xfrm>
            <a:off x="284250" y="875675"/>
            <a:ext cx="4287600" cy="3672000"/>
          </a:xfrm>
          <a:prstGeom prst="rect">
            <a:avLst/>
          </a:prstGeom>
          <a:noFill/>
          <a:ln/>
        </p:spPr>
        <p:txBody>
          <a:bodyPr wrap="square" lIns="0" tIns="0" rIns="0" bIns="0" rtlCol="0" anchor="ctr"/>
          <a:lstStyle/>
          <a:p>
            <a:pPr algn="l" indent="0" marL="0">
              <a:lnSpc>
                <a:spcPct val="100000"/>
              </a:lnSpc>
              <a:buNone/>
            </a:pPr>
            <a:r>
              <a:rPr lang="en-US" sz="3800" b="1" dirty="0">
                <a:solidFill>
                  <a:srgbClr val="8D2E39"/>
                </a:solidFill>
                <a:latin typeface="Arial" pitchFamily="34" charset="0"/>
                <a:ea typeface="Arial" pitchFamily="34" charset="-122"/>
                <a:cs typeface="Arial" pitchFamily="34" charset="-120"/>
              </a:rPr>
              <a:t>Простой процентный рост: как числа увеличиваются
</a:t>
            </a:r>
            <a:pPr algn="l" indent="0" marL="0">
              <a:lnSpc>
                <a:spcPct val="100000"/>
              </a:lnSpc>
              <a:buNone/>
            </a:pPr>
            <a:r>
              <a:rPr lang="en-US" sz="18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8D2E39"/>
                </a:solidFill>
                <a:latin typeface="Arial" pitchFamily="34" charset="0"/>
                <a:ea typeface="Arial" pitchFamily="34" charset="-122"/>
                <a:cs typeface="Arial" pitchFamily="34" charset="-120"/>
              </a:rPr>
              <a:t>Как число вырастает на свой процент, а не на фиксированную сумму.
</a:t>
            </a:r>
            <a:endParaRPr lang="en-US" sz="3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66" y="0"/>
            <a:ext cx="4304667"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890763" y="543900"/>
            <a:ext cx="3701700" cy="4055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Где процентный рост встречается каждый день
</a:t>
            </a:r>
            <a:pPr algn="l" indent="0" marL="0">
              <a:lnSpc>
                <a:spcPct val="100000"/>
              </a:lnSpc>
              <a:buNone/>
            </a:pPr>
            <a:r>
              <a:rPr lang="en-US" sz="18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8D2E39"/>
                </a:solidFill>
                <a:latin typeface="Arial" pitchFamily="34" charset="0"/>
                <a:ea typeface="Arial" pitchFamily="34" charset="-122"/>
                <a:cs typeface="Arial" pitchFamily="34" charset="-120"/>
              </a:rPr>
              <a:t>Проценты помогают сравнивать цены, скидки, наценки, численность людей и результаты в статистике. В этой теме важно уметь находить часть числа и последовательно выполнять вычисления без ошибок.
</a:t>
            </a:r>
            <a:endParaRPr lang="en-US" sz="2800" dirty="0"/>
          </a:p>
        </p:txBody>
      </p:sp>
      <p:sp>
        <p:nvSpPr>
          <p:cNvPr id="6" name="Text 1"/>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3</a:t>
            </a:r>
            <a:endParaRPr lang="en-US" sz="1000" dirty="0"/>
          </a:p>
        </p:txBody>
      </p:sp>
      <p:sp>
        <p:nvSpPr>
          <p:cNvPr id="7" name="Text 1"/>
          <p:cNvSpPr txBox="1"/>
          <p:nvPr/>
        </p:nvSpPr>
        <p:spPr>
          <a:xfrm>
            <a:off x="340175" y="138400"/>
            <a:ext cx="8473200" cy="521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Что означает простой процентный рост
</a:t>
            </a:r>
            <a:endParaRPr lang="en-US" sz="2800" dirty="0"/>
          </a:p>
        </p:txBody>
      </p:sp>
      <p:sp>
        <p:nvSpPr>
          <p:cNvPr id="8" name="Text 2"/>
          <p:cNvSpPr txBox="1"/>
          <p:nvPr/>
        </p:nvSpPr>
        <p:spPr>
          <a:xfrm>
            <a:off x="340175" y="2159819"/>
            <a:ext cx="2250000" cy="2460300"/>
          </a:xfrm>
          <a:prstGeom prst="rect">
            <a:avLst/>
          </a:prstGeom>
          <a:noFill/>
          <a:ln/>
        </p:spPr>
        <p:txBody>
          <a:bodyPr wrap="square" lIns="0" tIns="0" rIns="0" bIns="0" rtlCol="0" anchor="t"/>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Простой процентный рост — это увеличение исходного числа один раз на заданный процент. Сначала берут базу, то есть старое значение, и считают от неё нужную часть.
</a:t>
            </a:r>
            <a:endParaRPr lang="en-US" sz="1400" dirty="0"/>
          </a:p>
        </p:txBody>
      </p:sp>
      <p:sp>
        <p:nvSpPr>
          <p:cNvPr id="9" name="Text 3"/>
          <p:cNvSpPr txBox="1"/>
          <p:nvPr/>
        </p:nvSpPr>
        <p:spPr>
          <a:xfrm>
            <a:off x="3451775" y="2159819"/>
            <a:ext cx="2250000" cy="2460300"/>
          </a:xfrm>
          <a:prstGeom prst="rect">
            <a:avLst/>
          </a:prstGeom>
          <a:noFill/>
          <a:ln/>
        </p:spPr>
        <p:txBody>
          <a:bodyPr wrap="square" lIns="0" tIns="0" rIns="0" bIns="0" rtlCol="0" anchor="t"/>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Эта часть называется приростом. Она зависит не от случайного числа, а именно от величины базы и указанного процента, поэтому у разных чисел прирост получается разным.
</a:t>
            </a:r>
            <a:endParaRPr lang="en-US" sz="1400" dirty="0"/>
          </a:p>
        </p:txBody>
      </p:sp>
      <p:sp>
        <p:nvSpPr>
          <p:cNvPr id="10" name="Text 4"/>
          <p:cNvSpPr txBox="1"/>
          <p:nvPr/>
        </p:nvSpPr>
        <p:spPr>
          <a:xfrm>
            <a:off x="6563375" y="2159819"/>
            <a:ext cx="2250000" cy="2460300"/>
          </a:xfrm>
          <a:prstGeom prst="rect">
            <a:avLst/>
          </a:prstGeom>
          <a:noFill/>
          <a:ln/>
        </p:spPr>
        <p:txBody>
          <a:bodyPr wrap="square" lIns="0" tIns="0" rIns="0" bIns="0" rtlCol="0" anchor="t"/>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Новое значение находят так: к базе прибавляют прирост. Если процент записан верно, результат всегда больше исходного числа и показывает уже изменённое количество.
</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983779" y="860300"/>
            <a:ext cx="3138842" cy="34413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4</a:t>
            </a:r>
            <a:endParaRPr lang="en-US" sz="1000" dirty="0"/>
          </a:p>
        </p:txBody>
      </p:sp>
      <p:sp>
        <p:nvSpPr>
          <p:cNvPr id="6" name="Text 1"/>
          <p:cNvSpPr txBox="1"/>
          <p:nvPr/>
        </p:nvSpPr>
        <p:spPr>
          <a:xfrm>
            <a:off x="340175" y="1162575"/>
            <a:ext cx="2350500" cy="2846100"/>
          </a:xfrm>
          <a:prstGeom prst="rect">
            <a:avLst/>
          </a:prstGeom>
          <a:noFill/>
          <a:ln/>
        </p:spPr>
        <p:txBody>
          <a:bodyPr wrap="square" lIns="0" tIns="0" rIns="0" bIns="0" rtlCol="0" anchor="t"/>
          <a:lstStyle/>
          <a:p>
            <a:pPr algn="l" indent="0" marL="0">
              <a:lnSpc>
                <a:spcPct val="100000"/>
              </a:lnSpc>
              <a:buNone/>
            </a:pPr>
            <a:r>
              <a:rPr lang="en-US" sz="1500" b="1" dirty="0">
                <a:solidFill>
                  <a:srgbClr val="8D2E39"/>
                </a:solidFill>
                <a:latin typeface="Arial" pitchFamily="34" charset="0"/>
                <a:ea typeface="Arial" pitchFamily="34" charset="-122"/>
                <a:cs typeface="Arial" pitchFamily="34" charset="-120"/>
              </a:rPr>
              <a:t>Как записывают правило
</a:t>
            </a:r>
            <a:pPr algn="l" indent="0" marL="0">
              <a:lnSpc>
                <a:spcPct val="100000"/>
              </a:lnSpc>
              <a:buNone/>
            </a:pPr>
            <a:r>
              <a:rPr lang="en-US" sz="7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8D2E39"/>
                </a:solidFill>
                <a:latin typeface="Arial" pitchFamily="34" charset="0"/>
                <a:ea typeface="Arial" pitchFamily="34" charset="-122"/>
                <a:cs typeface="Arial" pitchFamily="34" charset="-120"/>
              </a:rPr>
              <a:t>Новое значение находят по формуле: старое значение × (1 + p/100), где p — процент роста. Она сразу показывает, что сначала вычисляют долю от числа. Затем эту долю прибавляют к базе.
</a:t>
            </a:r>
            <a:endParaRPr lang="en-US" sz="1500" dirty="0"/>
          </a:p>
        </p:txBody>
      </p:sp>
      <p:sp>
        <p:nvSpPr>
          <p:cNvPr id="7" name="Text 2"/>
          <p:cNvSpPr txBox="1"/>
          <p:nvPr/>
        </p:nvSpPr>
        <p:spPr>
          <a:xfrm>
            <a:off x="340175" y="138398"/>
            <a:ext cx="8549100" cy="6303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Формула нахождения нового значения
</a:t>
            </a:r>
            <a:endParaRPr lang="en-US" sz="2800" dirty="0"/>
          </a:p>
        </p:txBody>
      </p:sp>
      <p:sp>
        <p:nvSpPr>
          <p:cNvPr id="8" name="Text 3"/>
          <p:cNvSpPr txBox="1"/>
          <p:nvPr/>
        </p:nvSpPr>
        <p:spPr>
          <a:xfrm>
            <a:off x="6509902" y="1162575"/>
            <a:ext cx="2350500" cy="2846100"/>
          </a:xfrm>
          <a:prstGeom prst="rect">
            <a:avLst/>
          </a:prstGeom>
          <a:noFill/>
          <a:ln/>
        </p:spPr>
        <p:txBody>
          <a:bodyPr wrap="square" lIns="0" tIns="0" rIns="0" bIns="0" rtlCol="0" anchor="t"/>
          <a:lstStyle/>
          <a:p>
            <a:pPr algn="l" indent="0" marL="0">
              <a:lnSpc>
                <a:spcPct val="100000"/>
              </a:lnSpc>
              <a:buNone/>
            </a:pPr>
            <a:r>
              <a:rPr lang="en-US" sz="1500" b="1" dirty="0">
                <a:solidFill>
                  <a:srgbClr val="8D2E39"/>
                </a:solidFill>
                <a:latin typeface="Arial" pitchFamily="34" charset="0"/>
                <a:ea typeface="Arial" pitchFamily="34" charset="-122"/>
                <a:cs typeface="Arial" pitchFamily="34" charset="-120"/>
              </a:rPr>
              <a:t>Почему формула удобна
</a:t>
            </a:r>
            <a:pPr algn="l" indent="0" marL="0">
              <a:lnSpc>
                <a:spcPct val="100000"/>
              </a:lnSpc>
              <a:buNone/>
            </a:pPr>
            <a:r>
              <a:rPr lang="en-US" sz="7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8D2E39"/>
                </a:solidFill>
                <a:latin typeface="Arial" pitchFamily="34" charset="0"/>
                <a:ea typeface="Arial" pitchFamily="34" charset="-122"/>
                <a:cs typeface="Arial" pitchFamily="34" charset="-120"/>
              </a:rPr>
              <a:t>Например, 200 увеличить на 15% — значит найти 15% от 200, то есть 30, и прибавить их к исходному числу. Получается 230. Один короткий записанный шаг заменяет длинные вычисления.
</a:t>
            </a:r>
            <a:endParaRPr lang="en-US" sz="15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786756" y="1009050"/>
            <a:ext cx="3815939" cy="36492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5</a:t>
            </a:r>
            <a:endParaRPr lang="en-US" sz="1000" dirty="0"/>
          </a:p>
        </p:txBody>
      </p:sp>
      <p:sp>
        <p:nvSpPr>
          <p:cNvPr id="7" name="Text 1"/>
          <p:cNvSpPr txBox="1"/>
          <p:nvPr/>
        </p:nvSpPr>
        <p:spPr>
          <a:xfrm>
            <a:off x="340175" y="138410"/>
            <a:ext cx="8549100" cy="521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Как меняется число при разных процентах
</a:t>
            </a:r>
            <a:endParaRPr lang="en-US" sz="2800" dirty="0"/>
          </a:p>
        </p:txBody>
      </p:sp>
      <p:sp>
        <p:nvSpPr>
          <p:cNvPr id="8" name="Text 2"/>
          <p:cNvSpPr txBox="1"/>
          <p:nvPr/>
        </p:nvSpPr>
        <p:spPr>
          <a:xfrm>
            <a:off x="467485" y="1212299"/>
            <a:ext cx="3532800" cy="3242700"/>
          </a:xfrm>
          <a:prstGeom prst="rect">
            <a:avLst/>
          </a:prstGeom>
          <a:noFill/>
          <a:ln/>
        </p:spPr>
        <p:txBody>
          <a:bodyPr wrap="square" lIns="0" tIns="0" rIns="0" bIns="0" rtlCol="0" anchor="ctr"/>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При одинаковой базе рост становится заметнее с увеличением процента.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Чем больше процент, тем больше прибавка, но зависимость остаётся пропорциональной.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8D2E39"/>
                </a:solidFill>
                <a:latin typeface="Arial" pitchFamily="34" charset="0"/>
                <a:ea typeface="Arial" pitchFamily="34" charset="-122"/>
                <a:cs typeface="Arial" pitchFamily="34" charset="-120"/>
              </a:rPr>
              <a:t>Учебный пример для базы 100 единиц, составлен по данным задания.
</a:t>
            </a:r>
            <a:endParaRPr lang="en-US"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6</a:t>
            </a:r>
            <a:endParaRPr lang="en-US" sz="1000" dirty="0"/>
          </a:p>
        </p:txBody>
      </p:sp>
      <p:sp>
        <p:nvSpPr>
          <p:cNvPr id="5" name="Text 1"/>
          <p:cNvSpPr txBox="1"/>
          <p:nvPr/>
        </p:nvSpPr>
        <p:spPr>
          <a:xfrm>
            <a:off x="5006775" y="1352750"/>
            <a:ext cx="3316200" cy="2946000"/>
          </a:xfrm>
          <a:prstGeom prst="rect">
            <a:avLst/>
          </a:prstGeom>
          <a:noFill/>
          <a:ln/>
        </p:spPr>
        <p:txBody>
          <a:bodyPr wrap="square" lIns="0" tIns="0" rIns="0" bIns="0" rtlCol="0" anchor="ctr"/>
          <a:lstStyle/>
          <a:p>
            <a:pPr algn="ctr" indent="0" marL="0">
              <a:lnSpc>
                <a:spcPct val="100000"/>
              </a:lnSpc>
              <a:buNone/>
            </a:pPr>
            <a:r>
              <a:rPr lang="en-US" sz="5000" b="1" dirty="0">
                <a:solidFill>
                  <a:srgbClr val="8D2E39"/>
                </a:solidFill>
                <a:latin typeface="Arial" pitchFamily="34" charset="0"/>
                <a:ea typeface="Arial" pitchFamily="34" charset="-122"/>
                <a:cs typeface="Arial" pitchFamily="34" charset="-120"/>
              </a:rPr>
              <a:t>4,8
</a:t>
            </a:r>
            <a:pPr algn="ctr" indent="0" marL="0">
              <a:lnSpc>
                <a:spcPct val="100000"/>
              </a:lnSpc>
              <a:buNone/>
            </a:pPr>
            <a:r>
              <a:rPr lang="en-US" sz="2000" dirty="0">
                <a:solidFill>
                  <a:srgbClr val="8D2E39"/>
                </a:solidFill>
                <a:latin typeface="Arial" pitchFamily="34" charset="0"/>
                <a:ea typeface="Arial" pitchFamily="34" charset="-122"/>
                <a:cs typeface="Arial" pitchFamily="34" charset="-120"/>
              </a:rPr>
              <a:t>
</a:t>
            </a:r>
            <a:pPr algn="ctr" indent="0" marL="0">
              <a:lnSpc>
                <a:spcPct val="100000"/>
              </a:lnSpc>
              <a:buNone/>
            </a:pPr>
            <a:r>
              <a:rPr lang="en-US" sz="2000" dirty="0">
                <a:solidFill>
                  <a:srgbClr val="8D2E39"/>
                </a:solidFill>
                <a:latin typeface="Arial" pitchFamily="34" charset="0"/>
                <a:ea typeface="Arial" pitchFamily="34" charset="-122"/>
                <a:cs typeface="Arial" pitchFamily="34" charset="-120"/>
              </a:rPr>
              <a:t>— это 1% от числа 480.
</a:t>
            </a:r>
            <a:endParaRPr lang="en-US" sz="5000" dirty="0"/>
          </a:p>
        </p:txBody>
      </p:sp>
      <p:sp>
        <p:nvSpPr>
          <p:cNvPr id="6" name="Text 2"/>
          <p:cNvSpPr txBox="1"/>
          <p:nvPr/>
        </p:nvSpPr>
        <p:spPr>
          <a:xfrm>
            <a:off x="513235" y="1130978"/>
            <a:ext cx="3532800" cy="2455800"/>
          </a:xfrm>
          <a:prstGeom prst="rect">
            <a:avLst/>
          </a:prstGeom>
          <a:noFill/>
          <a:ln/>
        </p:spPr>
        <p:txBody>
          <a:bodyPr wrap="square" lIns="0" tIns="0" rIns="0" bIns="0" rtlCol="0" anchor="ctr"/>
          <a:lstStyle/>
          <a:p>
            <a:pPr algn="l" indent="0" marL="0">
              <a:lnSpc>
                <a:spcPct val="100000"/>
              </a:lnSpc>
              <a:buNone/>
            </a:pPr>
            <a:r>
              <a:rPr lang="en-US" sz="1600" dirty="0">
                <a:solidFill>
                  <a:srgbClr val="8D2E39"/>
                </a:solidFill>
                <a:latin typeface="Arial" pitchFamily="34" charset="0"/>
                <a:ea typeface="Arial" pitchFamily="34" charset="-122"/>
                <a:cs typeface="Arial" pitchFamily="34" charset="-120"/>
              </a:rPr>
              <a:t>Сначала находят один процент, а затем умножают его на нужное количество процентов. Такой приём помогает быстро считать прирост и проверять ответ.
</a:t>
            </a:r>
            <a:endParaRPr lang="en-US" sz="1600" dirty="0"/>
          </a:p>
        </p:txBody>
      </p:sp>
      <p:sp>
        <p:nvSpPr>
          <p:cNvPr id="7" name="Text 3"/>
          <p:cNvSpPr txBox="1"/>
          <p:nvPr/>
        </p:nvSpPr>
        <p:spPr>
          <a:xfrm>
            <a:off x="513225" y="4048127"/>
            <a:ext cx="3532800" cy="851700"/>
          </a:xfrm>
          <a:prstGeom prst="rect">
            <a:avLst/>
          </a:prstGeom>
          <a:noFill/>
          <a:ln/>
        </p:spPr>
        <p:txBody>
          <a:bodyPr wrap="square" lIns="0" tIns="0" rIns="0" bIns="0" rtlCol="0" anchor="t"/>
          <a:lstStyle/>
          <a:p>
            <a:pPr algn="l" indent="0" marL="0">
              <a:lnSpc>
                <a:spcPct val="100000"/>
              </a:lnSpc>
              <a:buNone/>
            </a:pPr>
            <a:r>
              <a:rPr lang="en-US" sz="1100" i="1" dirty="0">
                <a:solidFill>
                  <a:srgbClr val="8D2E39"/>
                </a:solidFill>
                <a:latin typeface="Arial" pitchFamily="34" charset="0"/>
                <a:ea typeface="Arial" pitchFamily="34" charset="-122"/>
                <a:cs typeface="Arial" pitchFamily="34" charset="-120"/>
              </a:rPr>
              <a:t>Учебный пример для числа 480, составлен по данным задания.
</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1350" y="1428571"/>
            <a:ext cx="8181300" cy="3228709"/>
          </a:xfrm>
          <a:prstGeom prst="rect">
            <a:avLst/>
          </a:prstGeom>
        </p:spPr>
      </p:pic>
      <p:sp>
        <p:nvSpPr>
          <p:cNvPr id="4"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7</a:t>
            </a:r>
            <a:endParaRPr lang="en-US" sz="1000" dirty="0"/>
          </a:p>
        </p:txBody>
      </p:sp>
      <p:sp>
        <p:nvSpPr>
          <p:cNvPr id="5" name="Text 1"/>
          <p:cNvSpPr txBox="1"/>
          <p:nvPr/>
        </p:nvSpPr>
        <p:spPr>
          <a:xfrm>
            <a:off x="481350" y="448450"/>
            <a:ext cx="8181300" cy="887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Процентный рост по шагам
</a:t>
            </a:r>
            <a:pPr algn="l" indent="0" marL="0">
              <a:lnSpc>
                <a:spcPct val="100000"/>
              </a:lnSpc>
              <a:buNone/>
            </a:pPr>
            <a:r>
              <a:rPr lang="en-US" sz="8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8D2E39"/>
                </a:solidFill>
                <a:latin typeface="Arial" pitchFamily="34" charset="0"/>
                <a:ea typeface="Arial" pitchFamily="34" charset="-122"/>
                <a:cs typeface="Arial" pitchFamily="34" charset="-120"/>
              </a:rPr>
              <a:t>Алгоритм подходит для большинства задач на увеличение числа на заданный процент.
</a:t>
            </a:r>
            <a:endParaRPr lang="en-US" sz="2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83725" y="2294478"/>
            <a:ext cx="4022400" cy="160304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890775" y="1592475"/>
            <a:ext cx="3701700" cy="3007200"/>
          </a:xfrm>
          <a:prstGeom prst="rect">
            <a:avLst/>
          </a:prstGeom>
          <a:noFill/>
          <a:ln/>
        </p:spPr>
        <p:txBody>
          <a:bodyPr wrap="square" lIns="0" tIns="0" rIns="0" bIns="0" rtlCol="0" anchor="ctr"/>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В таблице показано, как процент роста влияет на итоговое значение для разных чисел.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Прирост зависит от исходного числа: одинаковый процент даёт разную прибавку при разных базах.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8D2E39"/>
                </a:solidFill>
                <a:latin typeface="Arial" pitchFamily="34" charset="0"/>
                <a:ea typeface="Arial" pitchFamily="34" charset="-122"/>
                <a:cs typeface="Arial" pitchFamily="34" charset="-120"/>
              </a:rPr>
              <a:t>Учебные примеры, составленные по условию задания.
</a:t>
            </a:r>
            <a:endParaRPr lang="en-US" sz="1400" dirty="0"/>
          </a:p>
        </p:txBody>
      </p:sp>
      <p:sp>
        <p:nvSpPr>
          <p:cNvPr id="6" name="Text 1"/>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8</a:t>
            </a:r>
            <a:endParaRPr lang="en-US" sz="1000" dirty="0"/>
          </a:p>
        </p:txBody>
      </p:sp>
      <p:sp>
        <p:nvSpPr>
          <p:cNvPr id="7" name="Text 2"/>
          <p:cNvSpPr txBox="1"/>
          <p:nvPr/>
        </p:nvSpPr>
        <p:spPr>
          <a:xfrm>
            <a:off x="4890775" y="543900"/>
            <a:ext cx="3701700" cy="883800"/>
          </a:xfrm>
          <a:prstGeom prst="rect">
            <a:avLst/>
          </a:prstGeom>
          <a:noFill/>
          <a:ln/>
        </p:spPr>
        <p:txBody>
          <a:bodyPr wrap="square" lIns="0" tIns="0" rIns="0" bIns="0" rtlCol="0" anchor="t"/>
          <a:lstStyle/>
          <a:p>
            <a:pPr algn="l" indent="0" marL="0">
              <a:lnSpc>
                <a:spcPct val="100000"/>
              </a:lnSpc>
              <a:buNone/>
            </a:pPr>
            <a:r>
              <a:rPr lang="en-US" sz="2622" b="1" dirty="0">
                <a:solidFill>
                  <a:srgbClr val="8D2E39"/>
                </a:solidFill>
                <a:latin typeface="Arial" pitchFamily="34" charset="0"/>
                <a:ea typeface="Arial" pitchFamily="34" charset="-122"/>
                <a:cs typeface="Arial" pitchFamily="34" charset="-120"/>
              </a:rPr>
              <a:t>Примеры вычислений по шагам
</a:t>
            </a:r>
            <a:endParaRPr lang="en-US" sz="2622"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9</a:t>
            </a:r>
            <a:endParaRPr lang="en-US" sz="1000" dirty="0"/>
          </a:p>
        </p:txBody>
      </p:sp>
      <p:sp>
        <p:nvSpPr>
          <p:cNvPr id="9" name="Text 1"/>
          <p:cNvSpPr txBox="1"/>
          <p:nvPr/>
        </p:nvSpPr>
        <p:spPr>
          <a:xfrm>
            <a:off x="483000" y="389600"/>
            <a:ext cx="8178000" cy="521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Рост на проценты и рост в несколько раз
</a:t>
            </a:r>
            <a:endParaRPr lang="en-US" sz="2800" dirty="0"/>
          </a:p>
        </p:txBody>
      </p:sp>
      <p:sp>
        <p:nvSpPr>
          <p:cNvPr id="10" name="Text 2"/>
          <p:cNvSpPr txBox="1"/>
          <p:nvPr/>
        </p:nvSpPr>
        <p:spPr>
          <a:xfrm>
            <a:off x="721060" y="1381869"/>
            <a:ext cx="3532800" cy="1208700"/>
          </a:xfrm>
          <a:prstGeom prst="rect">
            <a:avLst/>
          </a:prstGeom>
          <a:noFill/>
          <a:ln/>
        </p:spPr>
        <p:txBody>
          <a:bodyPr wrap="square" lIns="0" tIns="0" rIns="0" bIns="0" rtlCol="0" anchor="ctr"/>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Рост на 100% означает, что к числу прибавляют ещё одну такую же часть. Поэтому итог становится в два раза больше исходного значения.
</a:t>
            </a:r>
            <a:endParaRPr lang="en-US" sz="1400" dirty="0"/>
          </a:p>
        </p:txBody>
      </p:sp>
      <p:sp>
        <p:nvSpPr>
          <p:cNvPr id="11" name="Text 3"/>
          <p:cNvSpPr txBox="1"/>
          <p:nvPr/>
        </p:nvSpPr>
        <p:spPr>
          <a:xfrm>
            <a:off x="4900132" y="1381869"/>
            <a:ext cx="3532800" cy="1208700"/>
          </a:xfrm>
          <a:prstGeom prst="rect">
            <a:avLst/>
          </a:prstGeom>
          <a:noFill/>
          <a:ln/>
        </p:spPr>
        <p:txBody>
          <a:bodyPr wrap="square" lIns="0" tIns="0" rIns="0" bIns="0" rtlCol="0" anchor="ctr"/>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Рост на 50% даёт прибавку половины числа. В результате новое значение равно полуторному от исходного, то есть увеличивается в 1,5 раза.
</a:t>
            </a:r>
            <a:endParaRPr lang="en-US" sz="1400" dirty="0"/>
          </a:p>
        </p:txBody>
      </p:sp>
      <p:sp>
        <p:nvSpPr>
          <p:cNvPr id="12" name="Text 4"/>
          <p:cNvSpPr txBox="1"/>
          <p:nvPr/>
        </p:nvSpPr>
        <p:spPr>
          <a:xfrm>
            <a:off x="721060" y="3042344"/>
            <a:ext cx="3532800" cy="1208700"/>
          </a:xfrm>
          <a:prstGeom prst="rect">
            <a:avLst/>
          </a:prstGeom>
          <a:noFill/>
          <a:ln/>
        </p:spPr>
        <p:txBody>
          <a:bodyPr wrap="square" lIns="0" tIns="0" rIns="0" bIns="0" rtlCol="0" anchor="ctr"/>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Рост на 10% — это прибавка одной десятой части от базы. Если исходное число большое, прирост тоже будет большим.
</a:t>
            </a:r>
            <a:endParaRPr lang="en-US" sz="1400" dirty="0"/>
          </a:p>
        </p:txBody>
      </p:sp>
      <p:sp>
        <p:nvSpPr>
          <p:cNvPr id="13" name="Text 5"/>
          <p:cNvSpPr txBox="1"/>
          <p:nvPr/>
        </p:nvSpPr>
        <p:spPr>
          <a:xfrm>
            <a:off x="4900132" y="3042344"/>
            <a:ext cx="3532800" cy="1208700"/>
          </a:xfrm>
          <a:prstGeom prst="rect">
            <a:avLst/>
          </a:prstGeom>
          <a:noFill/>
          <a:ln/>
        </p:spPr>
        <p:txBody>
          <a:bodyPr wrap="square" lIns="0" tIns="0" rIns="0" bIns="0" rtlCol="0" anchor="ctr"/>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Процентный рост нельзя путать с прибавкой фиксированных единиц: 10% от разных чисел дают разные результаты.
</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156" y="73225"/>
            <a:ext cx="4617487" cy="50088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10</a:t>
            </a:r>
            <a:endParaRPr lang="en-US" sz="1000" dirty="0"/>
          </a:p>
        </p:txBody>
      </p:sp>
      <p:sp>
        <p:nvSpPr>
          <p:cNvPr id="6" name="Text 1"/>
          <p:cNvSpPr txBox="1"/>
          <p:nvPr/>
        </p:nvSpPr>
        <p:spPr>
          <a:xfrm>
            <a:off x="5190475" y="1661443"/>
            <a:ext cx="3522300" cy="1430400"/>
          </a:xfrm>
          <a:prstGeom prst="rect">
            <a:avLst/>
          </a:prstGeom>
          <a:noFill/>
          <a:ln/>
        </p:spPr>
        <p:txBody>
          <a:bodyPr wrap="square" lIns="0" tIns="0" rIns="0" bIns="0" rtlCol="0" anchor="t"/>
          <a:lstStyle/>
          <a:p>
            <a:pPr algn="l" indent="0" marL="0">
              <a:lnSpc>
                <a:spcPct val="100000"/>
              </a:lnSpc>
              <a:buNone/>
            </a:pPr>
            <a:r>
              <a:rPr lang="en-US" sz="1500" dirty="0">
                <a:solidFill>
                  <a:srgbClr val="8D2E39"/>
                </a:solidFill>
                <a:latin typeface="Arial" pitchFamily="34" charset="0"/>
                <a:ea typeface="Arial" pitchFamily="34" charset="-122"/>
                <a:cs typeface="Arial" pitchFamily="34" charset="-120"/>
              </a:rPr>
              <a:t>Если товар стоил 800 рублей, то 12% от этой суммы составляют 96 рублей. Именно столько добавляется к цене при подорожании.
</a:t>
            </a:r>
            <a:endParaRPr lang="en-US" sz="1500" dirty="0"/>
          </a:p>
        </p:txBody>
      </p:sp>
      <p:sp>
        <p:nvSpPr>
          <p:cNvPr id="7" name="Text 2"/>
          <p:cNvSpPr txBox="1"/>
          <p:nvPr/>
        </p:nvSpPr>
        <p:spPr>
          <a:xfrm>
            <a:off x="5190475" y="3278002"/>
            <a:ext cx="3522300" cy="1430400"/>
          </a:xfrm>
          <a:prstGeom prst="rect">
            <a:avLst/>
          </a:prstGeom>
          <a:noFill/>
          <a:ln/>
        </p:spPr>
        <p:txBody>
          <a:bodyPr wrap="square" lIns="0" tIns="0" rIns="0" bIns="0" rtlCol="0" anchor="t"/>
          <a:lstStyle/>
          <a:p>
            <a:pPr algn="l" indent="0" marL="0">
              <a:lnSpc>
                <a:spcPct val="100000"/>
              </a:lnSpc>
              <a:buNone/>
            </a:pPr>
            <a:r>
              <a:rPr lang="en-US" sz="1500" dirty="0">
                <a:solidFill>
                  <a:srgbClr val="8D2E39"/>
                </a:solidFill>
                <a:latin typeface="Arial" pitchFamily="34" charset="0"/>
                <a:ea typeface="Arial" pitchFamily="34" charset="-122"/>
                <a:cs typeface="Arial" pitchFamily="34" charset="-120"/>
              </a:rPr>
              <a:t>Новая цена равна 896 рублям. Такой пример показывает, как процентный рост помогает быстро сравнивать старую и новую стоимость товара.
</a:t>
            </a:r>
            <a:endParaRPr lang="en-US" sz="1500" dirty="0"/>
          </a:p>
        </p:txBody>
      </p:sp>
      <p:sp>
        <p:nvSpPr>
          <p:cNvPr id="8" name="Text 3"/>
          <p:cNvSpPr txBox="1"/>
          <p:nvPr/>
        </p:nvSpPr>
        <p:spPr>
          <a:xfrm>
            <a:off x="4713350" y="228800"/>
            <a:ext cx="3999600" cy="1089000"/>
          </a:xfrm>
          <a:prstGeom prst="rect">
            <a:avLst/>
          </a:prstGeom>
          <a:noFill/>
          <a:ln/>
        </p:spPr>
        <p:txBody>
          <a:bodyPr wrap="square" lIns="0" tIns="0" rIns="0" bIns="0" rtlCol="0" anchor="t"/>
          <a:lstStyle/>
          <a:p>
            <a:pPr algn="l" indent="0" marL="0">
              <a:lnSpc>
                <a:spcPct val="100000"/>
              </a:lnSpc>
              <a:buNone/>
            </a:pPr>
            <a:r>
              <a:rPr lang="en-US" sz="2400" b="1" dirty="0">
                <a:solidFill>
                  <a:srgbClr val="8D2E39"/>
                </a:solidFill>
                <a:latin typeface="Arial" pitchFamily="34" charset="0"/>
                <a:ea typeface="Arial" pitchFamily="34" charset="-122"/>
                <a:cs typeface="Arial" pitchFamily="34" charset="-120"/>
              </a:rPr>
              <a:t>Цена товара выросла на 12%
</a:t>
            </a:r>
            <a:endParaRPr lang="en-US"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786756" y="1009050"/>
            <a:ext cx="3815939" cy="36492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11</a:t>
            </a:r>
            <a:endParaRPr lang="en-US" sz="1000" dirty="0"/>
          </a:p>
        </p:txBody>
      </p:sp>
      <p:sp>
        <p:nvSpPr>
          <p:cNvPr id="7" name="Text 1"/>
          <p:cNvSpPr txBox="1"/>
          <p:nvPr/>
        </p:nvSpPr>
        <p:spPr>
          <a:xfrm>
            <a:off x="340175" y="138410"/>
            <a:ext cx="8549100" cy="521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Одинаковая база, разные проценты роста
</a:t>
            </a:r>
            <a:endParaRPr lang="en-US" sz="2800" dirty="0"/>
          </a:p>
        </p:txBody>
      </p:sp>
      <p:sp>
        <p:nvSpPr>
          <p:cNvPr id="8" name="Text 2"/>
          <p:cNvSpPr txBox="1"/>
          <p:nvPr/>
        </p:nvSpPr>
        <p:spPr>
          <a:xfrm>
            <a:off x="467485" y="1212299"/>
            <a:ext cx="3532800" cy="3242700"/>
          </a:xfrm>
          <a:prstGeom prst="rect">
            <a:avLst/>
          </a:prstGeom>
          <a:noFill/>
          <a:ln/>
        </p:spPr>
        <p:txBody>
          <a:bodyPr wrap="square" lIns="0" tIns="0" rIns="0" bIns="0" rtlCol="0" anchor="ctr"/>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При одинаковой базе итог зависит только от выбранного процента, поэтому рост легко сравнивать на одном графике.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Чем больше процент, тем больше прибавка, но она всегда считается от одной и той же базы.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8D2E39"/>
                </a:solidFill>
                <a:latin typeface="Arial" pitchFamily="34" charset="0"/>
                <a:ea typeface="Arial" pitchFamily="34" charset="-122"/>
                <a:cs typeface="Arial" pitchFamily="34" charset="-120"/>
              </a:rPr>
              <a:t>Составлено по условиям слайда, без внешних источников.
</a:t>
            </a:r>
            <a:endParaRPr lang="en-US"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70744" y="1239180"/>
            <a:ext cx="159088" cy="212117"/>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703582" y="2811721"/>
            <a:ext cx="218019" cy="174416"/>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645633" y="1239180"/>
            <a:ext cx="212117" cy="212117"/>
          </a:xfrm>
          <a:prstGeom prst="rect">
            <a:avLst/>
          </a:prstGeom>
        </p:spPr>
      </p:pic>
      <p:sp>
        <p:nvSpPr>
          <p:cNvPr id="9"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12</a:t>
            </a:r>
            <a:endParaRPr lang="en-US" sz="1000" dirty="0"/>
          </a:p>
        </p:txBody>
      </p:sp>
      <p:sp>
        <p:nvSpPr>
          <p:cNvPr id="10" name="Text 1"/>
          <p:cNvSpPr txBox="1"/>
          <p:nvPr/>
        </p:nvSpPr>
        <p:spPr>
          <a:xfrm>
            <a:off x="340175" y="138400"/>
            <a:ext cx="8473200" cy="521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Типичные ошибки при вычислениях
</a:t>
            </a:r>
            <a:endParaRPr lang="en-US" sz="2800" dirty="0"/>
          </a:p>
        </p:txBody>
      </p:sp>
      <p:sp>
        <p:nvSpPr>
          <p:cNvPr id="11" name="Text 2"/>
          <p:cNvSpPr txBox="1"/>
          <p:nvPr/>
        </p:nvSpPr>
        <p:spPr>
          <a:xfrm>
            <a:off x="546450" y="1562878"/>
            <a:ext cx="2179623" cy="1650283"/>
          </a:xfrm>
          <a:prstGeom prst="rect">
            <a:avLst/>
          </a:prstGeom>
          <a:noFill/>
          <a:ln/>
        </p:spPr>
        <p:txBody>
          <a:bodyPr wrap="square" lIns="0" tIns="0" rIns="0" bIns="0" rtlCol="0" anchor="t"/>
          <a:lstStyle/>
          <a:p>
            <a:pPr algn="l" indent="0" marL="0">
              <a:lnSpc>
                <a:spcPct val="100000"/>
              </a:lnSpc>
              <a:buNone/>
            </a:pPr>
            <a:r>
              <a:rPr lang="en-US" sz="1400" b="1" dirty="0">
                <a:solidFill>
                  <a:srgbClr val="8D2E39"/>
                </a:solidFill>
                <a:latin typeface="Arial" pitchFamily="34" charset="0"/>
                <a:ea typeface="Arial" pitchFamily="34" charset="-122"/>
                <a:cs typeface="Arial" pitchFamily="34" charset="-120"/>
              </a:rPr>
              <a:t>Путают основание для процента
</a:t>
            </a:r>
            <a:pPr algn="l" indent="0" marL="0">
              <a:lnSpc>
                <a:spcPct val="100000"/>
              </a:lnSpc>
              <a:buNone/>
            </a:pPr>
            <a:r>
              <a:rPr lang="en-US" sz="844"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25" dirty="0">
                <a:solidFill>
                  <a:srgbClr val="8D2E39"/>
                </a:solidFill>
                <a:latin typeface="Arial" pitchFamily="34" charset="0"/>
                <a:ea typeface="Arial" pitchFamily="34" charset="-122"/>
                <a:cs typeface="Arial" pitchFamily="34" charset="-120"/>
              </a:rPr>
              <a:t>Процент нужно прибавлять к исходному числу, а не к уже найденному проценту. Иначе результат становится завышенным и не соответствует условию задачи.
</a:t>
            </a:r>
            <a:endParaRPr lang="en-US" sz="1400" dirty="0"/>
          </a:p>
        </p:txBody>
      </p:sp>
      <p:sp>
        <p:nvSpPr>
          <p:cNvPr id="12" name="Text 3"/>
          <p:cNvSpPr txBox="1"/>
          <p:nvPr/>
        </p:nvSpPr>
        <p:spPr>
          <a:xfrm>
            <a:off x="3485557" y="3114845"/>
            <a:ext cx="2179623" cy="1650283"/>
          </a:xfrm>
          <a:prstGeom prst="rect">
            <a:avLst/>
          </a:prstGeom>
          <a:noFill/>
          <a:ln/>
        </p:spPr>
        <p:txBody>
          <a:bodyPr wrap="square" lIns="0" tIns="0" rIns="0" bIns="0" rtlCol="0" anchor="t"/>
          <a:lstStyle/>
          <a:p>
            <a:pPr algn="l" indent="0" marL="0">
              <a:lnSpc>
                <a:spcPct val="100000"/>
              </a:lnSpc>
              <a:buNone/>
            </a:pPr>
            <a:r>
              <a:rPr lang="en-US" sz="1400" b="1" dirty="0">
                <a:solidFill>
                  <a:srgbClr val="8D2E39"/>
                </a:solidFill>
                <a:latin typeface="Arial" pitchFamily="34" charset="0"/>
                <a:ea typeface="Arial" pitchFamily="34" charset="-122"/>
                <a:cs typeface="Arial" pitchFamily="34" charset="-120"/>
              </a:rPr>
              <a:t>Смешивают проценты и множители
</a:t>
            </a:r>
            <a:pPr algn="l" indent="0" marL="0">
              <a:lnSpc>
                <a:spcPct val="100000"/>
              </a:lnSpc>
              <a:buNone/>
            </a:pPr>
            <a:r>
              <a:rPr lang="en-US" sz="844"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25" dirty="0">
                <a:solidFill>
                  <a:srgbClr val="8D2E39"/>
                </a:solidFill>
                <a:latin typeface="Arial" pitchFamily="34" charset="0"/>
                <a:ea typeface="Arial" pitchFamily="34" charset="-122"/>
                <a:cs typeface="Arial" pitchFamily="34" charset="-120"/>
              </a:rPr>
              <a:t>Рост на 20% — это не увеличение в 20 раз. Такой рост означает прибавку одной пятой части от базы, поэтому важно читать условие внимательно.
</a:t>
            </a:r>
            <a:endParaRPr lang="en-US" sz="1400" dirty="0"/>
          </a:p>
        </p:txBody>
      </p:sp>
      <p:sp>
        <p:nvSpPr>
          <p:cNvPr id="13" name="Text 4"/>
          <p:cNvSpPr txBox="1"/>
          <p:nvPr/>
        </p:nvSpPr>
        <p:spPr>
          <a:xfrm>
            <a:off x="6424654" y="1562878"/>
            <a:ext cx="2179623" cy="1650283"/>
          </a:xfrm>
          <a:prstGeom prst="rect">
            <a:avLst/>
          </a:prstGeom>
          <a:noFill/>
          <a:ln/>
        </p:spPr>
        <p:txBody>
          <a:bodyPr wrap="square" lIns="0" tIns="0" rIns="0" bIns="0" rtlCol="0" anchor="t"/>
          <a:lstStyle/>
          <a:p>
            <a:pPr algn="l" indent="0" marL="0">
              <a:lnSpc>
                <a:spcPct val="100000"/>
              </a:lnSpc>
              <a:buNone/>
            </a:pPr>
            <a:r>
              <a:rPr lang="en-US" sz="1400" b="1" dirty="0">
                <a:solidFill>
                  <a:srgbClr val="8D2E39"/>
                </a:solidFill>
                <a:latin typeface="Arial" pitchFamily="34" charset="0"/>
                <a:ea typeface="Arial" pitchFamily="34" charset="-122"/>
                <a:cs typeface="Arial" pitchFamily="34" charset="-120"/>
              </a:rPr>
              <a:t>Забывают подписывать ответ
</a:t>
            </a:r>
            <a:pPr algn="l" indent="0" marL="0">
              <a:lnSpc>
                <a:spcPct val="100000"/>
              </a:lnSpc>
              <a:buNone/>
            </a:pPr>
            <a:r>
              <a:rPr lang="en-US" sz="844"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25" dirty="0">
                <a:solidFill>
                  <a:srgbClr val="8D2E39"/>
                </a:solidFill>
                <a:latin typeface="Arial" pitchFamily="34" charset="0"/>
                <a:ea typeface="Arial" pitchFamily="34" charset="-122"/>
                <a:cs typeface="Arial" pitchFamily="34" charset="-120"/>
              </a:rPr>
              <a:t>В вычислениях легко потерять единицы измерения: рубли, человек, штуки. Без них ответ выглядит незавершённым, даже если само число найдено правильно.
</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40175" y="1769948"/>
            <a:ext cx="4336500" cy="1383854"/>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13</a:t>
            </a:r>
            <a:endParaRPr lang="en-US" sz="1000" dirty="0"/>
          </a:p>
        </p:txBody>
      </p:sp>
      <p:sp>
        <p:nvSpPr>
          <p:cNvPr id="5" name="Text 1"/>
          <p:cNvSpPr txBox="1"/>
          <p:nvPr/>
        </p:nvSpPr>
        <p:spPr>
          <a:xfrm>
            <a:off x="340175" y="138400"/>
            <a:ext cx="8482500" cy="6303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Проверка вычислений на простых примерах
</a:t>
            </a:r>
            <a:endParaRPr lang="en-US" sz="2800" dirty="0"/>
          </a:p>
        </p:txBody>
      </p:sp>
      <p:sp>
        <p:nvSpPr>
          <p:cNvPr id="6" name="Text 2"/>
          <p:cNvSpPr txBox="1"/>
          <p:nvPr/>
        </p:nvSpPr>
        <p:spPr>
          <a:xfrm>
            <a:off x="5257813" y="1217938"/>
            <a:ext cx="3322200" cy="3130200"/>
          </a:xfrm>
          <a:prstGeom prst="rect">
            <a:avLst/>
          </a:prstGeom>
          <a:noFill/>
          <a:ln/>
        </p:spPr>
        <p:txBody>
          <a:bodyPr wrap="square" lIns="0" tIns="0" rIns="0" bIns="0" rtlCol="0" anchor="ctr"/>
          <a:lstStyle/>
          <a:p>
            <a:pPr algn="l" indent="0" marL="0">
              <a:lnSpc>
                <a:spcPct val="100000"/>
              </a:lnSpc>
              <a:buNone/>
            </a:pPr>
            <a:r>
              <a:rPr lang="en-US" sz="1500" dirty="0">
                <a:solidFill>
                  <a:srgbClr val="8D2E39"/>
                </a:solidFill>
                <a:latin typeface="Arial" pitchFamily="34" charset="0"/>
                <a:ea typeface="Arial" pitchFamily="34" charset="-122"/>
                <a:cs typeface="Arial" pitchFamily="34" charset="-120"/>
              </a:rPr>
              <a:t>Сравним исходное число, процент роста, прирост и итоговое значение. Так проще увидеть, как работает правило прибавления части к базе.
</a:t>
            </a:r>
            <a:pPr algn="l" indent="0" marL="0">
              <a:lnSpc>
                <a:spcPct val="100000"/>
              </a:lnSpc>
              <a:buNone/>
            </a:pPr>
            <a:r>
              <a:rPr lang="en-US" sz="15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500" dirty="0">
                <a:solidFill>
                  <a:srgbClr val="8D2E39"/>
                </a:solidFill>
                <a:latin typeface="Arial" pitchFamily="34" charset="0"/>
                <a:ea typeface="Arial" pitchFamily="34" charset="-122"/>
                <a:cs typeface="Arial" pitchFamily="34" charset="-120"/>
              </a:rPr>
              <a:t>Во всех примерах результат больше исходного числа, а прирост точно соответствует заданному проценту.
</a:t>
            </a:r>
            <a:endParaRPr lang="en-US" sz="1500" dirty="0"/>
          </a:p>
        </p:txBody>
      </p:sp>
      <p:sp>
        <p:nvSpPr>
          <p:cNvPr id="7" name="Text 3"/>
          <p:cNvSpPr txBox="1"/>
          <p:nvPr/>
        </p:nvSpPr>
        <p:spPr>
          <a:xfrm>
            <a:off x="340175" y="4109300"/>
            <a:ext cx="4336500" cy="468300"/>
          </a:xfrm>
          <a:prstGeom prst="rect">
            <a:avLst/>
          </a:prstGeom>
          <a:noFill/>
          <a:ln/>
        </p:spPr>
        <p:txBody>
          <a:bodyPr wrap="square" lIns="0" tIns="0" rIns="0" bIns="0" rtlCol="0" anchor="b"/>
          <a:lstStyle/>
          <a:p>
            <a:pPr algn="l" indent="0" marL="0">
              <a:lnSpc>
                <a:spcPct val="100000"/>
              </a:lnSpc>
              <a:buNone/>
            </a:pPr>
            <a:r>
              <a:rPr lang="en-US" sz="1400" i="1" dirty="0">
                <a:solidFill>
                  <a:srgbClr val="8D2E39"/>
                </a:solidFill>
                <a:latin typeface="Arial" pitchFamily="34" charset="0"/>
                <a:ea typeface="Arial" pitchFamily="34" charset="-122"/>
                <a:cs typeface="Arial" pitchFamily="34" charset="-120"/>
              </a:rPr>
              <a:t>Составлено по учебным примерам из темы простого процентного роста.
</a:t>
            </a:r>
            <a:endParaRPr lang="en-US" sz="1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104900" y="1286152"/>
            <a:ext cx="2009700" cy="1923346"/>
          </a:xfrm>
          <a:prstGeom prst="rect">
            <a:avLst/>
          </a:prstGeom>
        </p:spPr>
      </p:pic>
      <p:pic>
        <p:nvPicPr>
          <p:cNvPr id="4" name="Image 2" descr="preencoded.png">    </p:cNvPr>
          <p:cNvPicPr>
            <a:picLocks noChangeAspect="1"/>
          </p:cNvPicPr>
          <p:nvPr/>
        </p:nvPicPr>
        <p:blipFill>
          <a:blip r:embed="rId3"/>
          <a:stretch>
            <a:fillRect/>
          </a:stretch>
        </p:blipFill>
        <p:spPr>
          <a:xfrm>
            <a:off x="3576700" y="1286152"/>
            <a:ext cx="2009700" cy="1923346"/>
          </a:xfrm>
          <a:prstGeom prst="rect">
            <a:avLst/>
          </a:prstGeom>
        </p:spPr>
      </p:pic>
      <p:pic>
        <p:nvPicPr>
          <p:cNvPr id="5" name="Image 3" descr="preencoded.png">    </p:cNvPr>
          <p:cNvPicPr>
            <a:picLocks noChangeAspect="1"/>
          </p:cNvPicPr>
          <p:nvPr/>
        </p:nvPicPr>
        <p:blipFill>
          <a:blip r:embed="rId4"/>
          <a:stretch>
            <a:fillRect/>
          </a:stretch>
        </p:blipFill>
        <p:spPr>
          <a:xfrm>
            <a:off x="6048500" y="1286152"/>
            <a:ext cx="2009700" cy="1923346"/>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14</a:t>
            </a:r>
            <a:endParaRPr lang="en-US" sz="1000" dirty="0"/>
          </a:p>
        </p:txBody>
      </p:sp>
      <p:sp>
        <p:nvSpPr>
          <p:cNvPr id="8" name="Text 1"/>
          <p:cNvSpPr txBox="1"/>
          <p:nvPr/>
        </p:nvSpPr>
        <p:spPr>
          <a:xfrm>
            <a:off x="442950" y="481300"/>
            <a:ext cx="8258100" cy="521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Процентный рост в статистике и природе
</a:t>
            </a:r>
            <a:endParaRPr lang="en-US" sz="2800" dirty="0"/>
          </a:p>
        </p:txBody>
      </p:sp>
      <p:sp>
        <p:nvSpPr>
          <p:cNvPr id="9" name="Text 2"/>
          <p:cNvSpPr txBox="1"/>
          <p:nvPr/>
        </p:nvSpPr>
        <p:spPr>
          <a:xfrm>
            <a:off x="957188" y="3362325"/>
            <a:ext cx="2286000" cy="1133400"/>
          </a:xfrm>
          <a:prstGeom prst="rect">
            <a:avLst/>
          </a:prstGeom>
          <a:noFill/>
          <a:ln/>
        </p:spPr>
        <p:txBody>
          <a:bodyPr wrap="square" lIns="0" tIns="0" rIns="0" bIns="0" rtlCol="0" anchor="t"/>
          <a:lstStyle/>
          <a:p>
            <a:pPr algn="ctr" indent="0" marL="0">
              <a:lnSpc>
                <a:spcPct val="100000"/>
              </a:lnSpc>
              <a:buNone/>
            </a:pPr>
            <a:r>
              <a:rPr lang="en-US" sz="1045" b="1" dirty="0">
                <a:solidFill>
                  <a:srgbClr val="8D2E39"/>
                </a:solidFill>
                <a:latin typeface="Arial" pitchFamily="34" charset="0"/>
                <a:ea typeface="Arial" pitchFamily="34" charset="-122"/>
                <a:cs typeface="Arial" pitchFamily="34" charset="-120"/>
              </a:rPr>
              <a:t>Население меняется неравномерно
</a:t>
            </a:r>
            <a:pPr algn="ctr" indent="0" marL="0">
              <a:lnSpc>
                <a:spcPct val="100000"/>
              </a:lnSpc>
              <a:buNone/>
            </a:pPr>
            <a:r>
              <a:rPr lang="en-US" sz="448" dirty="0">
                <a:solidFill>
                  <a:srgbClr val="8D2E39"/>
                </a:solidFill>
                <a:latin typeface="Arial" pitchFamily="34" charset="0"/>
                <a:ea typeface="Arial" pitchFamily="34" charset="-122"/>
                <a:cs typeface="Arial" pitchFamily="34" charset="-120"/>
              </a:rPr>
              <a:t>
</a:t>
            </a:r>
            <a:pPr algn="ctr" indent="0" marL="0">
              <a:lnSpc>
                <a:spcPct val="100000"/>
              </a:lnSpc>
              <a:buNone/>
            </a:pPr>
            <a:r>
              <a:rPr lang="en-US" sz="895" dirty="0">
                <a:solidFill>
                  <a:srgbClr val="8D2E39"/>
                </a:solidFill>
                <a:latin typeface="Arial" pitchFamily="34" charset="0"/>
                <a:ea typeface="Arial" pitchFamily="34" charset="-122"/>
                <a:cs typeface="Arial" pitchFamily="34" charset="-120"/>
              </a:rPr>
              <a:t>Статистика населения показывает, как проценты помогают сравнивать изменения за месяц, год или десятилетие. Даже небольшой прирост заметно влияет на большие числа, если наблюдение длится долго. Поэтому проценты удобны для описания динамики без длинных таблиц.
</a:t>
            </a:r>
            <a:endParaRPr lang="en-US" sz="1045" dirty="0"/>
          </a:p>
        </p:txBody>
      </p:sp>
      <p:sp>
        <p:nvSpPr>
          <p:cNvPr id="10" name="Text 3"/>
          <p:cNvSpPr txBox="1"/>
          <p:nvPr/>
        </p:nvSpPr>
        <p:spPr>
          <a:xfrm>
            <a:off x="3428988" y="3362325"/>
            <a:ext cx="2286000" cy="1133400"/>
          </a:xfrm>
          <a:prstGeom prst="rect">
            <a:avLst/>
          </a:prstGeom>
          <a:noFill/>
          <a:ln/>
        </p:spPr>
        <p:txBody>
          <a:bodyPr wrap="square" lIns="0" tIns="0" rIns="0" bIns="0" rtlCol="0" anchor="t"/>
          <a:lstStyle/>
          <a:p>
            <a:pPr algn="ctr" indent="0" marL="0">
              <a:lnSpc>
                <a:spcPct val="100000"/>
              </a:lnSpc>
              <a:buNone/>
            </a:pPr>
            <a:r>
              <a:rPr lang="en-US" sz="1066" b="1" dirty="0">
                <a:solidFill>
                  <a:srgbClr val="8D2E39"/>
                </a:solidFill>
                <a:latin typeface="Arial" pitchFamily="34" charset="0"/>
                <a:ea typeface="Arial" pitchFamily="34" charset="-122"/>
                <a:cs typeface="Arial" pitchFamily="34" charset="-120"/>
              </a:rPr>
              <a:t>Бактерии растут быстро
</a:t>
            </a:r>
            <a:pPr algn="ctr" indent="0" marL="0">
              <a:lnSpc>
                <a:spcPct val="100000"/>
              </a:lnSpc>
              <a:buNone/>
            </a:pPr>
            <a:r>
              <a:rPr lang="en-US" sz="457" dirty="0">
                <a:solidFill>
                  <a:srgbClr val="8D2E39"/>
                </a:solidFill>
                <a:latin typeface="Arial" pitchFamily="34" charset="0"/>
                <a:ea typeface="Arial" pitchFamily="34" charset="-122"/>
                <a:cs typeface="Arial" pitchFamily="34" charset="-120"/>
              </a:rPr>
              <a:t>
</a:t>
            </a:r>
            <a:pPr algn="ctr" indent="0" marL="0">
              <a:lnSpc>
                <a:spcPct val="100000"/>
              </a:lnSpc>
              <a:buNone/>
            </a:pPr>
            <a:r>
              <a:rPr lang="en-US" sz="914" dirty="0">
                <a:solidFill>
                  <a:srgbClr val="8D2E39"/>
                </a:solidFill>
                <a:latin typeface="Arial" pitchFamily="34" charset="0"/>
                <a:ea typeface="Arial" pitchFamily="34" charset="-122"/>
                <a:cs typeface="Arial" pitchFamily="34" charset="-120"/>
              </a:rPr>
              <a:t>В лабораторных наблюдениях количество бактерий может увеличиваться очень стремительно. Здесь особенно важно считать от нового значения, если рост происходит несколько раз подряд. Такой способ помогает понять, почему небольшая начальная величина быстро превращается в большое число.
</a:t>
            </a:r>
            <a:endParaRPr lang="en-US" sz="1066" dirty="0"/>
          </a:p>
        </p:txBody>
      </p:sp>
      <p:sp>
        <p:nvSpPr>
          <p:cNvPr id="11" name="Text 4"/>
          <p:cNvSpPr txBox="1"/>
          <p:nvPr/>
        </p:nvSpPr>
        <p:spPr>
          <a:xfrm>
            <a:off x="5900788" y="3362325"/>
            <a:ext cx="2286000" cy="1133400"/>
          </a:xfrm>
          <a:prstGeom prst="rect">
            <a:avLst/>
          </a:prstGeom>
          <a:noFill/>
          <a:ln/>
        </p:spPr>
        <p:txBody>
          <a:bodyPr wrap="square" lIns="0" tIns="0" rIns="0" bIns="0" rtlCol="0" anchor="t"/>
          <a:lstStyle/>
          <a:p>
            <a:pPr algn="ctr" indent="0" marL="0">
              <a:lnSpc>
                <a:spcPct val="100000"/>
              </a:lnSpc>
              <a:buNone/>
            </a:pPr>
            <a:r>
              <a:rPr lang="en-US" sz="1136" b="1" dirty="0">
                <a:solidFill>
                  <a:srgbClr val="8D2E39"/>
                </a:solidFill>
                <a:latin typeface="Arial" pitchFamily="34" charset="0"/>
                <a:ea typeface="Arial" pitchFamily="34" charset="-122"/>
                <a:cs typeface="Arial" pitchFamily="34" charset="-120"/>
              </a:rPr>
              <a:t>Просмотры и реакции в сети
</a:t>
            </a:r>
            <a:pPr algn="ctr" indent="0" marL="0">
              <a:lnSpc>
                <a:spcPct val="100000"/>
              </a:lnSpc>
              <a:buNone/>
            </a:pPr>
            <a:r>
              <a:rPr lang="en-US" sz="487" dirty="0">
                <a:solidFill>
                  <a:srgbClr val="8D2E39"/>
                </a:solidFill>
                <a:latin typeface="Arial" pitchFamily="34" charset="0"/>
                <a:ea typeface="Arial" pitchFamily="34" charset="-122"/>
                <a:cs typeface="Arial" pitchFamily="34" charset="-120"/>
              </a:rPr>
              <a:t>
</a:t>
            </a:r>
            <a:pPr algn="ctr" indent="0" marL="0">
              <a:lnSpc>
                <a:spcPct val="100000"/>
              </a:lnSpc>
              <a:buNone/>
            </a:pPr>
            <a:r>
              <a:rPr lang="en-US" sz="974" dirty="0">
                <a:solidFill>
                  <a:srgbClr val="8D2E39"/>
                </a:solidFill>
                <a:latin typeface="Arial" pitchFamily="34" charset="0"/>
                <a:ea typeface="Arial" pitchFamily="34" charset="-122"/>
                <a:cs typeface="Arial" pitchFamily="34" charset="-120"/>
              </a:rPr>
              <a:t>Просмотры видео, лайки и другие показатели тоже часто сравнивают в процентах. За один день рост может быть почти незаметным, а за неделю — уже заметным. Правило вычисления остаётся тем же, независимо от того, идёт речь о людях или данных.
</a:t>
            </a:r>
            <a:endParaRPr lang="en-US" sz="1136"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1350" y="1428571"/>
            <a:ext cx="8181300" cy="3228709"/>
          </a:xfrm>
          <a:prstGeom prst="rect">
            <a:avLst/>
          </a:prstGeom>
        </p:spPr>
      </p:pic>
      <p:sp>
        <p:nvSpPr>
          <p:cNvPr id="4"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15</a:t>
            </a:r>
            <a:endParaRPr lang="en-US" sz="1000" dirty="0"/>
          </a:p>
        </p:txBody>
      </p:sp>
      <p:sp>
        <p:nvSpPr>
          <p:cNvPr id="5" name="Text 1"/>
          <p:cNvSpPr txBox="1"/>
          <p:nvPr/>
        </p:nvSpPr>
        <p:spPr>
          <a:xfrm>
            <a:off x="481350" y="448450"/>
            <a:ext cx="8181300" cy="887700"/>
          </a:xfrm>
          <a:prstGeom prst="rect">
            <a:avLst/>
          </a:prstGeom>
          <a:noFill/>
          <a:ln/>
        </p:spPr>
        <p:txBody>
          <a:bodyPr wrap="square" lIns="0" tIns="0" rIns="0" bIns="0" rtlCol="0" anchor="t"/>
          <a:lstStyle/>
          <a:p>
            <a:pPr algn="l" indent="0" marL="0">
              <a:lnSpc>
                <a:spcPct val="100000"/>
              </a:lnSpc>
              <a:buNone/>
            </a:pPr>
            <a:r>
              <a:rPr lang="en-US" sz="2565" b="1" dirty="0">
                <a:solidFill>
                  <a:srgbClr val="8D2E39"/>
                </a:solidFill>
                <a:latin typeface="Arial" pitchFamily="34" charset="0"/>
                <a:ea typeface="Arial" pitchFamily="34" charset="-122"/>
                <a:cs typeface="Arial" pitchFamily="34" charset="-120"/>
              </a:rPr>
              <a:t>Как решать текстовую задачу на процентный рост
</a:t>
            </a:r>
            <a:pPr algn="l" indent="0" marL="0">
              <a:lnSpc>
                <a:spcPct val="100000"/>
              </a:lnSpc>
              <a:buNone/>
            </a:pPr>
            <a:r>
              <a:rPr lang="en-US" sz="733"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466" dirty="0">
                <a:solidFill>
                  <a:srgbClr val="8D2E39"/>
                </a:solidFill>
                <a:latin typeface="Arial" pitchFamily="34" charset="0"/>
                <a:ea typeface="Arial" pitchFamily="34" charset="-122"/>
                <a:cs typeface="Arial" pitchFamily="34" charset="-120"/>
              </a:rPr>
              <a:t>Порядок действий для задач, где число увеличивается на заданный процент.
</a:t>
            </a:r>
            <a:endParaRPr lang="en-US" sz="2565"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786756" y="1009050"/>
            <a:ext cx="3815939" cy="36492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16</a:t>
            </a:r>
            <a:endParaRPr lang="en-US" sz="1000" dirty="0"/>
          </a:p>
        </p:txBody>
      </p:sp>
      <p:sp>
        <p:nvSpPr>
          <p:cNvPr id="7" name="Text 1"/>
          <p:cNvSpPr txBox="1"/>
          <p:nvPr/>
        </p:nvSpPr>
        <p:spPr>
          <a:xfrm>
            <a:off x="340175" y="138410"/>
            <a:ext cx="8549100" cy="521700"/>
          </a:xfrm>
          <a:prstGeom prst="rect">
            <a:avLst/>
          </a:prstGeom>
          <a:noFill/>
          <a:ln/>
        </p:spPr>
        <p:txBody>
          <a:bodyPr wrap="square" lIns="0" tIns="0" rIns="0" bIns="0" rtlCol="0" anchor="t"/>
          <a:lstStyle/>
          <a:p>
            <a:pPr algn="l" indent="0" marL="0">
              <a:lnSpc>
                <a:spcPct val="100000"/>
              </a:lnSpc>
              <a:buNone/>
            </a:pPr>
            <a:r>
              <a:rPr lang="en-US" sz="2589" b="1" dirty="0">
                <a:solidFill>
                  <a:srgbClr val="8D2E39"/>
                </a:solidFill>
                <a:latin typeface="Arial" pitchFamily="34" charset="0"/>
                <a:ea typeface="Arial" pitchFamily="34" charset="-122"/>
                <a:cs typeface="Arial" pitchFamily="34" charset="-120"/>
              </a:rPr>
              <a:t>Почему один и тот же процент даёт разный прирост
</a:t>
            </a:r>
            <a:endParaRPr lang="en-US" sz="2589" dirty="0"/>
          </a:p>
        </p:txBody>
      </p:sp>
      <p:sp>
        <p:nvSpPr>
          <p:cNvPr id="8" name="Text 2"/>
          <p:cNvSpPr txBox="1"/>
          <p:nvPr/>
        </p:nvSpPr>
        <p:spPr>
          <a:xfrm>
            <a:off x="467485" y="1212299"/>
            <a:ext cx="3532800" cy="3242700"/>
          </a:xfrm>
          <a:prstGeom prst="rect">
            <a:avLst/>
          </a:prstGeom>
          <a:noFill/>
          <a:ln/>
        </p:spPr>
        <p:txBody>
          <a:bodyPr wrap="square" lIns="0" tIns="0" rIns="0" bIns="0" rtlCol="0" anchor="ctr"/>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Одинаковый процент можно представить как одинаковую долю, но сама доля зависит от размера числа. Поэтому сравнивать нужно и проценты, и исходные значения.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Чем больше база, тем больше абсолютный прирост при том же проценте. Процент одинаковый, а прибавка разная.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8D2E39"/>
                </a:solidFill>
                <a:latin typeface="Arial" pitchFamily="34" charset="0"/>
                <a:ea typeface="Arial" pitchFamily="34" charset="-122"/>
                <a:cs typeface="Arial" pitchFamily="34" charset="-120"/>
              </a:rPr>
              <a:t>Составлено по условиям слайда, без внешних источников.
</a:t>
            </a:r>
            <a:endParaRPr lang="en-US" sz="1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17</a:t>
            </a:r>
            <a:endParaRPr lang="en-US" sz="1000" dirty="0"/>
          </a:p>
        </p:txBody>
      </p:sp>
      <p:sp>
        <p:nvSpPr>
          <p:cNvPr id="5" name="Text 1"/>
          <p:cNvSpPr txBox="1"/>
          <p:nvPr/>
        </p:nvSpPr>
        <p:spPr>
          <a:xfrm>
            <a:off x="340175" y="138400"/>
            <a:ext cx="8473200" cy="521700"/>
          </a:xfrm>
          <a:prstGeom prst="rect">
            <a:avLst/>
          </a:prstGeom>
          <a:noFill/>
          <a:ln/>
        </p:spPr>
        <p:txBody>
          <a:bodyPr wrap="square" lIns="0" tIns="0" rIns="0" bIns="0" rtlCol="0" anchor="t"/>
          <a:lstStyle/>
          <a:p>
            <a:pPr algn="ctr" indent="0" marL="0">
              <a:lnSpc>
                <a:spcPct val="100000"/>
              </a:lnSpc>
              <a:buNone/>
            </a:pPr>
            <a:r>
              <a:rPr lang="en-US" sz="2800" b="1" dirty="0">
                <a:solidFill>
                  <a:srgbClr val="8D2E39"/>
                </a:solidFill>
                <a:latin typeface="Arial" pitchFamily="34" charset="0"/>
                <a:ea typeface="Arial" pitchFamily="34" charset="-122"/>
                <a:cs typeface="Arial" pitchFamily="34" charset="-120"/>
              </a:rPr>
              <a:t>Связь роста и уменьшения
</a:t>
            </a:r>
            <a:endParaRPr lang="en-US" sz="2800" dirty="0"/>
          </a:p>
        </p:txBody>
      </p:sp>
      <p:sp>
        <p:nvSpPr>
          <p:cNvPr id="6" name="Text 2"/>
          <p:cNvSpPr txBox="1"/>
          <p:nvPr/>
        </p:nvSpPr>
        <p:spPr>
          <a:xfrm>
            <a:off x="335400" y="2036665"/>
            <a:ext cx="2250000" cy="1867200"/>
          </a:xfrm>
          <a:prstGeom prst="rect">
            <a:avLst/>
          </a:prstGeom>
          <a:noFill/>
          <a:ln/>
        </p:spPr>
        <p:txBody>
          <a:bodyPr wrap="square" lIns="0" tIns="0" rIns="0" bIns="0" rtlCol="0" anchor="t"/>
          <a:lstStyle/>
          <a:p>
            <a:pPr algn="ctr" indent="0" marL="0">
              <a:lnSpc>
                <a:spcPct val="100000"/>
              </a:lnSpc>
              <a:buNone/>
            </a:pPr>
            <a:r>
              <a:rPr lang="en-US" sz="1400" dirty="0">
                <a:solidFill>
                  <a:srgbClr val="8D2E39"/>
                </a:solidFill>
                <a:latin typeface="Arial" pitchFamily="34" charset="0"/>
                <a:ea typeface="Arial" pitchFamily="34" charset="-122"/>
                <a:cs typeface="Arial" pitchFamily="34" charset="-120"/>
              </a:rPr>
              <a:t>Если число стало больше на 20%, это значит, что его умножили на 1,2. Чтобы вернуться назад, нужно выполнить обратное действие — разделить на 1,2, а не просто вычесть 20.
</a:t>
            </a:r>
            <a:endParaRPr lang="en-US" sz="1400" dirty="0"/>
          </a:p>
        </p:txBody>
      </p:sp>
      <p:sp>
        <p:nvSpPr>
          <p:cNvPr id="7" name="Text 3"/>
          <p:cNvSpPr txBox="1"/>
          <p:nvPr/>
        </p:nvSpPr>
        <p:spPr>
          <a:xfrm>
            <a:off x="3447000" y="3061465"/>
            <a:ext cx="2250000" cy="1867200"/>
          </a:xfrm>
          <a:prstGeom prst="rect">
            <a:avLst/>
          </a:prstGeom>
          <a:noFill/>
          <a:ln/>
        </p:spPr>
        <p:txBody>
          <a:bodyPr wrap="square" lIns="0" tIns="0" rIns="0" bIns="0" rtlCol="0" anchor="t"/>
          <a:lstStyle/>
          <a:p>
            <a:pPr algn="ctr" indent="0" marL="0">
              <a:lnSpc>
                <a:spcPct val="100000"/>
              </a:lnSpc>
              <a:buNone/>
            </a:pPr>
            <a:r>
              <a:rPr lang="en-US" sz="1400" dirty="0">
                <a:solidFill>
                  <a:srgbClr val="8D2E39"/>
                </a:solidFill>
                <a:latin typeface="Arial" pitchFamily="34" charset="0"/>
                <a:ea typeface="Arial" pitchFamily="34" charset="-122"/>
                <a:cs typeface="Arial" pitchFamily="34" charset="-120"/>
              </a:rPr>
              <a:t>Процент роста и процент уменьшения не работают как зеркальные числа. После изменения база уже становится другой, поэтому обратный шаг считают от нового значения, а не от прежнего.
</a:t>
            </a:r>
            <a:endParaRPr lang="en-US" sz="1400" dirty="0"/>
          </a:p>
        </p:txBody>
      </p:sp>
      <p:sp>
        <p:nvSpPr>
          <p:cNvPr id="8" name="Text 4"/>
          <p:cNvSpPr txBox="1"/>
          <p:nvPr/>
        </p:nvSpPr>
        <p:spPr>
          <a:xfrm>
            <a:off x="6558600" y="2036665"/>
            <a:ext cx="2250000" cy="1867200"/>
          </a:xfrm>
          <a:prstGeom prst="rect">
            <a:avLst/>
          </a:prstGeom>
          <a:noFill/>
          <a:ln/>
        </p:spPr>
        <p:txBody>
          <a:bodyPr wrap="square" lIns="0" tIns="0" rIns="0" bIns="0" rtlCol="0" anchor="t"/>
          <a:lstStyle/>
          <a:p>
            <a:pPr algn="ctr" indent="0" marL="0">
              <a:lnSpc>
                <a:spcPct val="100000"/>
              </a:lnSpc>
              <a:buNone/>
            </a:pPr>
            <a:r>
              <a:rPr lang="en-US" sz="1400" dirty="0">
                <a:solidFill>
                  <a:srgbClr val="8D2E39"/>
                </a:solidFill>
                <a:latin typeface="Arial" pitchFamily="34" charset="0"/>
                <a:ea typeface="Arial" pitchFamily="34" charset="-122"/>
                <a:cs typeface="Arial" pitchFamily="34" charset="-120"/>
              </a:rPr>
              <a:t>В задачах важно точно читать формулировку: «на 20% больше», «на 20% меньше» и «уменьшили в 20 раз» означают разные действия и дают разные результаты.
</a:t>
            </a:r>
            <a:endParaRPr lang="en-US" sz="1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450475" y="657317"/>
            <a:ext cx="4438800" cy="433476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18</a:t>
            </a:r>
            <a:endParaRPr lang="en-US" sz="1000" dirty="0"/>
          </a:p>
        </p:txBody>
      </p:sp>
      <p:sp>
        <p:nvSpPr>
          <p:cNvPr id="6" name="Text 1"/>
          <p:cNvSpPr txBox="1"/>
          <p:nvPr/>
        </p:nvSpPr>
        <p:spPr>
          <a:xfrm>
            <a:off x="340175" y="138410"/>
            <a:ext cx="8549100" cy="521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Мини-практика с ответами
</a:t>
            </a:r>
            <a:endParaRPr lang="en-US" sz="2800" dirty="0"/>
          </a:p>
        </p:txBody>
      </p:sp>
      <p:sp>
        <p:nvSpPr>
          <p:cNvPr id="7" name="Text 2"/>
          <p:cNvSpPr txBox="1"/>
          <p:nvPr/>
        </p:nvSpPr>
        <p:spPr>
          <a:xfrm>
            <a:off x="513236" y="1009059"/>
            <a:ext cx="3532800" cy="1489200"/>
          </a:xfrm>
          <a:prstGeom prst="rect">
            <a:avLst/>
          </a:prstGeom>
          <a:noFill/>
          <a:ln/>
        </p:spPr>
        <p:txBody>
          <a:bodyPr wrap="square" lIns="0" tIns="0" rIns="0" bIns="0" rtlCol="0" anchor="ctr"/>
          <a:lstStyle/>
          <a:p>
            <a:pPr algn="l" indent="0" marL="0">
              <a:lnSpc>
                <a:spcPct val="100000"/>
              </a:lnSpc>
              <a:buNone/>
            </a:pPr>
            <a:r>
              <a:rPr lang="en-US" sz="1300" dirty="0">
                <a:solidFill>
                  <a:srgbClr val="8D2E39"/>
                </a:solidFill>
                <a:latin typeface="Arial" pitchFamily="34" charset="0"/>
                <a:ea typeface="Arial" pitchFamily="34" charset="-122"/>
                <a:cs typeface="Arial" pitchFamily="34" charset="-120"/>
              </a:rPr>
              <a:t>Первый пример: 60 увеличить на 30%. Сначала находим 30% от 60, получаем 18. Затем прибавляем 18 к 60 и записываем ответ: 78.
</a:t>
            </a:r>
            <a:endParaRPr lang="en-US" sz="1300" dirty="0"/>
          </a:p>
        </p:txBody>
      </p:sp>
      <p:sp>
        <p:nvSpPr>
          <p:cNvPr id="8" name="Text 3"/>
          <p:cNvSpPr txBox="1"/>
          <p:nvPr/>
        </p:nvSpPr>
        <p:spPr>
          <a:xfrm>
            <a:off x="553998" y="3168959"/>
            <a:ext cx="3532800" cy="1489200"/>
          </a:xfrm>
          <a:prstGeom prst="rect">
            <a:avLst/>
          </a:prstGeom>
          <a:noFill/>
          <a:ln/>
        </p:spPr>
        <p:txBody>
          <a:bodyPr wrap="square" lIns="0" tIns="0" rIns="0" bIns="0" rtlCol="0" anchor="ctr"/>
          <a:lstStyle/>
          <a:p>
            <a:pPr algn="l" indent="0" marL="0">
              <a:lnSpc>
                <a:spcPct val="100000"/>
              </a:lnSpc>
              <a:buNone/>
            </a:pPr>
            <a:r>
              <a:rPr lang="en-US" sz="1300" dirty="0">
                <a:solidFill>
                  <a:srgbClr val="8D2E39"/>
                </a:solidFill>
                <a:latin typeface="Arial" pitchFamily="34" charset="0"/>
                <a:ea typeface="Arial" pitchFamily="34" charset="-122"/>
                <a:cs typeface="Arial" pitchFamily="34" charset="-120"/>
              </a:rPr>
              <a:t>Второй пример: 150 увеличить на 10% и 40 увеличить на 25%. В обоих случаях сначала ищем часть от числа, потом прибавляем её к базе. Ответы: 165 и 50.
</a:t>
            </a:r>
            <a:endParaRPr lang="en-US" sz="13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83725" y="2294478"/>
            <a:ext cx="4022400" cy="160304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890775" y="1592475"/>
            <a:ext cx="3701700" cy="3007200"/>
          </a:xfrm>
          <a:prstGeom prst="rect">
            <a:avLst/>
          </a:prstGeom>
          <a:noFill/>
          <a:ln/>
        </p:spPr>
        <p:txBody>
          <a:bodyPr wrap="square" lIns="0" tIns="0" rIns="0" bIns="0" rtlCol="0" anchor="ctr"/>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Эти термины помогают быстро понять условие и выбрать правильный способ вычисления.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Если известны база и процент, можно найти прирост, коэффициент и новое значение без лишних действий.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8D2E39"/>
                </a:solidFill>
                <a:latin typeface="Arial" pitchFamily="34" charset="0"/>
                <a:ea typeface="Arial" pitchFamily="34" charset="-122"/>
                <a:cs typeface="Arial" pitchFamily="34" charset="-120"/>
              </a:rPr>
              <a:t>Составлено по правилам темы простого процентного роста.
</a:t>
            </a:r>
            <a:endParaRPr lang="en-US" sz="1400" dirty="0"/>
          </a:p>
        </p:txBody>
      </p:sp>
      <p:sp>
        <p:nvSpPr>
          <p:cNvPr id="6" name="Text 1"/>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19</a:t>
            </a:r>
            <a:endParaRPr lang="en-US" sz="1000" dirty="0"/>
          </a:p>
        </p:txBody>
      </p:sp>
      <p:sp>
        <p:nvSpPr>
          <p:cNvPr id="7" name="Text 2"/>
          <p:cNvSpPr txBox="1"/>
          <p:nvPr/>
        </p:nvSpPr>
        <p:spPr>
          <a:xfrm>
            <a:off x="4890775" y="543900"/>
            <a:ext cx="3701700" cy="8838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Главные слова и формулы темы
</a:t>
            </a:r>
            <a:endParaRPr lang="en-US" sz="2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143500" y="1333500"/>
            <a:ext cx="6857100" cy="3261600"/>
          </a:xfrm>
          <a:prstGeom prst="rect">
            <a:avLst/>
          </a:prstGeom>
          <a:noFill/>
          <a:ln/>
        </p:spPr>
        <p:txBody>
          <a:bodyPr wrap="square" lIns="0" tIns="0" rIns="0" bIns="0" rtlCol="0" anchor="t"/>
          <a:lstStyle/>
          <a:p>
            <a:pPr algn="ctr" indent="0" marL="0">
              <a:lnSpc>
                <a:spcPct val="100000"/>
              </a:lnSpc>
              <a:buNone/>
            </a:pPr>
            <a:r>
              <a:rPr lang="en-US" sz="3800" b="1" dirty="0">
                <a:solidFill>
                  <a:srgbClr val="8D2E39"/>
                </a:solidFill>
                <a:latin typeface="Arial" pitchFamily="34" charset="0"/>
                <a:ea typeface="Arial" pitchFamily="34" charset="-122"/>
                <a:cs typeface="Arial" pitchFamily="34" charset="-120"/>
              </a:rPr>
              <a:t>Итоги урока: что важно запомнить
</a:t>
            </a:r>
            <a:pPr algn="ctr" indent="0" marL="0">
              <a:lnSpc>
                <a:spcPct val="100000"/>
              </a:lnSpc>
              <a:buNone/>
            </a:pPr>
            <a:r>
              <a:rPr lang="en-US" sz="2000" dirty="0">
                <a:solidFill>
                  <a:srgbClr val="8D2E39"/>
                </a:solidFill>
                <a:latin typeface="Arial" pitchFamily="34" charset="0"/>
                <a:ea typeface="Arial" pitchFamily="34" charset="-122"/>
                <a:cs typeface="Arial" pitchFamily="34" charset="-120"/>
              </a:rPr>
              <a:t>
</a:t>
            </a:r>
            <a:pPr algn="ctr" indent="0" marL="0">
              <a:lnSpc>
                <a:spcPct val="100000"/>
              </a:lnSpc>
              <a:buNone/>
            </a:pPr>
            <a:r>
              <a:rPr lang="en-US" sz="1600" dirty="0">
                <a:solidFill>
                  <a:srgbClr val="8D2E39"/>
                </a:solidFill>
                <a:latin typeface="Arial" pitchFamily="34" charset="0"/>
                <a:ea typeface="Arial" pitchFamily="34" charset="-122"/>
                <a:cs typeface="Arial" pitchFamily="34" charset="-120"/>
              </a:rPr>
              <a:t>Простой процентный рост помогает увидеть, как число увеличивается на заданную долю от самого себя. Если помнить базу, прирост и новое значение, задачи про цены, тесты и статистику решаются быстро и понятно.
</a:t>
            </a:r>
            <a:endParaRPr lang="en-US" sz="3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2026-05-24T16:55:37Z</dcterms:created>
  <dcterms:modified xsi:type="dcterms:W3CDTF">2026-05-24T16:55:37Z</dcterms:modified>
</cp:coreProperties>
</file>