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конфликт, изменивший XX век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война 1914–1918 годов изменила границы, государства и саму логику войны.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катастрофы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1914 году великие державы спорили за колонии, рынки и влияние. Система союзов, гонка вооружений и балканские кризисы сделали общий конфликт почти неизбежным даже после локального повода.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войны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империи боролись за колонии, ресурсы, торговые пути и престиж. Это усиливало недоверие между странами и превращало любой спор в вопрос международного баланса сил.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1952642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 и Антанта связывали государства взаимными обязательствами. Из-за этого локальный кризис мог быстро втянуть в войну несколько крупных держав сразу.
</a:t>
            </a:r>
            <a:endParaRPr lang="en-US" sz="1053" dirty="0"/>
          </a:p>
        </p:txBody>
      </p:sp>
      <p:sp>
        <p:nvSpPr>
          <p:cNvPr id="12" name="Text 4"/>
          <p:cNvSpPr txBox="1"/>
          <p:nvPr/>
        </p:nvSpPr>
        <p:spPr>
          <a:xfrm>
            <a:off x="372536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росли, флоты строились быстрее, а военные планы становились всё жёстче. Политики всё чаще исходили из того, что безопасность можно обеспечить только силой.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549808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как очаг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регион оставался наиболее взрывоопасной зоной Европы. Здесь сталкивались интересы Австро-Венгрии, Сербии, России и Османской империи, что постоянно повышало риск столкновения.
</a:t>
            </a:r>
            <a:endParaRPr lang="en-US" sz="970" dirty="0"/>
          </a:p>
        </p:txBody>
      </p:sp>
      <p:sp>
        <p:nvSpPr>
          <p:cNvPr id="14" name="Text 6"/>
          <p:cNvSpPr txBox="1"/>
          <p:nvPr/>
        </p:nvSpPr>
        <p:spPr>
          <a:xfrm>
            <a:off x="7270791" y="2568103"/>
            <a:ext cx="16998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в Сараеве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эрцгерцога Франца Фердинанда стало непосредственным толчком к войне. Оно не создало противоречия, а лишь запустило уже готовую цепь кризисов.
</a:t>
            </a:r>
            <a:endParaRPr lang="en-US" sz="10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противостоящих блоков
</a:t>
            </a:r>
            <a:endParaRPr lang="en-US" sz="366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менялись по ходу войны: к первоначальным блокам присоединялись новые государства, усиливая конфликт и расширяя его масштабы.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расширялась заметнее, и это постепенно ослабляло стратегические позиции Центральных держав.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по составу коалиций в Первой мировой войне, 1914–1918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Сараевское убийство и июльский кризис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095275" y="423341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в цепочку войн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считанные дни региональный спор превратился в серию объявлений войны. Действия одного государства вызывали ответ другой стороны, и дипломатия перестала сдерживать конфликт.
</a:t>
            </a:r>
            <a:endParaRPr lang="en-US" sz="819" dirty="0"/>
          </a:p>
        </p:txBody>
      </p:sp>
      <p:sp>
        <p:nvSpPr>
          <p:cNvPr id="12" name="Text 3"/>
          <p:cNvSpPr txBox="1"/>
          <p:nvPr/>
        </p:nvSpPr>
        <p:spPr>
          <a:xfrm>
            <a:off x="3927223" y="3411888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безусловно поддержала Австро-Венгрию, что усилило жёсткость её курса. В Берлине рассчитывали, что решительность предотвратит затяжной кризис, но эффект оказался обратным.
</a:t>
            </a:r>
            <a:endParaRPr lang="en-US" sz="813" dirty="0"/>
          </a:p>
        </p:txBody>
      </p:sp>
      <p:sp>
        <p:nvSpPr>
          <p:cNvPr id="13" name="Text 4"/>
          <p:cNvSpPr txBox="1"/>
          <p:nvPr/>
        </p:nvSpPr>
        <p:spPr>
          <a:xfrm>
            <a:off x="4644751" y="2590381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и срыв переговоров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дипломаты пытались выиграть время, армии приводились в готовность. Частичная мобилизация быстро переросла в общую, а переговоры уступили место военным решениям.
</a:t>
            </a:r>
            <a:endParaRPr lang="en-US" sz="860" dirty="0"/>
          </a:p>
        </p:txBody>
      </p:sp>
      <p:sp>
        <p:nvSpPr>
          <p:cNvPr id="14" name="Text 5"/>
          <p:cNvSpPr txBox="1"/>
          <p:nvPr/>
        </p:nvSpPr>
        <p:spPr>
          <a:xfrm>
            <a:off x="5314287" y="1768895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ультиматум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предъявила Сербии жёсткие требования, рассчитывая на быстрое дипломатическое поражение противника. Ответ Сербии был частичным согласием, но напряжение уже вышло из-под контроля.
</a:t>
            </a:r>
            <a:endParaRPr lang="en-US" sz="813" dirty="0"/>
          </a:p>
        </p:txBody>
      </p:sp>
      <p:sp>
        <p:nvSpPr>
          <p:cNvPr id="15" name="Text 6"/>
          <p:cNvSpPr txBox="1"/>
          <p:nvPr/>
        </p:nvSpPr>
        <p:spPr>
          <a:xfrm>
            <a:off x="5936913" y="947399"/>
            <a:ext cx="2190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Выстрел в Сараеве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 июня 1914 года Гаврило Принцип застрелил наследника австро-венгерского престола Франца Фердинанда и его супругу. Это событие потрясло Европу и стало политическим взрывателем.
</a:t>
            </a:r>
            <a:endParaRPr lang="en-US" sz="8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сараевского выстрела к мировой войне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решений в июле–августе 1914 года
</a:t>
            </a:r>
            <a:endParaRPr lang="en-US" sz="10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кампании 1914 года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1914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начала наступление через Бельгию, рассчитывая быстро разгромить Францию до развёртывания всех сил противников.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1914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Марнское сражение остановило германский прорыв на Западном фронте и сорвало надежду на скорую победу.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 на Востоке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войска вошли в Восточную Пруссию, но потерпели тяжёлое поражение при Танненберге, показав, насколько война будет зависеть от мобилизации и координации.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Позиционная война и окопный быт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7275" y="3662150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траншей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превратился в непрерывную линию окопов, укреплений и колючей проволоки. Прорыв обороны стал крайне трудным, а фронт почти застыл на месте.
</a:t>
            </a:r>
            <a:endParaRPr lang="en-US" sz="818" dirty="0"/>
          </a:p>
        </p:txBody>
      </p:sp>
      <p:sp>
        <p:nvSpPr>
          <p:cNvPr id="12" name="Text 3"/>
          <p:cNvSpPr txBox="1"/>
          <p:nvPr/>
        </p:nvSpPr>
        <p:spPr>
          <a:xfrm>
            <a:off x="1916800" y="2984487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огнём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неделями жили в сырости, грязи и холоде, постоянно ожидая артиллерийского обстрела. Повседневность на фронте была борьбой не только с противником, но и с условиями.
</a:t>
            </a:r>
            <a:endParaRPr lang="en-US" sz="791" dirty="0"/>
          </a:p>
        </p:txBody>
      </p:sp>
      <p:sp>
        <p:nvSpPr>
          <p:cNvPr id="13" name="Text 4"/>
          <p:cNvSpPr txBox="1"/>
          <p:nvPr/>
        </p:nvSpPr>
        <p:spPr>
          <a:xfrm>
            <a:off x="3426428" y="2300450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антисанитария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окопах быстро распространялись вши, крысы, инфекции и простудные заболевания. Нехватка чистой воды и нормального сна усиливала физическое и психологическое истощение.
</a:t>
            </a:r>
            <a:endParaRPr lang="en-US" sz="818" dirty="0"/>
          </a:p>
        </p:txBody>
      </p:sp>
      <p:sp>
        <p:nvSpPr>
          <p:cNvPr id="14" name="Text 5"/>
          <p:cNvSpPr txBox="1"/>
          <p:nvPr/>
        </p:nvSpPr>
        <p:spPr>
          <a:xfrm>
            <a:off x="5106536" y="1590875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 стало новой и особенно страшной опасностью. Газовые атаки вызывали панику, ожоги, удушье и показывали, что технологическое превосходство не всегда означает безопасность.
</a:t>
            </a:r>
            <a:endParaRPr lang="en-US" sz="751" dirty="0"/>
          </a:p>
        </p:txBody>
      </p:sp>
      <p:sp>
        <p:nvSpPr>
          <p:cNvPr id="15" name="Text 6"/>
          <p:cNvSpPr txBox="1"/>
          <p:nvPr/>
        </p:nvSpPr>
        <p:spPr>
          <a:xfrm>
            <a:off x="6624802" y="890925"/>
            <a:ext cx="2158800" cy="6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нескольких 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продвижения обходились десятками тысяч жизней. Именно поэтому окопная война стала символом войны на истощение, а не быстрого манёвра.
</a:t>
            </a:r>
            <a:endParaRPr lang="en-US" sz="81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 масштаб человеческой катастрофы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миллионов погибших, война оставила огромный слой инвалидов, вдов и сирот, а также долгую демографическую и психологическую травму.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крупнейших держав сопоставимы по масштабу и показывают, что война разрушала общества целиком, а не только армии.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военных потерь стран-участниц Первой мировой войны; округление до миллионов
</a:t>
            </a:r>
            <a:endParaRPr lang="en-US" sz="6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сражения Первой мировой войны
</a:t>
            </a:r>
            <a:endParaRPr lang="en-US" sz="307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крупные операции постепенно превращали войну в изматывающее противостояние.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ясен: решающих быстрых побед не было, а исход войны определяли ресурсы, потери и способность выдерживать длительное истощение.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материалы о ключевых сражениях Первой мировой войны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23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427" y="2282400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6884" y="2192325"/>
            <a:ext cx="651038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войны и новая тактика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Пулемётный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Пулемёты сделали открытые атаки почти самоубийственными: небольшие расчёты останавливали целые цепи пехоты. Это усилило значение укреплений, маскировки и артиллерийской подготовки перед наступлением.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артиллерия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Гаубицы и осадные орудия разрушали укрепления, города и дороги на больших расстояниях. Артиллерийский огонь стал главным средством подавления противника и определял исход многих операций.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отравляющие вещества впервые применялись массово, вызывая удушье, ожоги и панику. Противогазы лишь частично защищали солдат, поэтому газовые атаки надолго остались символом ужаса войны.
</a:t>
            </a:r>
            <a:endParaRPr lang="en-US" sz="1017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танки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танки появились в 1916 году как средство прорыва проволочных заграждений и огневых точек. Они были медленными и ненадёжными, но открыли путь к механизированной войне.
</a:t>
            </a:r>
            <a:endParaRPr lang="en-US" sz="1017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 подлодки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вели разведку, корректировали огонь и всё чаще вступали в воздушные бои, а подводные лодки угрожали торговле и снабжению. Война быстро стала многосредовой и технологически зависимой.
</a:t>
            </a:r>
            <a:endParaRPr lang="en-US" sz="10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Блокада, которая ослабляла целую страну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флот перекрывал Германии доступ к продовольствию, сырью и топливу. Дефицит постепенно отражался не только на армии, но и на жизни городов, где росли очереди, нормы и недовольство. Экономическое давление становилось оружием не менее опасным, чем пушки.
</a:t>
            </a:r>
            <a:endParaRPr lang="en-US" sz="1008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Подводная угроза Атлантики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сделала ставку на подводные лодки, рассчитывая сорвать перевозки противника через океан. Торговые суда шли в постоянном риске, а потери на море влияли на поставки вооружений, продовольствия и топлива для Антанты.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фронт без окопов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океанских маршрутах решались судьбы армий и тыла: кто контролировал перевозки, тот получал ресурсы для продолжения войны. Морское противостояние стало невидимым, но решающим фронтом, где цена ошибки измерялась тысячами тонн грузов и жизнями экипажей.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блокада и битва за снабжение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военных трудностей к революционному кризису
</a:t>
            </a:r>
            <a:endParaRPr lang="en-US" sz="2952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 год: неудачи на фронте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Отступления армии, нехватка оружия и боеприпасов показали слабость снабжения. Потери подорвали уверенность общества в способности государства вести войну.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год: рост кризиса тыла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росли, транспорт не справлялся, а продовольствие и топливо поступали с перебоями. В городах усиливались очереди, забастовки и недоверие к власти.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1917 года: Февральская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напряжение, управленческий кризис и ухудшение жизни ускорили массовые выступления. Недовольство войной и хозяйственным разладом переросло в политический обвал.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1917 года и выход России из войны
</a:t>
            </a:r>
            <a:endParaRPr lang="en-US" sz="289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завершилась отречением Николая II и крахом самодержавия. Власть перешла к Временному правительству, но общество уже ожидало быстрых перемен, мира и решения о земле.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Временного правительства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 не сумела остановить разложение армии, падение дисциплины и хозяйственный кризис. Продолжение войны без ясной победы усиливало разочарование и раскол в обществе.
</a:t>
            </a:r>
            <a:endParaRPr lang="en-US" sz="1044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Октябрьский переворот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пришли к власти под лозунгами мира и передачи власти Советам. Их успех стал возможен на фоне усталости от войны, политической нестабильности и падения доверия к прежним институтам.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Брест-Литовский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марта 1918 года Россия вышла из войны, согласившись на тяжёлые территориальные уступки. Этот шаг позволил большевикам удержать власть, но вызвал острые споры и долгие последствия для страны.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США обеспечило Антанте новые кредиты, промышленную мощь и свежие силы, а также усилило моральный эффект на фронте и в тылу.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консенсус по Первой мировой войне; вступление США в войну — апрель 1917 года.
</a:t>
            </a:r>
            <a:endParaRPr lang="en-US" sz="609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моментом, когда вступление Соединённых Штатов заметно усилило Антанту и ускорило истощение Центральных держав.
</a:t>
            </a:r>
            <a:endParaRPr lang="en-US" sz="15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издержек войны и усиление контроля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потребности вытеснили гражданские приоритеты, а женщины массово заняли новые рабочие места в промышленности, транспорте и медицине.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продолжалась война, тем сильнее росли расходы, дефицит и вмешательство государства в экономику и повседневную жизнь.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экономике Первой мировой войны; сравнительная схема по годам 1914, 1916 и 1918.
</a:t>
            </a:r>
            <a:endParaRPr lang="en-US" sz="6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 новый политический порядок
</a:t>
            </a:r>
            <a:endParaRPr lang="en-US" sz="284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война изменила карту Европы и Ближнего Востока, уничтожив старые империи и открыв путь новым государствам.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четырёх империй создал вакуум власти, усилил национальные движения и сделал послевоенную карту региона более дробной и нестабильной.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мировой войны; политическая карта Европы и Ближнего Востока после 1918–1923 годов.
</a:t>
            </a:r>
            <a:endParaRPr lang="en-US" sz="6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мир и его противоречия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 репарации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возложил на Германию ответственность за войну и обязал её выплачивать репарации. Это должно было компенсировать ущерб, но одновременно усилило чувство унижения и несправедливости.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Германии запретили иметь полноценную наступательную армию, крупный флот и ряд видов вооружений. Ограничения должны были предотвратить новую войну, но усиливали ощущение внешнего давления.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Лиги Наций стало попыткой выстроить систему коллективной безопасности. Однако организация изначально зависела от согласия великих держав и не имела достаточных механизмов принуждения.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споры о границах и разочарование побеждённых сделали послевоенную Европу уязвимой. Версальский порядок не устранил конфликтов, а лишь отложил их на будущее.
</a:t>
            </a:r>
            <a:endParaRPr lang="en-US" sz="92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изменила ход XX века
</a:t>
            </a:r>
            <a:endParaRPr lang="en-US" sz="29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мировая война связала довоенные противоречия, революции и нестабильность межвоенного периода.
</a:t>
            </a:r>
            <a:endParaRPr lang="en-US" sz="8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которая изменила мир навсегда
</a:t>
            </a:r>
            <a:endParaRPr lang="en-US" sz="3104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разрушила старый европейский порядок, ускорила революции и показала, что в XX веке исход конфликтов определяют не только армии, но и экономика, техника и мобилизация обществ.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2026-06-01T06:22:50Z</dcterms:created>
  <dcterms:modified xsi:type="dcterms:W3CDTF">2026-06-01T06:22:50Z</dcterms:modified>
</cp:coreProperties>
</file>