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slideLayout" Target="../slideLayouts/slideLayout1.xml"/><Relationship Id="rId10"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slideLayout" Target="../slideLayouts/slideLayout1.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image" Target="../media/image-5-8.png"/><Relationship Id="rId9" Type="http://schemas.openxmlformats.org/officeDocument/2006/relationships/slideLayout" Target="../slideLayouts/slideLayout1.xml"/><Relationship Id="rId10"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slideLayout" Target="../slideLayouts/slideLayout1.xml"/><Relationship Id="rId9"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slideLayout" Target="../slideLayouts/slideLayout1.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slideLayout" Target="../slideLayouts/slideLayout1.xml"/><Relationship Id="rId6"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jpeg"/><Relationship Id="rId4" Type="http://schemas.openxmlformats.org/officeDocument/2006/relationships/image" Target="../media/image-11-4.jpe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slideLayout" Target="../slideLayouts/slideLayout1.xml"/><Relationship Id="rId9"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slideLayout" Target="../slideLayouts/slideLayout1.xml"/><Relationship Id="rId7"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slideLayout" Target="../slideLayouts/slideLayout1.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jpe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image" Target="../media/image-16-8.png"/><Relationship Id="rId9" Type="http://schemas.openxmlformats.org/officeDocument/2006/relationships/slideLayout" Target="../slideLayouts/slideLayout1.xml"/><Relationship Id="rId10"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slideLayout" Target="../slideLayouts/slideLayout1.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194050" y="4044222"/>
            <a:ext cx="2755899" cy="230833"/>
          </a:xfrm>
          <a:prstGeom prst="rect">
            <a:avLst/>
          </a:prstGeom>
          <a:noFill/>
          <a:ln/>
        </p:spPr>
        <p:txBody>
          <a:bodyPr wrap="square" lIns="0" tIns="0" rIns="0" bIns="0" rtlCol="0" anchor="t"/>
          <a:lstStyle/>
          <a:p>
            <a:pPr algn="ctr" indent="0" marL="0">
              <a:lnSpc>
                <a:spcPct val="100000"/>
              </a:lnSpc>
              <a:buNone/>
            </a:pPr>
            <a:r>
              <a:rPr lang="en-US" sz="1200" dirty="0">
                <a:solidFill>
                  <a:srgbClr val="456122"/>
                </a:solidFill>
                <a:latin typeface="Arial" pitchFamily="34" charset="0"/>
                <a:ea typeface="Arial" pitchFamily="34" charset="-122"/>
                <a:cs typeface="Arial" pitchFamily="34" charset="-120"/>
              </a:rPr>
              <a:t>
</a:t>
            </a:r>
            <a:endParaRPr lang="en-US" sz="1200" dirty="0"/>
          </a:p>
        </p:txBody>
      </p:sp>
      <p:sp>
        <p:nvSpPr>
          <p:cNvPr id="5" name="Text 1"/>
          <p:cNvSpPr txBox="1"/>
          <p:nvPr/>
        </p:nvSpPr>
        <p:spPr>
          <a:xfrm>
            <a:off x="1473309" y="999811"/>
            <a:ext cx="6197400" cy="2627400"/>
          </a:xfrm>
          <a:prstGeom prst="rect">
            <a:avLst/>
          </a:prstGeom>
          <a:noFill/>
          <a:ln/>
        </p:spPr>
        <p:txBody>
          <a:bodyPr wrap="square" lIns="0" tIns="0" rIns="0" bIns="0" rtlCol="0" anchor="t"/>
          <a:lstStyle/>
          <a:p>
            <a:pPr algn="ctr" indent="0" marL="0">
              <a:lnSpc>
                <a:spcPct val="100000"/>
              </a:lnSpc>
              <a:buNone/>
            </a:pPr>
            <a:r>
              <a:rPr lang="en-US" sz="3000" b="1" dirty="0">
                <a:solidFill>
                  <a:srgbClr val="456122"/>
                </a:solidFill>
                <a:latin typeface="Arial" pitchFamily="34" charset="0"/>
                <a:ea typeface="Arial" pitchFamily="34" charset="-122"/>
                <a:cs typeface="Arial" pitchFamily="34" charset="-120"/>
              </a:rPr>
              <a:t>Who Benefits from Benefits? — тема урока английского языка в 11 классе
</a:t>
            </a:r>
            <a:pPr algn="ctr" indent="0" marL="0">
              <a:lnSpc>
                <a:spcPct val="100000"/>
              </a:lnSpc>
              <a:buNone/>
            </a:pPr>
            <a:r>
              <a:rPr lang="en-US" sz="330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600" dirty="0">
                <a:solidFill>
                  <a:srgbClr val="000000"/>
                </a:solidFill>
                <a:latin typeface="Arial" pitchFamily="34" charset="0"/>
                <a:ea typeface="Arial" pitchFamily="34" charset="-122"/>
                <a:cs typeface="Arial" pitchFamily="34" charset="-120"/>
              </a:rPr>
              <a:t>Английская лексика, социальная политика и аргументированная речь.
</a:t>
            </a:r>
            <a:endParaRPr lang="en-US" sz="3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63537" y="787281"/>
            <a:ext cx="3665589" cy="356893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172825" y="678426"/>
            <a:ext cx="3267300" cy="3687000"/>
          </a:xfrm>
          <a:prstGeom prst="rect">
            <a:avLst/>
          </a:prstGeom>
          <a:noFill/>
          <a:ln/>
        </p:spPr>
        <p:txBody>
          <a:bodyPr wrap="square" lIns="0" tIns="0" rIns="0" bIns="0" rtlCol="0" anchor="ctr"/>
          <a:lstStyle/>
          <a:p>
            <a:pPr algn="ctr" indent="0" marL="0">
              <a:lnSpc>
                <a:spcPct val="100000"/>
              </a:lnSpc>
              <a:buNone/>
            </a:pPr>
            <a:r>
              <a:rPr lang="en-US" sz="2700" b="1" dirty="0">
                <a:solidFill>
                  <a:srgbClr val="456122"/>
                </a:solidFill>
                <a:latin typeface="Arial" pitchFamily="34" charset="0"/>
                <a:ea typeface="Arial" pitchFamily="34" charset="-122"/>
                <a:cs typeface="Arial" pitchFamily="34" charset="-120"/>
              </a:rPr>
              <a:t>Benefit в английском: значение зависит от контекста
</a:t>
            </a:r>
            <a:pPr algn="ctr" indent="0" marL="0">
              <a:lnSpc>
                <a:spcPct val="100000"/>
              </a:lnSpc>
              <a:buNone/>
            </a:pPr>
            <a:r>
              <a:rPr lang="en-US" sz="330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Слово benefit может означать пользу, пособие, выгоду или преимущество. На уроке 11 класса эта тема помогает читать тексты точнее, обсуждать welfare и benefits, а также уверенно говорить о социальной поддержке на английском языке.
</a:t>
            </a:r>
            <a:endParaRPr lang="en-US" sz="2700" dirty="0"/>
          </a:p>
        </p:txBody>
      </p:sp>
      <p:sp>
        <p:nvSpPr>
          <p:cNvPr id="7" name="Text 1"/>
          <p:cNvSpPr txBox="1"/>
          <p:nvPr/>
        </p:nvSpPr>
        <p:spPr>
          <a:xfrm>
            <a:off x="3871451" y="4821851"/>
            <a:ext cx="1401097" cy="23083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557213" y="471488"/>
            <a:ext cx="8092716" cy="892738"/>
          </a:xfrm>
          <a:prstGeom prst="rect">
            <a:avLst/>
          </a:prstGeom>
          <a:noFill/>
          <a:ln/>
        </p:spPr>
        <p:txBody>
          <a:bodyPr wrap="square" lIns="0" tIns="0" rIns="0" bIns="0" rtlCol="0" anchor="ctr"/>
          <a:lstStyle/>
          <a:p>
            <a:pPr algn="l" indent="0" marL="0">
              <a:lnSpc>
                <a:spcPct val="100000"/>
              </a:lnSpc>
              <a:buNone/>
            </a:pPr>
            <a:r>
              <a:rPr lang="en-US" sz="2700" b="1" dirty="0">
                <a:solidFill>
                  <a:srgbClr val="456122"/>
                </a:solidFill>
                <a:latin typeface="Arial" pitchFamily="34" charset="0"/>
                <a:ea typeface="Arial" pitchFamily="34" charset="-122"/>
                <a:cs typeface="Arial" pitchFamily="34" charset="-120"/>
              </a:rPr>
              <a:t>Ключевая лексика по теме social benefits
</a:t>
            </a:r>
            <a:endParaRPr lang="en-US" sz="2700" dirty="0"/>
          </a:p>
        </p:txBody>
      </p:sp>
      <p:sp>
        <p:nvSpPr>
          <p:cNvPr id="11" name="Text 1"/>
          <p:cNvSpPr txBox="1"/>
          <p:nvPr/>
        </p:nvSpPr>
        <p:spPr>
          <a:xfrm>
            <a:off x="3871451" y="4821851"/>
            <a:ext cx="1401097" cy="23083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3</a:t>
            </a:r>
            <a:endParaRPr lang="en-US" sz="1100" dirty="0"/>
          </a:p>
        </p:txBody>
      </p:sp>
      <p:sp>
        <p:nvSpPr>
          <p:cNvPr id="12" name="Text 2"/>
          <p:cNvSpPr txBox="1"/>
          <p:nvPr/>
        </p:nvSpPr>
        <p:spPr>
          <a:xfrm>
            <a:off x="873575" y="1549350"/>
            <a:ext cx="3528300" cy="14664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Основные термины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Benefit, welfare state, allowance, subsidy и public spending составляют базу темы. Эти слова помогают понимать новости, учебные тексты и общественные дискуссии о том, как устроена социальная поддержка.
</a:t>
            </a:r>
            <a:endParaRPr lang="en-US" sz="1200" dirty="0"/>
          </a:p>
        </p:txBody>
      </p:sp>
      <p:sp>
        <p:nvSpPr>
          <p:cNvPr id="13" name="Text 3"/>
          <p:cNvSpPr txBox="1"/>
          <p:nvPr/>
        </p:nvSpPr>
        <p:spPr>
          <a:xfrm>
            <a:off x="5064475" y="1549350"/>
            <a:ext cx="3528300" cy="14664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Виды выплат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Unemployment benefit, disability benefit, child benefit, housing benefit и tax credit обозначают разные формы помощи. Точность термина особенно важна, потому что каждый вид поддержки адресован своей группе.
</a:t>
            </a:r>
            <a:endParaRPr lang="en-US" sz="1200" dirty="0"/>
          </a:p>
        </p:txBody>
      </p:sp>
      <p:sp>
        <p:nvSpPr>
          <p:cNvPr id="14" name="Text 4"/>
          <p:cNvSpPr txBox="1"/>
          <p:nvPr/>
        </p:nvSpPr>
        <p:spPr>
          <a:xfrm>
            <a:off x="850901" y="3188446"/>
            <a:ext cx="1988397" cy="14664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Ключевые связи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Устойчивые сочетания to claim benefits, to be eligible for support и to receive financial assistance часто встречаются в текстах. Они описывают получение помощи и условия её предоставления.
</a:t>
            </a:r>
            <a:endParaRPr lang="en-US" sz="1200" dirty="0"/>
          </a:p>
        </p:txBody>
      </p:sp>
      <p:sp>
        <p:nvSpPr>
          <p:cNvPr id="15" name="Text 5"/>
          <p:cNvSpPr txBox="1"/>
          <p:nvPr/>
        </p:nvSpPr>
        <p:spPr>
          <a:xfrm>
            <a:off x="3610003" y="3188446"/>
            <a:ext cx="1988397" cy="14664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Социальный контекст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Слова inequality, hardship, vulnerability и safety net помогают обсуждать не только выплаты, но и их общественную роль. Через них удобно говорить о бедности, рисках и защите уязвимых людей.
</a:t>
            </a:r>
            <a:endParaRPr lang="en-US" sz="1200" dirty="0"/>
          </a:p>
        </p:txBody>
      </p:sp>
      <p:sp>
        <p:nvSpPr>
          <p:cNvPr id="16" name="Text 6"/>
          <p:cNvSpPr txBox="1"/>
          <p:nvPr/>
        </p:nvSpPr>
        <p:spPr>
          <a:xfrm>
            <a:off x="6374171" y="3188446"/>
            <a:ext cx="1988397" cy="14664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Язык аргументации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Выражения to reduce poverty, to put pressure on the budget и to encourage employment позволяют формулировать взвешенную позицию. Именно они делают ответ на тему более академичным и содержательным.
</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57225" y="1510236"/>
            <a:ext cx="4176900" cy="2705221"/>
          </a:xfrm>
          <a:prstGeom prst="rect">
            <a:avLst/>
          </a:prstGeom>
        </p:spPr>
      </p:pic>
      <p:sp>
        <p:nvSpPr>
          <p:cNvPr id="6" name="Text 0"/>
          <p:cNvSpPr txBox="1"/>
          <p:nvPr/>
        </p:nvSpPr>
        <p:spPr>
          <a:xfrm>
            <a:off x="557213" y="471488"/>
            <a:ext cx="8092716" cy="892738"/>
          </a:xfrm>
          <a:prstGeom prst="rect">
            <a:avLst/>
          </a:prstGeom>
          <a:noFill/>
          <a:ln/>
        </p:spPr>
        <p:txBody>
          <a:bodyPr wrap="square" lIns="0" tIns="0" rIns="0" bIns="0" rtlCol="0" anchor="ctr"/>
          <a:lstStyle/>
          <a:p>
            <a:pPr algn="l" indent="0" marL="0">
              <a:lnSpc>
                <a:spcPct val="100000"/>
              </a:lnSpc>
              <a:buNone/>
            </a:pPr>
            <a:r>
              <a:rPr lang="en-US" sz="2700" b="1" dirty="0">
                <a:solidFill>
                  <a:srgbClr val="456122"/>
                </a:solidFill>
                <a:latin typeface="Arial" pitchFamily="34" charset="0"/>
                <a:ea typeface="Arial" pitchFamily="34" charset="-122"/>
                <a:cs typeface="Arial" pitchFamily="34" charset="-120"/>
              </a:rPr>
              <a:t>Семантические значения слова benefit
</a:t>
            </a:r>
            <a:endParaRPr lang="en-US" sz="2700" dirty="0"/>
          </a:p>
        </p:txBody>
      </p:sp>
      <p:sp>
        <p:nvSpPr>
          <p:cNvPr id="7" name="Text 1"/>
          <p:cNvSpPr txBox="1"/>
          <p:nvPr/>
        </p:nvSpPr>
        <p:spPr>
          <a:xfrm>
            <a:off x="3871451" y="4821851"/>
            <a:ext cx="1401097" cy="23083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4</a:t>
            </a:r>
            <a:endParaRPr lang="en-US" sz="1100" dirty="0"/>
          </a:p>
        </p:txBody>
      </p:sp>
      <p:sp>
        <p:nvSpPr>
          <p:cNvPr id="8" name="Text 2"/>
          <p:cNvSpPr txBox="1"/>
          <p:nvPr/>
        </p:nvSpPr>
        <p:spPr>
          <a:xfrm>
            <a:off x="5819799" y="1508050"/>
            <a:ext cx="2758200" cy="13731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Контекст помогает выбрать правильное значение: от общей пользы до социальных выплат и названий мероприятий.
</a:t>
            </a:r>
            <a:endParaRPr lang="en-US" sz="1200" dirty="0"/>
          </a:p>
        </p:txBody>
      </p:sp>
      <p:sp>
        <p:nvSpPr>
          <p:cNvPr id="9" name="Text 3"/>
          <p:cNvSpPr txBox="1"/>
          <p:nvPr/>
        </p:nvSpPr>
        <p:spPr>
          <a:xfrm>
            <a:off x="5819799" y="3012056"/>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Множественное число benefits особенно часто указывает на систему поддержки и социальные выплаты.
</a:t>
            </a:r>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Учебная классификация по типичным контекстам употребления слова benefit в английском языке.
</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672550" y="1516558"/>
            <a:ext cx="2976729" cy="309354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557213" y="471488"/>
            <a:ext cx="8092716" cy="892738"/>
          </a:xfrm>
          <a:prstGeom prst="rect">
            <a:avLst/>
          </a:prstGeom>
          <a:noFill/>
          <a:ln/>
        </p:spPr>
        <p:txBody>
          <a:bodyPr wrap="square" lIns="0" tIns="0" rIns="0" bIns="0" rtlCol="0" anchor="ctr"/>
          <a:lstStyle/>
          <a:p>
            <a:pPr algn="l" indent="0" marL="0">
              <a:lnSpc>
                <a:spcPct val="100000"/>
              </a:lnSpc>
              <a:buNone/>
            </a:pPr>
            <a:r>
              <a:rPr lang="en-US" sz="2700" b="1" dirty="0">
                <a:solidFill>
                  <a:srgbClr val="456122"/>
                </a:solidFill>
                <a:latin typeface="Arial" pitchFamily="34" charset="0"/>
                <a:ea typeface="Arial" pitchFamily="34" charset="-122"/>
                <a:cs typeface="Arial" pitchFamily="34" charset="-120"/>
              </a:rPr>
              <a:t>Как выглядит система поддержки в повседневной жизни
</a:t>
            </a:r>
            <a:endParaRPr lang="en-US" sz="2700" dirty="0"/>
          </a:p>
        </p:txBody>
      </p:sp>
      <p:sp>
        <p:nvSpPr>
          <p:cNvPr id="11" name="Text 1"/>
          <p:cNvSpPr txBox="1"/>
          <p:nvPr/>
        </p:nvSpPr>
        <p:spPr>
          <a:xfrm>
            <a:off x="3871451" y="4821851"/>
            <a:ext cx="1401097" cy="23083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5</a:t>
            </a:r>
            <a:endParaRPr lang="en-US" sz="1100" dirty="0"/>
          </a:p>
        </p:txBody>
      </p:sp>
      <p:sp>
        <p:nvSpPr>
          <p:cNvPr id="12" name="Text 2"/>
          <p:cNvSpPr txBox="1"/>
          <p:nvPr/>
        </p:nvSpPr>
        <p:spPr>
          <a:xfrm>
            <a:off x="842397" y="1730223"/>
            <a:ext cx="2034838" cy="1259225"/>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Потеря дохода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Пособия часто обсуждаются в ситуациях, когда семья временно теряет доход из-за увольнения или болезни. В английских текстах это связывают с financial support и safety net.
</a:t>
            </a:r>
            <a:endParaRPr lang="en-US" sz="1200" dirty="0"/>
          </a:p>
        </p:txBody>
      </p:sp>
      <p:sp>
        <p:nvSpPr>
          <p:cNvPr id="13" name="Text 3"/>
          <p:cNvSpPr txBox="1"/>
          <p:nvPr/>
        </p:nvSpPr>
        <p:spPr>
          <a:xfrm>
            <a:off x="842397" y="3248175"/>
            <a:ext cx="2034838" cy="1270357"/>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Поддержка родителей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Рождение ребёнка или уход за детьми показывают, как пособия помогают семье сохранить базовый уровень жизни. Для описания таких случаев употребляют words about support, care and allowance.
</a:t>
            </a:r>
            <a:endParaRPr lang="en-US" sz="1200" dirty="0"/>
          </a:p>
        </p:txBody>
      </p:sp>
      <p:sp>
        <p:nvSpPr>
          <p:cNvPr id="14" name="Text 4"/>
          <p:cNvSpPr txBox="1"/>
          <p:nvPr/>
        </p:nvSpPr>
        <p:spPr>
          <a:xfrm>
            <a:off x="3296211" y="1730224"/>
            <a:ext cx="2037790" cy="1270357"/>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Расходы семьи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Рост цен, аренда жилья и школьные нужды делают тему пособий понятной старшеклассникам. Здесь часто встречаются выражения cost of living, rent support и family allowance.
</a:t>
            </a:r>
            <a:endParaRPr lang="en-US" sz="1200" dirty="0"/>
          </a:p>
        </p:txBody>
      </p:sp>
      <p:sp>
        <p:nvSpPr>
          <p:cNvPr id="15" name="Text 5"/>
          <p:cNvSpPr txBox="1"/>
          <p:nvPr/>
        </p:nvSpPr>
        <p:spPr>
          <a:xfrm>
            <a:off x="3295855" y="3248175"/>
            <a:ext cx="2034838" cy="1270357"/>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Школьный контекст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Тема легко связывается с новостями о welfare, которые может читать ученик старшей школы. Это делает обсуждение социальной поддержки ближе к реальной жизни и бытовым решениям.
</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97854" y="1508047"/>
            <a:ext cx="4095643" cy="27096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57213" y="471488"/>
            <a:ext cx="8092716" cy="892738"/>
          </a:xfrm>
          <a:prstGeom prst="rect">
            <a:avLst/>
          </a:prstGeom>
          <a:noFill/>
          <a:ln/>
        </p:spPr>
        <p:txBody>
          <a:bodyPr wrap="square" lIns="0" tIns="0" rIns="0" bIns="0" rtlCol="0" anchor="ctr"/>
          <a:lstStyle/>
          <a:p>
            <a:pPr algn="l" indent="0" marL="0">
              <a:lnSpc>
                <a:spcPct val="100000"/>
              </a:lnSpc>
              <a:buNone/>
            </a:pPr>
            <a:r>
              <a:rPr lang="en-US" sz="2700" b="1" dirty="0">
                <a:solidFill>
                  <a:srgbClr val="456122"/>
                </a:solidFill>
                <a:latin typeface="Arial" pitchFamily="34" charset="0"/>
                <a:ea typeface="Arial" pitchFamily="34" charset="-122"/>
                <a:cs typeface="Arial" pitchFamily="34" charset="-120"/>
              </a:rPr>
              <a:t>Виды пособий и английские названия
</a:t>
            </a:r>
            <a:endParaRPr lang="en-US" sz="2700" dirty="0"/>
          </a:p>
        </p:txBody>
      </p:sp>
      <p:sp>
        <p:nvSpPr>
          <p:cNvPr id="7" name="Text 1"/>
          <p:cNvSpPr txBox="1"/>
          <p:nvPr/>
        </p:nvSpPr>
        <p:spPr>
          <a:xfrm>
            <a:off x="3871451" y="4821851"/>
            <a:ext cx="1401097" cy="23083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6</a:t>
            </a:r>
            <a:endParaRPr lang="en-US" sz="1100" dirty="0"/>
          </a:p>
        </p:txBody>
      </p:sp>
      <p:sp>
        <p:nvSpPr>
          <p:cNvPr id="8" name="Text 2"/>
          <p:cNvSpPr txBox="1"/>
          <p:nvPr/>
        </p:nvSpPr>
        <p:spPr>
          <a:xfrm>
            <a:off x="5819799" y="1508050"/>
            <a:ext cx="2758200" cy="13731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Разные формы поддержки в английском языке имеют отдельные названия, и их важно различать в тексте и новостях.
</a:t>
            </a:r>
            <a:endParaRPr lang="en-US" sz="1200" dirty="0"/>
          </a:p>
        </p:txBody>
      </p:sp>
      <p:sp>
        <p:nvSpPr>
          <p:cNvPr id="9" name="Text 3"/>
          <p:cNvSpPr txBox="1"/>
          <p:nvPr/>
        </p:nvSpPr>
        <p:spPr>
          <a:xfrm>
            <a:off x="5819799" y="3012056"/>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Терминология зависит от адресата помощи: один и тот же общий смысл в английском выражается разными названиями.
</a:t>
            </a:r>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Учебная подборка общеупотребительных терминов социальной поддержки в английском языке.
</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156453" y="1757140"/>
            <a:ext cx="750900" cy="600720"/>
          </a:xfrm>
          <a:prstGeom prst="rect">
            <a:avLst/>
          </a:prstGeom>
        </p:spPr>
      </p:pic>
      <p:pic>
        <p:nvPicPr>
          <p:cNvPr id="6" name="Image 4" descr="preencoded.png">    </p:cNvPr>
          <p:cNvPicPr>
            <a:picLocks noChangeAspect="1"/>
          </p:cNvPicPr>
          <p:nvPr/>
        </p:nvPicPr>
        <p:blipFill>
          <a:blip r:embed="rId5"/>
          <a:stretch>
            <a:fillRect/>
          </a:stretch>
        </p:blipFill>
        <p:spPr>
          <a:xfrm>
            <a:off x="1156453" y="3206828"/>
            <a:ext cx="750900" cy="600720"/>
          </a:xfrm>
          <a:prstGeom prst="rect">
            <a:avLst/>
          </a:prstGeom>
        </p:spPr>
      </p:pic>
      <p:pic>
        <p:nvPicPr>
          <p:cNvPr id="7" name="Image 5" descr="preencoded.png">    </p:cNvPr>
          <p:cNvPicPr>
            <a:picLocks noChangeAspect="1"/>
          </p:cNvPicPr>
          <p:nvPr/>
        </p:nvPicPr>
        <p:blipFill>
          <a:blip r:embed="rId6"/>
          <a:stretch>
            <a:fillRect/>
          </a:stretch>
        </p:blipFill>
        <p:spPr>
          <a:xfrm>
            <a:off x="4724703" y="1757128"/>
            <a:ext cx="750900" cy="600720"/>
          </a:xfrm>
          <a:prstGeom prst="rect">
            <a:avLst/>
          </a:prstGeom>
        </p:spPr>
      </p:pic>
      <p:pic>
        <p:nvPicPr>
          <p:cNvPr id="8" name="Image 6" descr="preencoded.png">    </p:cNvPr>
          <p:cNvPicPr>
            <a:picLocks noChangeAspect="1"/>
          </p:cNvPicPr>
          <p:nvPr/>
        </p:nvPicPr>
        <p:blipFill>
          <a:blip r:embed="rId7"/>
          <a:stretch>
            <a:fillRect/>
          </a:stretch>
        </p:blipFill>
        <p:spPr>
          <a:xfrm>
            <a:off x="4734303" y="3141350"/>
            <a:ext cx="731700" cy="731700"/>
          </a:xfrm>
          <a:prstGeom prst="rect">
            <a:avLst/>
          </a:prstGeom>
        </p:spPr>
      </p:pic>
      <p:sp>
        <p:nvSpPr>
          <p:cNvPr id="9" name="Text 0"/>
          <p:cNvSpPr txBox="1"/>
          <p:nvPr/>
        </p:nvSpPr>
        <p:spPr>
          <a:xfrm>
            <a:off x="3871451" y="4821851"/>
            <a:ext cx="1401097" cy="23083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7</a:t>
            </a:r>
            <a:endParaRPr lang="en-US" sz="1100" dirty="0"/>
          </a:p>
        </p:txBody>
      </p:sp>
      <p:sp>
        <p:nvSpPr>
          <p:cNvPr id="10" name="Text 1"/>
          <p:cNvSpPr txBox="1"/>
          <p:nvPr/>
        </p:nvSpPr>
        <p:spPr>
          <a:xfrm>
            <a:off x="557213" y="471488"/>
            <a:ext cx="8092716" cy="892738"/>
          </a:xfrm>
          <a:prstGeom prst="rect">
            <a:avLst/>
          </a:prstGeom>
          <a:noFill/>
          <a:ln/>
        </p:spPr>
        <p:txBody>
          <a:bodyPr wrap="square" lIns="0" tIns="0" rIns="0" bIns="0" rtlCol="0" anchor="ctr"/>
          <a:lstStyle/>
          <a:p>
            <a:pPr algn="l" indent="0" marL="0">
              <a:lnSpc>
                <a:spcPct val="100000"/>
              </a:lnSpc>
              <a:buNone/>
            </a:pPr>
            <a:r>
              <a:rPr lang="en-US" sz="2700" b="1" dirty="0">
                <a:solidFill>
                  <a:srgbClr val="456122"/>
                </a:solidFill>
                <a:latin typeface="Arial" pitchFamily="34" charset="0"/>
                <a:ea typeface="Arial" pitchFamily="34" charset="-122"/>
                <a:cs typeface="Arial" pitchFamily="34" charset="-120"/>
              </a:rPr>
              <a:t>Понимание текста: who benefits?
</a:t>
            </a:r>
            <a:endParaRPr lang="en-US" sz="2700" dirty="0"/>
          </a:p>
        </p:txBody>
      </p:sp>
      <p:sp>
        <p:nvSpPr>
          <p:cNvPr id="11" name="Text 2"/>
          <p:cNvSpPr txBox="1"/>
          <p:nvPr/>
        </p:nvSpPr>
        <p:spPr>
          <a:xfrm>
            <a:off x="2017816" y="1697750"/>
            <a:ext cx="2401785" cy="1131722"/>
          </a:xfrm>
          <a:prstGeom prst="rect">
            <a:avLst/>
          </a:prstGeom>
          <a:noFill/>
          <a:ln/>
        </p:spPr>
        <p:txBody>
          <a:bodyPr wrap="square" lIns="0" tIns="0" rIns="0" bIns="0" rtlCol="0" anchor="t"/>
          <a:lstStyle/>
          <a:p>
            <a:pPr algn="l" indent="0" marL="0">
              <a:lnSpc>
                <a:spcPct val="100000"/>
              </a:lnSpc>
              <a:buNone/>
            </a:pPr>
            <a:r>
              <a:rPr lang="en-US" sz="1349" b="1" dirty="0">
                <a:solidFill>
                  <a:srgbClr val="000000"/>
                </a:solidFill>
                <a:latin typeface="Arial" pitchFamily="34" charset="0"/>
                <a:ea typeface="Arial" pitchFamily="34" charset="-122"/>
                <a:cs typeface="Arial" pitchFamily="34" charset="-120"/>
              </a:rPr>
              <a:t>Прямые получатели
</a:t>
            </a:r>
            <a:pPr algn="l" indent="0" marL="0">
              <a:lnSpc>
                <a:spcPct val="100000"/>
              </a:lnSpc>
              <a:buNone/>
            </a:pPr>
            <a:r>
              <a:rPr lang="en-US" sz="107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79" dirty="0">
                <a:solidFill>
                  <a:srgbClr val="000000"/>
                </a:solidFill>
                <a:latin typeface="Arial" pitchFamily="34" charset="0"/>
                <a:ea typeface="Arial" pitchFamily="34" charset="-122"/>
                <a:cs typeface="Arial" pitchFamily="34" charset="-120"/>
              </a:rPr>
              <a:t>Direct beneficiaries — это те, кто получает выплату напрямую: безработные, родители, люди с инвалидностью или арендаторы с низким доходом. При чтении важно сначала определить именно их.
</a:t>
            </a:r>
            <a:endParaRPr lang="en-US" sz="1349" dirty="0"/>
          </a:p>
        </p:txBody>
      </p:sp>
      <p:sp>
        <p:nvSpPr>
          <p:cNvPr id="12" name="Text 3"/>
          <p:cNvSpPr txBox="1"/>
          <p:nvPr/>
        </p:nvSpPr>
        <p:spPr>
          <a:xfrm>
            <a:off x="2017816" y="3144440"/>
            <a:ext cx="2401785" cy="1131722"/>
          </a:xfrm>
          <a:prstGeom prst="rect">
            <a:avLst/>
          </a:prstGeom>
          <a:noFill/>
          <a:ln/>
        </p:spPr>
        <p:txBody>
          <a:bodyPr wrap="square" lIns="0" tIns="0" rIns="0" bIns="0" rtlCol="0" anchor="t"/>
          <a:lstStyle/>
          <a:p>
            <a:pPr algn="l" indent="0" marL="0">
              <a:lnSpc>
                <a:spcPct val="100000"/>
              </a:lnSpc>
              <a:buNone/>
            </a:pPr>
            <a:r>
              <a:rPr lang="en-US" sz="1343" b="1" dirty="0">
                <a:solidFill>
                  <a:srgbClr val="000000"/>
                </a:solidFill>
                <a:latin typeface="Arial" pitchFamily="34" charset="0"/>
                <a:ea typeface="Arial" pitchFamily="34" charset="-122"/>
                <a:cs typeface="Arial" pitchFamily="34" charset="-120"/>
              </a:rPr>
              <a:t>Разные уровни пользы
</a:t>
            </a:r>
            <a:pPr algn="l" indent="0" marL="0">
              <a:lnSpc>
                <a:spcPct val="100000"/>
              </a:lnSpc>
              <a:buNone/>
            </a:pPr>
            <a:r>
              <a:rPr lang="en-US" sz="1075"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75" dirty="0">
                <a:solidFill>
                  <a:srgbClr val="000000"/>
                </a:solidFill>
                <a:latin typeface="Arial" pitchFamily="34" charset="0"/>
                <a:ea typeface="Arial" pitchFamily="34" charset="-122"/>
                <a:cs typeface="Arial" pitchFamily="34" charset="-120"/>
              </a:rPr>
              <a:t>Один и тот же текст может показывать несколько групп, которым помогает система поддержки. Это развивает умение замечать не только очевидный ответ, но и более широкий общественный эффект.
</a:t>
            </a:r>
            <a:endParaRPr lang="en-US" sz="1343" dirty="0"/>
          </a:p>
        </p:txBody>
      </p:sp>
      <p:sp>
        <p:nvSpPr>
          <p:cNvPr id="13" name="Text 4"/>
          <p:cNvSpPr txBox="1"/>
          <p:nvPr/>
        </p:nvSpPr>
        <p:spPr>
          <a:xfrm>
            <a:off x="5608741" y="1697750"/>
            <a:ext cx="2401785" cy="1131722"/>
          </a:xfrm>
          <a:prstGeom prst="rect">
            <a:avLst/>
          </a:prstGeom>
          <a:noFill/>
          <a:ln/>
        </p:spPr>
        <p:txBody>
          <a:bodyPr wrap="square" lIns="0" tIns="0" rIns="0" bIns="0" rtlCol="0" anchor="t"/>
          <a:lstStyle/>
          <a:p>
            <a:pPr algn="l" indent="0" marL="0">
              <a:lnSpc>
                <a:spcPct val="100000"/>
              </a:lnSpc>
              <a:buNone/>
            </a:pPr>
            <a:r>
              <a:rPr lang="en-US" sz="1349" b="1" dirty="0">
                <a:solidFill>
                  <a:srgbClr val="000000"/>
                </a:solidFill>
                <a:latin typeface="Arial" pitchFamily="34" charset="0"/>
                <a:ea typeface="Arial" pitchFamily="34" charset="-122"/>
                <a:cs typeface="Arial" pitchFamily="34" charset="-120"/>
              </a:rPr>
              <a:t>Косвенные получатели
</a:t>
            </a:r>
            <a:pPr algn="l" indent="0" marL="0">
              <a:lnSpc>
                <a:spcPct val="100000"/>
              </a:lnSpc>
              <a:buNone/>
            </a:pPr>
            <a:r>
              <a:rPr lang="en-US" sz="107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79" dirty="0">
                <a:solidFill>
                  <a:srgbClr val="000000"/>
                </a:solidFill>
                <a:latin typeface="Arial" pitchFamily="34" charset="0"/>
                <a:ea typeface="Arial" pitchFamily="34" charset="-122"/>
                <a:cs typeface="Arial" pitchFamily="34" charset="-120"/>
              </a:rPr>
              <a:t>Indirect beneficiaries получают выгоду опосредованно: дети, местные сообщества, работодатели или даже экономика в целом. Такой эффект часто видно только после анализа причин и последствий.
</a:t>
            </a:r>
            <a:endParaRPr lang="en-US" sz="1349" dirty="0"/>
          </a:p>
        </p:txBody>
      </p:sp>
      <p:sp>
        <p:nvSpPr>
          <p:cNvPr id="14" name="Text 5"/>
          <p:cNvSpPr txBox="1"/>
          <p:nvPr/>
        </p:nvSpPr>
        <p:spPr>
          <a:xfrm>
            <a:off x="5608741" y="3144440"/>
            <a:ext cx="2401785" cy="1131722"/>
          </a:xfrm>
          <a:prstGeom prst="rect">
            <a:avLst/>
          </a:prstGeom>
          <a:noFill/>
          <a:ln/>
        </p:spPr>
        <p:txBody>
          <a:bodyPr wrap="square" lIns="0" tIns="0" rIns="0" bIns="0" rtlCol="0" anchor="t"/>
          <a:lstStyle/>
          <a:p>
            <a:pPr algn="l" indent="0" marL="0">
              <a:lnSpc>
                <a:spcPct val="100000"/>
              </a:lnSpc>
              <a:buNone/>
            </a:pPr>
            <a:r>
              <a:rPr lang="en-US" sz="1349" b="1" dirty="0">
                <a:solidFill>
                  <a:srgbClr val="000000"/>
                </a:solidFill>
                <a:latin typeface="Arial" pitchFamily="34" charset="0"/>
                <a:ea typeface="Arial" pitchFamily="34" charset="-122"/>
                <a:cs typeface="Arial" pitchFamily="34" charset="-120"/>
              </a:rPr>
              <a:t>Вопрос к автору
</a:t>
            </a:r>
            <a:pPr algn="l" indent="0" marL="0">
              <a:lnSpc>
                <a:spcPct val="100000"/>
              </a:lnSpc>
              <a:buNone/>
            </a:pPr>
            <a:r>
              <a:rPr lang="en-US" sz="107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79" dirty="0">
                <a:solidFill>
                  <a:srgbClr val="000000"/>
                </a:solidFill>
                <a:latin typeface="Arial" pitchFamily="34" charset="0"/>
                <a:ea typeface="Arial" pitchFamily="34" charset="-122"/>
                <a:cs typeface="Arial" pitchFamily="34" charset="-120"/>
              </a:rPr>
              <a:t>Формулировка who benefits from benefits? помогает искать не просто факты, а смысловую позицию автора. Она направляет внимание на то, кто выигрывает, а кто несёт затраты.
</a:t>
            </a:r>
            <a:endParaRPr lang="en-US" sz="1349"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62160" y="1890150"/>
            <a:ext cx="8082929" cy="2548500"/>
          </a:xfrm>
          <a:prstGeom prst="rect">
            <a:avLst/>
          </a:prstGeom>
        </p:spPr>
      </p:pic>
      <p:sp>
        <p:nvSpPr>
          <p:cNvPr id="6" name="Text 0"/>
          <p:cNvSpPr txBox="1"/>
          <p:nvPr/>
        </p:nvSpPr>
        <p:spPr>
          <a:xfrm>
            <a:off x="557225" y="471503"/>
            <a:ext cx="8092800" cy="1102500"/>
          </a:xfrm>
          <a:prstGeom prst="rect">
            <a:avLst/>
          </a:prstGeom>
          <a:noFill/>
          <a:ln/>
        </p:spPr>
        <p:txBody>
          <a:bodyPr wrap="square" lIns="0" tIns="0" rIns="0" bIns="0" rtlCol="0" anchor="ctr"/>
          <a:lstStyle/>
          <a:p>
            <a:pPr algn="l" indent="0" marL="0">
              <a:lnSpc>
                <a:spcPct val="100000"/>
              </a:lnSpc>
              <a:buNone/>
            </a:pPr>
            <a:r>
              <a:rPr lang="en-US" sz="2700" b="1" dirty="0">
                <a:solidFill>
                  <a:srgbClr val="456122"/>
                </a:solidFill>
                <a:latin typeface="Arial" pitchFamily="34" charset="0"/>
                <a:ea typeface="Arial" pitchFamily="34" charset="-122"/>
                <a:cs typeface="Arial" pitchFamily="34" charset="-120"/>
              </a:rPr>
              <a:t>Логика анализа текста на английском языке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Последовательность шагов помогает понять тему, аргументы и позицию автора в учебном тексте.
</a:t>
            </a:r>
            <a:endParaRPr lang="en-US" sz="2700" dirty="0"/>
          </a:p>
        </p:txBody>
      </p:sp>
      <p:sp>
        <p:nvSpPr>
          <p:cNvPr id="7" name="Text 1"/>
          <p:cNvSpPr txBox="1"/>
          <p:nvPr/>
        </p:nvSpPr>
        <p:spPr>
          <a:xfrm>
            <a:off x="3871451" y="4821851"/>
            <a:ext cx="1401000" cy="238500"/>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8</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871451" y="4821851"/>
            <a:ext cx="1401097" cy="23083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9</a:t>
            </a:r>
            <a:endParaRPr lang="en-US" sz="1100" dirty="0"/>
          </a:p>
        </p:txBody>
      </p:sp>
      <p:sp>
        <p:nvSpPr>
          <p:cNvPr id="9" name="Text 1"/>
          <p:cNvSpPr txBox="1"/>
          <p:nvPr/>
        </p:nvSpPr>
        <p:spPr>
          <a:xfrm>
            <a:off x="862964" y="1729033"/>
            <a:ext cx="3509011" cy="136075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Снижение бедности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Пособия часто объясняют как средство reduction of poverty. Они помогают семьям сохранить базовый уровень жизни и не выпадать из образования, медицины и повседневных расходов.
</a:t>
            </a:r>
            <a:endParaRPr lang="en-US" sz="1200" dirty="0"/>
          </a:p>
        </p:txBody>
      </p:sp>
      <p:sp>
        <p:nvSpPr>
          <p:cNvPr id="10" name="Text 2"/>
          <p:cNvSpPr txBox="1"/>
          <p:nvPr/>
        </p:nvSpPr>
        <p:spPr>
          <a:xfrm>
            <a:off x="5077776" y="1729033"/>
            <a:ext cx="3509012" cy="136075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Защита в кризисы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Во время увольнения, болезни или экономического спада выплаты работают как temporary support. В дискуссиях это описывают фразой They help families cope with hardship.
</a:t>
            </a:r>
            <a:endParaRPr lang="en-US" sz="1200" dirty="0"/>
          </a:p>
        </p:txBody>
      </p:sp>
      <p:sp>
        <p:nvSpPr>
          <p:cNvPr id="11" name="Text 3"/>
          <p:cNvSpPr txBox="1"/>
          <p:nvPr/>
        </p:nvSpPr>
        <p:spPr>
          <a:xfrm>
            <a:off x="862965" y="3299736"/>
            <a:ext cx="3509011" cy="136075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Поддержка детей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В англоязычных источниках пособия нередко связывают с child development. Логика проста: если семья стабильнее, ребёнок реже сталкивается с последствиями бедности.
</a:t>
            </a:r>
            <a:endParaRPr lang="en-US" sz="1200" dirty="0"/>
          </a:p>
        </p:txBody>
      </p:sp>
      <p:sp>
        <p:nvSpPr>
          <p:cNvPr id="12" name="Text 4"/>
          <p:cNvSpPr txBox="1"/>
          <p:nvPr/>
        </p:nvSpPr>
        <p:spPr>
          <a:xfrm>
            <a:off x="5077777" y="3299736"/>
            <a:ext cx="3509010" cy="136075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Снижение долгосрочных затрат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Авторы часто подчёркивают, что помощь сегодня может уменьшить social costs завтра. Для речи полезны формулы They reduce inequality и They prevent long-term social costs.
</a:t>
            </a:r>
            <a:endParaRPr lang="en-US" sz="1200" dirty="0"/>
          </a:p>
        </p:txBody>
      </p:sp>
      <p:sp>
        <p:nvSpPr>
          <p:cNvPr id="13" name="Text 5"/>
          <p:cNvSpPr txBox="1"/>
          <p:nvPr/>
        </p:nvSpPr>
        <p:spPr>
          <a:xfrm>
            <a:off x="557213" y="471488"/>
            <a:ext cx="8092716" cy="892738"/>
          </a:xfrm>
          <a:prstGeom prst="rect">
            <a:avLst/>
          </a:prstGeom>
          <a:noFill/>
          <a:ln/>
        </p:spPr>
        <p:txBody>
          <a:bodyPr wrap="square" lIns="0" tIns="0" rIns="0" bIns="0" rtlCol="0" anchor="ctr"/>
          <a:lstStyle/>
          <a:p>
            <a:pPr algn="l" indent="0" marL="0">
              <a:lnSpc>
                <a:spcPct val="100000"/>
              </a:lnSpc>
              <a:buNone/>
            </a:pPr>
            <a:r>
              <a:rPr lang="en-US" sz="2700" b="1" dirty="0">
                <a:solidFill>
                  <a:srgbClr val="456122"/>
                </a:solidFill>
                <a:latin typeface="Arial" pitchFamily="34" charset="0"/>
                <a:ea typeface="Arial" pitchFamily="34" charset="-122"/>
                <a:cs typeface="Arial" pitchFamily="34" charset="-120"/>
              </a:rPr>
              <a:t>Аргументы в пользу пособий в англоязычных дискуссиях
</a:t>
            </a:r>
            <a:endParaRPr lang="en-US" sz="27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57225" y="1510236"/>
            <a:ext cx="4176900" cy="2705221"/>
          </a:xfrm>
          <a:prstGeom prst="rect">
            <a:avLst/>
          </a:prstGeom>
        </p:spPr>
      </p:pic>
      <p:sp>
        <p:nvSpPr>
          <p:cNvPr id="6" name="Text 0"/>
          <p:cNvSpPr txBox="1"/>
          <p:nvPr/>
        </p:nvSpPr>
        <p:spPr>
          <a:xfrm>
            <a:off x="557213" y="471488"/>
            <a:ext cx="8092716" cy="892738"/>
          </a:xfrm>
          <a:prstGeom prst="rect">
            <a:avLst/>
          </a:prstGeom>
          <a:noFill/>
          <a:ln/>
        </p:spPr>
        <p:txBody>
          <a:bodyPr wrap="square" lIns="0" tIns="0" rIns="0" bIns="0" rtlCol="0" anchor="ctr"/>
          <a:lstStyle/>
          <a:p>
            <a:pPr algn="l" indent="0" marL="0">
              <a:lnSpc>
                <a:spcPct val="100000"/>
              </a:lnSpc>
              <a:buNone/>
            </a:pPr>
            <a:r>
              <a:rPr lang="en-US" sz="2700" b="1" dirty="0">
                <a:solidFill>
                  <a:srgbClr val="456122"/>
                </a:solidFill>
                <a:latin typeface="Arial" pitchFamily="34" charset="0"/>
                <a:ea typeface="Arial" pitchFamily="34" charset="-122"/>
                <a:cs typeface="Arial" pitchFamily="34" charset="-120"/>
              </a:rPr>
              <a:t>Плюсы и минусы системы пособий
</a:t>
            </a:r>
            <a:endParaRPr lang="en-US" sz="2700" dirty="0"/>
          </a:p>
        </p:txBody>
      </p:sp>
      <p:sp>
        <p:nvSpPr>
          <p:cNvPr id="7" name="Text 1"/>
          <p:cNvSpPr txBox="1"/>
          <p:nvPr/>
        </p:nvSpPr>
        <p:spPr>
          <a:xfrm>
            <a:off x="3871451" y="4821851"/>
            <a:ext cx="1401097" cy="23083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10</a:t>
            </a:r>
            <a:endParaRPr lang="en-US" sz="1100" dirty="0"/>
          </a:p>
        </p:txBody>
      </p:sp>
      <p:sp>
        <p:nvSpPr>
          <p:cNvPr id="8" name="Text 2"/>
          <p:cNvSpPr txBox="1"/>
          <p:nvPr/>
        </p:nvSpPr>
        <p:spPr>
          <a:xfrm>
            <a:off x="5819799" y="1508050"/>
            <a:ext cx="2758200" cy="13731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 обсуждении этой темы важно не только назвать пользу, но и увидеть, как эффективность зависит от адресности и дизайна программы.
</a:t>
            </a:r>
            <a:endParaRPr lang="en-US" sz="1200" dirty="0"/>
          </a:p>
        </p:txBody>
      </p:sp>
      <p:sp>
        <p:nvSpPr>
          <p:cNvPr id="9" name="Text 3"/>
          <p:cNvSpPr txBox="1"/>
          <p:nvPr/>
        </p:nvSpPr>
        <p:spPr>
          <a:xfrm>
            <a:off x="5819799" y="3012056"/>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Баланс между защитой людей и нагрузкой на бюджет делает тему предметом взвешенной, а не односторонней оценки.
</a:t>
            </a:r>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Учебная схема ключевых аргументов и типичных оценок в англоязычных материалах о социальной поддержке.
</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57213" y="1592325"/>
            <a:ext cx="2550322" cy="1676139"/>
          </a:xfrm>
          <a:prstGeom prst="rect">
            <a:avLst/>
          </a:prstGeom>
        </p:spPr>
      </p:pic>
      <p:pic>
        <p:nvPicPr>
          <p:cNvPr id="4" name="Image 2" descr="preencoded.png">    </p:cNvPr>
          <p:cNvPicPr>
            <a:picLocks noChangeAspect="1"/>
          </p:cNvPicPr>
          <p:nvPr/>
        </p:nvPicPr>
        <p:blipFill>
          <a:blip r:embed="rId3"/>
          <a:stretch>
            <a:fillRect/>
          </a:stretch>
        </p:blipFill>
        <p:spPr>
          <a:xfrm>
            <a:off x="3277552" y="1592325"/>
            <a:ext cx="2550322" cy="1676139"/>
          </a:xfrm>
          <a:prstGeom prst="rect">
            <a:avLst/>
          </a:prstGeom>
        </p:spPr>
      </p:pic>
      <p:pic>
        <p:nvPicPr>
          <p:cNvPr id="5" name="Image 3" descr="preencoded.png">    </p:cNvPr>
          <p:cNvPicPr>
            <a:picLocks noChangeAspect="1"/>
          </p:cNvPicPr>
          <p:nvPr/>
        </p:nvPicPr>
        <p:blipFill>
          <a:blip r:embed="rId4"/>
          <a:stretch>
            <a:fillRect/>
          </a:stretch>
        </p:blipFill>
        <p:spPr>
          <a:xfrm>
            <a:off x="6051233" y="1592325"/>
            <a:ext cx="2550322" cy="1676139"/>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57213" y="3470297"/>
            <a:ext cx="2550322" cy="1150130"/>
          </a:xfrm>
          <a:prstGeom prst="rect">
            <a:avLst/>
          </a:prstGeom>
          <a:noFill/>
          <a:ln/>
        </p:spPr>
        <p:txBody>
          <a:bodyPr wrap="square" lIns="0" tIns="0" rIns="0" bIns="0" rtlCol="0" anchor="t"/>
          <a:lstStyle/>
          <a:p>
            <a:pPr algn="l" indent="0" marL="0">
              <a:lnSpc>
                <a:spcPct val="100000"/>
              </a:lnSpc>
              <a:buNone/>
            </a:pPr>
            <a:r>
              <a:rPr lang="en-US" sz="1135" b="1" dirty="0">
                <a:solidFill>
                  <a:srgbClr val="456122"/>
                </a:solidFill>
                <a:latin typeface="Arial" pitchFamily="34" charset="0"/>
                <a:ea typeface="Arial" pitchFamily="34" charset="-122"/>
                <a:cs typeface="Arial" pitchFamily="34" charset="-120"/>
              </a:rPr>
              <a:t>Великобритания: новости о поддержке семей
</a:t>
            </a:r>
            <a:pPr algn="l" indent="0" marL="0">
              <a:lnSpc>
                <a:spcPct val="100000"/>
              </a:lnSpc>
              <a:buNone/>
            </a:pPr>
            <a:r>
              <a:rPr lang="en-US" sz="908"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8" dirty="0">
                <a:solidFill>
                  <a:srgbClr val="000000"/>
                </a:solidFill>
                <a:latin typeface="Arial" pitchFamily="34" charset="0"/>
                <a:ea typeface="Arial" pitchFamily="34" charset="-122"/>
                <a:cs typeface="Arial" pitchFamily="34" charset="-120"/>
              </a:rPr>
              <a:t>В британских статьях часто встречаются слова welfare, universal credit и child benefit. Журналисты пишут о means-tested support, когда помощь зависит от дохода семьи, и сравнивают, насколько такая система помогает тем, кто больше всего нуждается в поддержке.
</a:t>
            </a:r>
            <a:endParaRPr lang="en-US" sz="1135" dirty="0"/>
          </a:p>
        </p:txBody>
      </p:sp>
      <p:sp>
        <p:nvSpPr>
          <p:cNvPr id="10" name="Text 1"/>
          <p:cNvSpPr txBox="1"/>
          <p:nvPr/>
        </p:nvSpPr>
        <p:spPr>
          <a:xfrm>
            <a:off x="3285897" y="3470297"/>
            <a:ext cx="2592534" cy="1150130"/>
          </a:xfrm>
          <a:prstGeom prst="rect">
            <a:avLst/>
          </a:prstGeom>
          <a:noFill/>
          <a:ln/>
        </p:spPr>
        <p:txBody>
          <a:bodyPr wrap="square" lIns="0" tIns="0" rIns="0" bIns="0" rtlCol="0" anchor="t"/>
          <a:lstStyle/>
          <a:p>
            <a:pPr algn="l" indent="0" marL="0">
              <a:lnSpc>
                <a:spcPct val="100000"/>
              </a:lnSpc>
              <a:buNone/>
            </a:pPr>
            <a:r>
              <a:rPr lang="en-US" sz="1191" b="1" dirty="0">
                <a:solidFill>
                  <a:srgbClr val="456122"/>
                </a:solidFill>
                <a:latin typeface="Arial" pitchFamily="34" charset="0"/>
                <a:ea typeface="Arial" pitchFamily="34" charset="-122"/>
                <a:cs typeface="Arial" pitchFamily="34" charset="-120"/>
              </a:rPr>
              <a:t>США: помощь через налоговые и социальные программы
</a:t>
            </a:r>
            <a:pPr algn="l" indent="0" marL="0">
              <a:lnSpc>
                <a:spcPct val="100000"/>
              </a:lnSpc>
              <a:buNone/>
            </a:pPr>
            <a:r>
              <a:rPr lang="en-US" sz="953"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53" dirty="0">
                <a:solidFill>
                  <a:srgbClr val="000000"/>
                </a:solidFill>
                <a:latin typeface="Arial" pitchFamily="34" charset="0"/>
                <a:ea typeface="Arial" pitchFamily="34" charset="-122"/>
                <a:cs typeface="Arial" pitchFamily="34" charset="-120"/>
              </a:rPr>
              <a:t>В американских новостях нередко обсуждают tax credits, food assistance и unemployment insurance. В таких текстах система social safety net показана как набор разных мер, которые должны смягчать последствия потери работы и роста расходов.
</a:t>
            </a:r>
            <a:endParaRPr lang="en-US" sz="1191" dirty="0"/>
          </a:p>
        </p:txBody>
      </p:sp>
      <p:sp>
        <p:nvSpPr>
          <p:cNvPr id="11" name="Text 2"/>
          <p:cNvSpPr txBox="1"/>
          <p:nvPr/>
        </p:nvSpPr>
        <p:spPr>
          <a:xfrm>
            <a:off x="6057394" y="3470297"/>
            <a:ext cx="2592534" cy="1150130"/>
          </a:xfrm>
          <a:prstGeom prst="rect">
            <a:avLst/>
          </a:prstGeom>
          <a:noFill/>
          <a:ln/>
        </p:spPr>
        <p:txBody>
          <a:bodyPr wrap="square" lIns="0" tIns="0" rIns="0" bIns="0" rtlCol="0" anchor="t"/>
          <a:lstStyle/>
          <a:p>
            <a:pPr algn="l" indent="0" marL="0">
              <a:lnSpc>
                <a:spcPct val="100000"/>
              </a:lnSpc>
              <a:buNone/>
            </a:pPr>
            <a:r>
              <a:rPr lang="en-US" sz="1157" b="1" dirty="0">
                <a:solidFill>
                  <a:srgbClr val="456122"/>
                </a:solidFill>
                <a:latin typeface="Arial" pitchFamily="34" charset="0"/>
                <a:ea typeface="Arial" pitchFamily="34" charset="-122"/>
                <a:cs typeface="Arial" pitchFamily="34" charset="-120"/>
              </a:rPr>
              <a:t>Канада и Австралия: поддержка в повседневных расходах
</a:t>
            </a:r>
            <a:pPr algn="l" indent="0" marL="0">
              <a:lnSpc>
                <a:spcPct val="100000"/>
              </a:lnSpc>
              <a:buNone/>
            </a:pPr>
            <a:r>
              <a:rPr lang="en-US" sz="926"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26" dirty="0">
                <a:solidFill>
                  <a:srgbClr val="000000"/>
                </a:solidFill>
                <a:latin typeface="Arial" pitchFamily="34" charset="0"/>
                <a:ea typeface="Arial" pitchFamily="34" charset="-122"/>
                <a:cs typeface="Arial" pitchFamily="34" charset="-120"/>
              </a:rPr>
              <a:t>В канадских и австралийских материалах часто говорят о family benefits, income support и housing assistance. На карте или в новостном коллаже это подчёркивает общую тему: как государства помогают семьям справляться с жильём, ценами и базовыми расходами.
</a:t>
            </a:r>
            <a:endParaRPr lang="en-US" sz="1157" dirty="0"/>
          </a:p>
        </p:txBody>
      </p:sp>
      <p:sp>
        <p:nvSpPr>
          <p:cNvPr id="12" name="Text 3"/>
          <p:cNvSpPr txBox="1"/>
          <p:nvPr/>
        </p:nvSpPr>
        <p:spPr>
          <a:xfrm>
            <a:off x="557213" y="471488"/>
            <a:ext cx="8092716" cy="892738"/>
          </a:xfrm>
          <a:prstGeom prst="rect">
            <a:avLst/>
          </a:prstGeom>
          <a:noFill/>
          <a:ln/>
        </p:spPr>
        <p:txBody>
          <a:bodyPr wrap="square" lIns="0" tIns="0" rIns="0" bIns="0" rtlCol="0" anchor="ctr"/>
          <a:lstStyle/>
          <a:p>
            <a:pPr algn="l" indent="0" marL="0">
              <a:lnSpc>
                <a:spcPct val="100000"/>
              </a:lnSpc>
              <a:buNone/>
            </a:pPr>
            <a:r>
              <a:rPr lang="en-US" sz="2700" b="1" dirty="0">
                <a:solidFill>
                  <a:srgbClr val="456122"/>
                </a:solidFill>
                <a:latin typeface="Arial" pitchFamily="34" charset="0"/>
                <a:ea typeface="Arial" pitchFamily="34" charset="-122"/>
                <a:cs typeface="Arial" pitchFamily="34" charset="-120"/>
              </a:rPr>
              <a:t>Социальная политика в странах English-speaking world
</a:t>
            </a:r>
            <a:endParaRPr lang="en-US" sz="2700" dirty="0"/>
          </a:p>
        </p:txBody>
      </p:sp>
      <p:sp>
        <p:nvSpPr>
          <p:cNvPr id="13" name="Text 4"/>
          <p:cNvSpPr txBox="1"/>
          <p:nvPr/>
        </p:nvSpPr>
        <p:spPr>
          <a:xfrm>
            <a:off x="3871451" y="4821851"/>
            <a:ext cx="1401097" cy="23083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11</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871451" y="4821851"/>
            <a:ext cx="1401097" cy="23083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12</a:t>
            </a:r>
            <a:endParaRPr lang="en-US" sz="1100" dirty="0"/>
          </a:p>
        </p:txBody>
      </p:sp>
      <p:sp>
        <p:nvSpPr>
          <p:cNvPr id="8" name="Text 1"/>
          <p:cNvSpPr txBox="1"/>
          <p:nvPr/>
        </p:nvSpPr>
        <p:spPr>
          <a:xfrm>
            <a:off x="557213" y="471488"/>
            <a:ext cx="8092716" cy="892738"/>
          </a:xfrm>
          <a:prstGeom prst="rect">
            <a:avLst/>
          </a:prstGeom>
          <a:noFill/>
          <a:ln/>
        </p:spPr>
        <p:txBody>
          <a:bodyPr wrap="square" lIns="0" tIns="0" rIns="0" bIns="0" rtlCol="0" anchor="ctr"/>
          <a:lstStyle/>
          <a:p>
            <a:pPr algn="l" indent="0" marL="0">
              <a:lnSpc>
                <a:spcPct val="100000"/>
              </a:lnSpc>
              <a:buNone/>
            </a:pPr>
            <a:r>
              <a:rPr lang="en-US" sz="2700" b="1" dirty="0">
                <a:solidFill>
                  <a:srgbClr val="456122"/>
                </a:solidFill>
                <a:latin typeface="Arial" pitchFamily="34" charset="0"/>
                <a:ea typeface="Arial" pitchFamily="34" charset="-122"/>
                <a:cs typeface="Arial" pitchFamily="34" charset="-120"/>
              </a:rPr>
              <a:t>Типичные грамматические конструкции темы
</a:t>
            </a:r>
            <a:endParaRPr lang="en-US" sz="2700" dirty="0"/>
          </a:p>
        </p:txBody>
      </p:sp>
      <p:sp>
        <p:nvSpPr>
          <p:cNvPr id="9" name="Text 2"/>
          <p:cNvSpPr txBox="1"/>
          <p:nvPr/>
        </p:nvSpPr>
        <p:spPr>
          <a:xfrm>
            <a:off x="557213" y="3129352"/>
            <a:ext cx="2595376" cy="1466549"/>
          </a:xfrm>
          <a:prstGeom prst="rect">
            <a:avLst/>
          </a:prstGeom>
          <a:noFill/>
          <a:ln/>
        </p:spPr>
        <p:txBody>
          <a:bodyPr wrap="square" lIns="0" tIns="0" rIns="0" bIns="0" rtlCol="0" anchor="t"/>
          <a:lstStyle/>
          <a:p>
            <a:pPr algn="l" indent="0" marL="0">
              <a:lnSpc>
                <a:spcPct val="100000"/>
              </a:lnSpc>
              <a:buNone/>
            </a:pPr>
            <a:r>
              <a:rPr lang="en-US" sz="1500" b="1" dirty="0">
                <a:solidFill>
                  <a:srgbClr val="000000"/>
                </a:solidFill>
                <a:latin typeface="Arial" pitchFamily="34" charset="0"/>
                <a:ea typeface="Arial" pitchFamily="34" charset="-122"/>
                <a:cs typeface="Arial" pitchFamily="34" charset="-120"/>
              </a:rPr>
              <a:t>1. Определение факта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Сначала в тексте фиксируют нейтральное сообщение: benefits are paid, support is provided, eligibility is determined. Такая форма помогает описывать систему без лишней эмоциональности.
</a:t>
            </a:r>
            <a:endParaRPr lang="en-US" sz="1500" dirty="0"/>
          </a:p>
        </p:txBody>
      </p:sp>
      <p:sp>
        <p:nvSpPr>
          <p:cNvPr id="10" name="Text 3"/>
          <p:cNvSpPr txBox="1"/>
          <p:nvPr/>
        </p:nvSpPr>
        <p:spPr>
          <a:xfrm>
            <a:off x="3265318" y="3129352"/>
            <a:ext cx="2595376" cy="1466549"/>
          </a:xfrm>
          <a:prstGeom prst="rect">
            <a:avLst/>
          </a:prstGeom>
          <a:noFill/>
          <a:ln/>
        </p:spPr>
        <p:txBody>
          <a:bodyPr wrap="square" lIns="0" tIns="0" rIns="0" bIns="0" rtlCol="0" anchor="t"/>
          <a:lstStyle/>
          <a:p>
            <a:pPr algn="l" indent="0" marL="0">
              <a:lnSpc>
                <a:spcPct val="100000"/>
              </a:lnSpc>
              <a:buNone/>
            </a:pPr>
            <a:r>
              <a:rPr lang="en-US" sz="1500" b="1" dirty="0">
                <a:solidFill>
                  <a:srgbClr val="000000"/>
                </a:solidFill>
                <a:latin typeface="Arial" pitchFamily="34" charset="0"/>
                <a:ea typeface="Arial" pitchFamily="34" charset="-122"/>
                <a:cs typeface="Arial" pitchFamily="34" charset="-120"/>
              </a:rPr>
              <a:t>2. Обсуждение обязанностей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Затем используются модальные глаголы: should, must, may, can, cannot. Они позволяют показать необходимость помощи, возможные ограничения и разные позиции участников дискуссии.
</a:t>
            </a:r>
            <a:endParaRPr lang="en-US" sz="1500" dirty="0"/>
          </a:p>
        </p:txBody>
      </p:sp>
      <p:sp>
        <p:nvSpPr>
          <p:cNvPr id="11" name="Text 4"/>
          <p:cNvSpPr txBox="1"/>
          <p:nvPr/>
        </p:nvSpPr>
        <p:spPr>
          <a:xfrm>
            <a:off x="5969330" y="3129352"/>
            <a:ext cx="2595377" cy="1466549"/>
          </a:xfrm>
          <a:prstGeom prst="rect">
            <a:avLst/>
          </a:prstGeom>
          <a:noFill/>
          <a:ln/>
        </p:spPr>
        <p:txBody>
          <a:bodyPr wrap="square" lIns="0" tIns="0" rIns="0" bIns="0" rtlCol="0" anchor="t"/>
          <a:lstStyle/>
          <a:p>
            <a:pPr algn="l" indent="0" marL="0">
              <a:lnSpc>
                <a:spcPct val="100000"/>
              </a:lnSpc>
              <a:buNone/>
            </a:pPr>
            <a:r>
              <a:rPr lang="en-US" sz="1500" b="1" dirty="0">
                <a:solidFill>
                  <a:srgbClr val="000000"/>
                </a:solidFill>
                <a:latin typeface="Arial" pitchFamily="34" charset="0"/>
                <a:ea typeface="Arial" pitchFamily="34" charset="-122"/>
                <a:cs typeface="Arial" pitchFamily="34" charset="-120"/>
              </a:rPr>
              <a:t>3. Причина и следствие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 конце строятся сложные предложения с условиями: if support is well targeted, public money is used more efficiently. Так учащийся связывает грамматику с аргументацией.
</a:t>
            </a:r>
            <a:endParaRPr lang="en-US" sz="15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045725" y="1530242"/>
            <a:ext cx="3604200" cy="2083016"/>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57213" y="471488"/>
            <a:ext cx="8092716" cy="892738"/>
          </a:xfrm>
          <a:prstGeom prst="rect">
            <a:avLst/>
          </a:prstGeom>
          <a:noFill/>
          <a:ln/>
        </p:spPr>
        <p:txBody>
          <a:bodyPr wrap="square" lIns="0" tIns="0" rIns="0" bIns="0" rtlCol="0" anchor="ctr"/>
          <a:lstStyle/>
          <a:p>
            <a:pPr algn="l" indent="0" marL="0">
              <a:lnSpc>
                <a:spcPct val="100000"/>
              </a:lnSpc>
              <a:buNone/>
            </a:pPr>
            <a:r>
              <a:rPr lang="en-US" sz="2700" b="1" dirty="0">
                <a:solidFill>
                  <a:srgbClr val="456122"/>
                </a:solidFill>
                <a:latin typeface="Arial" pitchFamily="34" charset="0"/>
                <a:ea typeface="Arial" pitchFamily="34" charset="-122"/>
                <a:cs typeface="Arial" pitchFamily="34" charset="-120"/>
              </a:rPr>
              <a:t>Лексика для аргументированного ответа
</a:t>
            </a:r>
            <a:endParaRPr lang="en-US" sz="2700" dirty="0"/>
          </a:p>
        </p:txBody>
      </p:sp>
      <p:sp>
        <p:nvSpPr>
          <p:cNvPr id="7" name="Text 1"/>
          <p:cNvSpPr txBox="1"/>
          <p:nvPr/>
        </p:nvSpPr>
        <p:spPr>
          <a:xfrm>
            <a:off x="3871451" y="4821851"/>
            <a:ext cx="1401097" cy="23083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13</a:t>
            </a:r>
            <a:endParaRPr lang="en-US" sz="1100" dirty="0"/>
          </a:p>
        </p:txBody>
      </p:sp>
      <p:sp>
        <p:nvSpPr>
          <p:cNvPr id="8" name="Text 2"/>
          <p:cNvSpPr txBox="1"/>
          <p:nvPr/>
        </p:nvSpPr>
        <p:spPr>
          <a:xfrm>
            <a:off x="557225" y="1432650"/>
            <a:ext cx="2832000" cy="11544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Эти выражения помогают говорить о социальной поддержке точно и по-английски более академично.
</a:t>
            </a:r>
            <a:endParaRPr lang="en-US" sz="1200" dirty="0"/>
          </a:p>
        </p:txBody>
      </p:sp>
      <p:sp>
        <p:nvSpPr>
          <p:cNvPr id="9" name="Text 3"/>
          <p:cNvSpPr txBox="1"/>
          <p:nvPr/>
        </p:nvSpPr>
        <p:spPr>
          <a:xfrm>
            <a:off x="557225" y="2697149"/>
            <a:ext cx="2832000" cy="1013700"/>
          </a:xfrm>
          <a:prstGeom prst="rect">
            <a:avLst/>
          </a:prstGeom>
          <a:noFill/>
          <a:ln/>
        </p:spPr>
        <p:txBody>
          <a:bodyPr wrap="square" lIns="0" tIns="0" rIns="0" bIns="0" rtlCol="0" anchor="ctr"/>
          <a:lstStyle/>
          <a:p>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Лексика позволяет не только называть элементы системы, но и оценивать её результаты и справедливость.
</a:t>
            </a:r>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Учебная лексика по теме social benefits
</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871451" y="4821851"/>
            <a:ext cx="1401097" cy="23083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14</a:t>
            </a:r>
            <a:endParaRPr lang="en-US" sz="1100" dirty="0"/>
          </a:p>
        </p:txBody>
      </p:sp>
      <p:sp>
        <p:nvSpPr>
          <p:cNvPr id="9" name="Text 1"/>
          <p:cNvSpPr txBox="1"/>
          <p:nvPr/>
        </p:nvSpPr>
        <p:spPr>
          <a:xfrm>
            <a:off x="557213" y="471488"/>
            <a:ext cx="8092716" cy="892738"/>
          </a:xfrm>
          <a:prstGeom prst="rect">
            <a:avLst/>
          </a:prstGeom>
          <a:noFill/>
          <a:ln/>
        </p:spPr>
        <p:txBody>
          <a:bodyPr wrap="square" lIns="0" tIns="0" rIns="0" bIns="0" rtlCol="0" anchor="ctr"/>
          <a:lstStyle/>
          <a:p>
            <a:pPr algn="l" indent="0" marL="0">
              <a:lnSpc>
                <a:spcPct val="100000"/>
              </a:lnSpc>
              <a:buNone/>
            </a:pPr>
            <a:r>
              <a:rPr lang="en-US" sz="2700" b="1" dirty="0">
                <a:solidFill>
                  <a:srgbClr val="456122"/>
                </a:solidFill>
                <a:latin typeface="Arial" pitchFamily="34" charset="0"/>
                <a:ea typeface="Arial" pitchFamily="34" charset="-122"/>
                <a:cs typeface="Arial" pitchFamily="34" charset="-120"/>
              </a:rPr>
              <a:t>Чтение и интерпретация статистики на английском языке
</a:t>
            </a:r>
            <a:endParaRPr lang="en-US" sz="2700" dirty="0"/>
          </a:p>
        </p:txBody>
      </p:sp>
      <p:sp>
        <p:nvSpPr>
          <p:cNvPr id="10" name="Text 2"/>
          <p:cNvSpPr txBox="1"/>
          <p:nvPr/>
        </p:nvSpPr>
        <p:spPr>
          <a:xfrm>
            <a:off x="869950" y="1783996"/>
            <a:ext cx="2966241" cy="1200562"/>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Показатели в тексте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В материалах о benefits часто встречаются poverty rate, unemployment rate, household income, public spending и inflation. Эти данные помогают понять, на каком фоне действует система поддержки и почему она становится предметом спора.
</a:t>
            </a:r>
            <a:endParaRPr lang="en-US" sz="1200" dirty="0"/>
          </a:p>
        </p:txBody>
      </p:sp>
      <p:sp>
        <p:nvSpPr>
          <p:cNvPr id="11" name="Text 3"/>
          <p:cNvSpPr txBox="1"/>
          <p:nvPr/>
        </p:nvSpPr>
        <p:spPr>
          <a:xfrm>
            <a:off x="869950" y="3162704"/>
            <a:ext cx="2966241" cy="1211175"/>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Роль инфляции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Inflation erodes the real value of benefits, поэтому формально одинаковая выплата может покупать меньше товаров и услуг. Ученик должен учитывать это при анализе эффективности социальных программ.
</a:t>
            </a:r>
            <a:endParaRPr lang="en-US" sz="1200" dirty="0"/>
          </a:p>
        </p:txBody>
      </p:sp>
      <p:sp>
        <p:nvSpPr>
          <p:cNvPr id="12" name="Text 4"/>
          <p:cNvSpPr txBox="1"/>
          <p:nvPr/>
        </p:nvSpPr>
        <p:spPr>
          <a:xfrm>
            <a:off x="4847764" y="1783995"/>
            <a:ext cx="2970544" cy="1211175"/>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Что показывают сравнения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Если poverty rate снижается, а public spending растёт, автор может говорить о высокой социальной цене помощи. Такое сопоставление важно читать вместе, а не по отдельности, чтобы не потерять смысл.
</a:t>
            </a:r>
            <a:endParaRPr lang="en-US" sz="1200" dirty="0"/>
          </a:p>
        </p:txBody>
      </p:sp>
      <p:sp>
        <p:nvSpPr>
          <p:cNvPr id="13" name="Text 5"/>
          <p:cNvSpPr txBox="1"/>
          <p:nvPr/>
        </p:nvSpPr>
        <p:spPr>
          <a:xfrm>
            <a:off x="4847408" y="3162704"/>
            <a:ext cx="2966241" cy="1211175"/>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Точность адресной помощи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Targeted support reaches fewer people but is more cost-effective: помощь получают не все, а те, кому она действительно нужна. Это типичный пример баланса между справедливостью и бюджетными возможностями.
</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57225" y="1510236"/>
            <a:ext cx="4176900" cy="2705221"/>
          </a:xfrm>
          <a:prstGeom prst="rect">
            <a:avLst/>
          </a:prstGeom>
        </p:spPr>
      </p:pic>
      <p:sp>
        <p:nvSpPr>
          <p:cNvPr id="6" name="Text 0"/>
          <p:cNvSpPr txBox="1"/>
          <p:nvPr/>
        </p:nvSpPr>
        <p:spPr>
          <a:xfrm>
            <a:off x="557213" y="471488"/>
            <a:ext cx="8092716" cy="892738"/>
          </a:xfrm>
          <a:prstGeom prst="rect">
            <a:avLst/>
          </a:prstGeom>
          <a:noFill/>
          <a:ln/>
        </p:spPr>
        <p:txBody>
          <a:bodyPr wrap="square" lIns="0" tIns="0" rIns="0" bIns="0" rtlCol="0" anchor="ctr"/>
          <a:lstStyle/>
          <a:p>
            <a:pPr algn="l" indent="0" marL="0">
              <a:lnSpc>
                <a:spcPct val="100000"/>
              </a:lnSpc>
              <a:buNone/>
            </a:pPr>
            <a:r>
              <a:rPr lang="en-US" sz="2700" b="1" dirty="0">
                <a:solidFill>
                  <a:srgbClr val="456122"/>
                </a:solidFill>
                <a:latin typeface="Arial" pitchFamily="34" charset="0"/>
                <a:ea typeface="Arial" pitchFamily="34" charset="-122"/>
                <a:cs typeface="Arial" pitchFamily="34" charset="-120"/>
              </a:rPr>
              <a:t>Причина и следствие в обсуждении benefits
</a:t>
            </a:r>
            <a:endParaRPr lang="en-US" sz="2700" dirty="0"/>
          </a:p>
        </p:txBody>
      </p:sp>
      <p:sp>
        <p:nvSpPr>
          <p:cNvPr id="7" name="Text 1"/>
          <p:cNvSpPr txBox="1"/>
          <p:nvPr/>
        </p:nvSpPr>
        <p:spPr>
          <a:xfrm>
            <a:off x="3871451" y="4821851"/>
            <a:ext cx="1401097" cy="23083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15</a:t>
            </a:r>
            <a:endParaRPr lang="en-US" sz="1100" dirty="0"/>
          </a:p>
        </p:txBody>
      </p:sp>
      <p:sp>
        <p:nvSpPr>
          <p:cNvPr id="8" name="Text 2"/>
          <p:cNvSpPr txBox="1"/>
          <p:nvPr/>
        </p:nvSpPr>
        <p:spPr>
          <a:xfrm>
            <a:off x="5819799" y="1508050"/>
            <a:ext cx="2758200" cy="13731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Диаграмма показывает, как социальная поддержка меняет ситуацию не сразу, а через последовательные этапы: от снятия давления на бюджет семьи до более устойчивых образовательных и социальных результатов.
</a:t>
            </a:r>
            <a:endParaRPr lang="en-US" sz="1200" dirty="0"/>
          </a:p>
        </p:txBody>
      </p:sp>
      <p:sp>
        <p:nvSpPr>
          <p:cNvPr id="9" name="Text 3"/>
          <p:cNvSpPr txBox="1"/>
          <p:nvPr/>
        </p:nvSpPr>
        <p:spPr>
          <a:xfrm>
            <a:off x="5819799" y="3012056"/>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Чем дальше горизонт анализа, тем заметнее системный эффект пособий: они влияют не только на текущие расходы, но и на будущие возможности.
</a:t>
            </a:r>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Схематическая модель для учебного анализа
</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672550" y="1516558"/>
            <a:ext cx="2976729" cy="309354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557213" y="471488"/>
            <a:ext cx="8092716" cy="892738"/>
          </a:xfrm>
          <a:prstGeom prst="rect">
            <a:avLst/>
          </a:prstGeom>
          <a:noFill/>
          <a:ln/>
        </p:spPr>
        <p:txBody>
          <a:bodyPr wrap="square" lIns="0" tIns="0" rIns="0" bIns="0" rtlCol="0" anchor="ctr"/>
          <a:lstStyle/>
          <a:p>
            <a:pPr algn="l" indent="0" marL="0">
              <a:lnSpc>
                <a:spcPct val="100000"/>
              </a:lnSpc>
              <a:buNone/>
            </a:pPr>
            <a:r>
              <a:rPr lang="en-US" sz="2700" b="1" dirty="0">
                <a:solidFill>
                  <a:srgbClr val="456122"/>
                </a:solidFill>
                <a:latin typeface="Arial" pitchFamily="34" charset="0"/>
                <a:ea typeface="Arial" pitchFamily="34" charset="-122"/>
                <a:cs typeface="Arial" pitchFamily="34" charset="-120"/>
              </a:rPr>
              <a:t>Мини-кейс для анализа на английском языке
</a:t>
            </a:r>
            <a:endParaRPr lang="en-US" sz="2700" dirty="0"/>
          </a:p>
        </p:txBody>
      </p:sp>
      <p:sp>
        <p:nvSpPr>
          <p:cNvPr id="11" name="Text 1"/>
          <p:cNvSpPr txBox="1"/>
          <p:nvPr/>
        </p:nvSpPr>
        <p:spPr>
          <a:xfrm>
            <a:off x="3871451" y="4821851"/>
            <a:ext cx="1401097" cy="23083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16</a:t>
            </a:r>
            <a:endParaRPr lang="en-US" sz="1100" dirty="0"/>
          </a:p>
        </p:txBody>
      </p:sp>
      <p:sp>
        <p:nvSpPr>
          <p:cNvPr id="12" name="Text 2"/>
          <p:cNvSpPr txBox="1"/>
          <p:nvPr/>
        </p:nvSpPr>
        <p:spPr>
          <a:xfrm>
            <a:off x="842397" y="1730223"/>
            <a:ext cx="2034838" cy="1259225"/>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Семейная ситуация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A family with two children is living on a tight budget: one adult has lost a job temporarily, while the other works part-time. This context makes unemployment, family support and budgeting easy to discuss in English.
</a:t>
            </a:r>
            <a:endParaRPr lang="en-US" sz="1200" dirty="0"/>
          </a:p>
        </p:txBody>
      </p:sp>
      <p:sp>
        <p:nvSpPr>
          <p:cNvPr id="13" name="Text 3"/>
          <p:cNvSpPr txBox="1"/>
          <p:nvPr/>
        </p:nvSpPr>
        <p:spPr>
          <a:xfrm>
            <a:off x="842397" y="3248175"/>
            <a:ext cx="2034838" cy="1270357"/>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План поиска работы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The unemployed parent is sending applications and attending interviews, so job search vocabulary fits naturally. The case also supports discussion of short-term relief and longer-term independence.
</a:t>
            </a:r>
            <a:endParaRPr lang="en-US" sz="1200" dirty="0"/>
          </a:p>
        </p:txBody>
      </p:sp>
      <p:sp>
        <p:nvSpPr>
          <p:cNvPr id="14" name="Text 4"/>
          <p:cNvSpPr txBox="1"/>
          <p:nvPr/>
        </p:nvSpPr>
        <p:spPr>
          <a:xfrm>
            <a:off x="3296211" y="1730224"/>
            <a:ext cx="2037790" cy="1270357"/>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Ежедневные расходы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The main pressure comes from rent, food costs, school supplies and transport. Students can identify which items are essential and explain how even small price changes affect the household budget.
</a:t>
            </a:r>
            <a:endParaRPr lang="en-US" sz="1200" dirty="0"/>
          </a:p>
        </p:txBody>
      </p:sp>
      <p:sp>
        <p:nvSpPr>
          <p:cNvPr id="15" name="Text 5"/>
          <p:cNvSpPr txBox="1"/>
          <p:nvPr/>
        </p:nvSpPr>
        <p:spPr>
          <a:xfrm>
            <a:off x="3295855" y="3248175"/>
            <a:ext cx="2034838" cy="1270357"/>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Вопрос для ответа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0" dirty="0">
                <a:solidFill>
                  <a:srgbClr val="000000"/>
                </a:solidFill>
                <a:latin typeface="Arial" pitchFamily="34" charset="0"/>
                <a:ea typeface="Arial" pitchFamily="34" charset="-122"/>
                <a:cs typeface="Arial" pitchFamily="34" charset="-120"/>
              </a:rPr>
              <a:t>Who should receive support first, and what kind of help is most effective? This question encourages balanced reasoning, because the answer must consider both immediate needs and fair use of public money.
</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62160" y="1890150"/>
            <a:ext cx="8082929" cy="2548500"/>
          </a:xfrm>
          <a:prstGeom prst="rect">
            <a:avLst/>
          </a:prstGeom>
        </p:spPr>
      </p:pic>
      <p:sp>
        <p:nvSpPr>
          <p:cNvPr id="6" name="Text 0"/>
          <p:cNvSpPr txBox="1"/>
          <p:nvPr/>
        </p:nvSpPr>
        <p:spPr>
          <a:xfrm>
            <a:off x="557225" y="471503"/>
            <a:ext cx="8092800" cy="1102500"/>
          </a:xfrm>
          <a:prstGeom prst="rect">
            <a:avLst/>
          </a:prstGeom>
          <a:noFill/>
          <a:ln/>
        </p:spPr>
        <p:txBody>
          <a:bodyPr wrap="square" lIns="0" tIns="0" rIns="0" bIns="0" rtlCol="0" anchor="ctr"/>
          <a:lstStyle/>
          <a:p>
            <a:pPr algn="l" indent="0" marL="0">
              <a:lnSpc>
                <a:spcPct val="100000"/>
              </a:lnSpc>
              <a:buNone/>
            </a:pPr>
            <a:r>
              <a:rPr lang="en-US" sz="2700" b="1" dirty="0">
                <a:solidFill>
                  <a:srgbClr val="456122"/>
                </a:solidFill>
                <a:latin typeface="Arial" pitchFamily="34" charset="0"/>
                <a:ea typeface="Arial" pitchFamily="34" charset="-122"/>
                <a:cs typeface="Arial" pitchFamily="34" charset="-120"/>
              </a:rPr>
              <a:t>Структура устного ответа по теме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Логика монологического высказывания для обсуждения социальной поддержки на английском языке.
</a:t>
            </a:r>
            <a:endParaRPr lang="en-US" sz="2700" dirty="0"/>
          </a:p>
        </p:txBody>
      </p:sp>
      <p:sp>
        <p:nvSpPr>
          <p:cNvPr id="7" name="Text 1"/>
          <p:cNvSpPr txBox="1"/>
          <p:nvPr/>
        </p:nvSpPr>
        <p:spPr>
          <a:xfrm>
            <a:off x="3871451" y="4821851"/>
            <a:ext cx="1401000" cy="238500"/>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17</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871451" y="4821851"/>
            <a:ext cx="1401097" cy="23083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18</a:t>
            </a:r>
            <a:endParaRPr lang="en-US" sz="1100" dirty="0"/>
          </a:p>
        </p:txBody>
      </p:sp>
      <p:sp>
        <p:nvSpPr>
          <p:cNvPr id="5" name="Text 1"/>
          <p:cNvSpPr txBox="1"/>
          <p:nvPr/>
        </p:nvSpPr>
        <p:spPr>
          <a:xfrm>
            <a:off x="542850" y="923925"/>
            <a:ext cx="2802600" cy="3295800"/>
          </a:xfrm>
          <a:prstGeom prst="rect">
            <a:avLst/>
          </a:prstGeom>
          <a:noFill/>
          <a:ln/>
        </p:spPr>
        <p:txBody>
          <a:bodyPr wrap="square" lIns="0" tIns="0" rIns="0" bIns="0" rtlCol="0" anchor="ctr"/>
          <a:lstStyle/>
          <a:p>
            <a:pPr algn="l" indent="0" marL="0">
              <a:lnSpc>
                <a:spcPct val="100000"/>
              </a:lnSpc>
              <a:buNone/>
            </a:pPr>
            <a:r>
              <a:rPr lang="en-US" sz="5400" b="1" dirty="0">
                <a:solidFill>
                  <a:srgbClr val="456122"/>
                </a:solidFill>
                <a:latin typeface="Arial" pitchFamily="34" charset="0"/>
                <a:ea typeface="Arial" pitchFamily="34" charset="-122"/>
                <a:cs typeface="Arial" pitchFamily="34" charset="-120"/>
              </a:rPr>
              <a:t>3
</a:t>
            </a:r>
            <a:pPr algn="l" indent="0" marL="0">
              <a:lnSpc>
                <a:spcPct val="100000"/>
              </a:lnSpc>
              <a:buNone/>
            </a:pPr>
            <a:r>
              <a:rPr lang="en-US" sz="1800" dirty="0">
                <a:solidFill>
                  <a:srgbClr val="456122"/>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456122"/>
                </a:solidFill>
                <a:latin typeface="Arial" pitchFamily="34" charset="0"/>
                <a:ea typeface="Arial" pitchFamily="34" charset="-122"/>
                <a:cs typeface="Arial" pitchFamily="34" charset="-120"/>
              </a:rPr>
              <a:t>ключевые линии спора помогают увидеть, где проходит граница между поддержкой и чрезмерной нагрузкой на бюджет.
</a:t>
            </a:r>
            <a:endParaRPr lang="en-US" sz="5400" dirty="0"/>
          </a:p>
        </p:txBody>
      </p:sp>
      <p:sp>
        <p:nvSpPr>
          <p:cNvPr id="6" name="Text 2"/>
          <p:cNvSpPr txBox="1"/>
          <p:nvPr/>
        </p:nvSpPr>
        <p:spPr>
          <a:xfrm>
            <a:off x="4772027" y="1524001"/>
            <a:ext cx="3829125" cy="2095499"/>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Три опорные линии — fairness, responsibility и social solidarity — показывают, что тема benefits требует не эмоций, а взвешенного сравнения аргументов и последствий.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56122"/>
                </a:solidFill>
                <a:latin typeface="Arial" pitchFamily="34" charset="0"/>
                <a:ea typeface="Arial" pitchFamily="34" charset="-122"/>
                <a:cs typeface="Arial" pitchFamily="34" charset="-120"/>
              </a:rPr>
              <a:t>Учебный вывод по теме социального анализа
</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57225" y="1987541"/>
            <a:ext cx="4176900" cy="175061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57213" y="471488"/>
            <a:ext cx="8092716" cy="892738"/>
          </a:xfrm>
          <a:prstGeom prst="rect">
            <a:avLst/>
          </a:prstGeom>
          <a:noFill/>
          <a:ln/>
        </p:spPr>
        <p:txBody>
          <a:bodyPr wrap="square" lIns="0" tIns="0" rIns="0" bIns="0" rtlCol="0" anchor="ctr"/>
          <a:lstStyle/>
          <a:p>
            <a:pPr algn="l" indent="0" marL="0">
              <a:lnSpc>
                <a:spcPct val="100000"/>
              </a:lnSpc>
              <a:buNone/>
            </a:pPr>
            <a:r>
              <a:rPr lang="en-US" sz="2700" b="1" dirty="0">
                <a:solidFill>
                  <a:srgbClr val="456122"/>
                </a:solidFill>
                <a:latin typeface="Arial" pitchFamily="34" charset="0"/>
                <a:ea typeface="Arial" pitchFamily="34" charset="-122"/>
                <a:cs typeface="Arial" pitchFamily="34" charset="-120"/>
              </a:rPr>
              <a:t>Контрольные языковые элементы по теме
</a:t>
            </a:r>
            <a:endParaRPr lang="en-US" sz="2700" dirty="0"/>
          </a:p>
        </p:txBody>
      </p:sp>
      <p:sp>
        <p:nvSpPr>
          <p:cNvPr id="7" name="Text 1"/>
          <p:cNvSpPr txBox="1"/>
          <p:nvPr/>
        </p:nvSpPr>
        <p:spPr>
          <a:xfrm>
            <a:off x="3871451" y="4821851"/>
            <a:ext cx="1401097" cy="23083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19</a:t>
            </a:r>
            <a:endParaRPr lang="en-US" sz="1100" dirty="0"/>
          </a:p>
        </p:txBody>
      </p:sp>
      <p:sp>
        <p:nvSpPr>
          <p:cNvPr id="8" name="Text 2"/>
          <p:cNvSpPr txBox="1"/>
          <p:nvPr/>
        </p:nvSpPr>
        <p:spPr>
          <a:xfrm>
            <a:off x="5819799" y="1508050"/>
            <a:ext cx="2758200" cy="13731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Эта таблица помогает быстро повторить слова, связки и грамматические модели для аргументированного ответа.
</a:t>
            </a:r>
            <a:endParaRPr lang="en-US" sz="1200" dirty="0"/>
          </a:p>
        </p:txBody>
      </p:sp>
      <p:sp>
        <p:nvSpPr>
          <p:cNvPr id="9" name="Text 3"/>
          <p:cNvSpPr txBox="1"/>
          <p:nvPr/>
        </p:nvSpPr>
        <p:spPr>
          <a:xfrm>
            <a:off x="5819799" y="3012056"/>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Тема объединяет лексику, грамматику и речевые клише в одном наборе инструментов для говорения и письма.
</a:t>
            </a:r>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456122"/>
                </a:solidFill>
                <a:latin typeface="Arial" pitchFamily="34" charset="0"/>
                <a:ea typeface="Arial" pitchFamily="34" charset="-122"/>
                <a:cs typeface="Arial" pitchFamily="34" charset="-120"/>
              </a:rPr>
              <a:t>Учебный блок по теме Who Benefits from Benefits?
</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473309" y="895350"/>
            <a:ext cx="6197400" cy="3352800"/>
          </a:xfrm>
          <a:prstGeom prst="rect">
            <a:avLst/>
          </a:prstGeom>
          <a:noFill/>
          <a:ln/>
        </p:spPr>
        <p:txBody>
          <a:bodyPr wrap="square" lIns="0" tIns="0" rIns="0" bIns="0" rtlCol="0" anchor="ctr"/>
          <a:lstStyle/>
          <a:p>
            <a:pPr algn="ctr" indent="0" marL="0">
              <a:lnSpc>
                <a:spcPct val="100000"/>
              </a:lnSpc>
              <a:buNone/>
            </a:pPr>
            <a:r>
              <a:rPr lang="en-US" sz="3000" b="1" dirty="0">
                <a:solidFill>
                  <a:srgbClr val="456122"/>
                </a:solidFill>
                <a:latin typeface="Arial" pitchFamily="34" charset="0"/>
                <a:ea typeface="Arial" pitchFamily="34" charset="-122"/>
                <a:cs typeface="Arial" pitchFamily="34" charset="-120"/>
              </a:rPr>
              <a:t>Итог темы для 11 класса
</a:t>
            </a:r>
            <a:pPr algn="ctr" indent="0" marL="0">
              <a:lnSpc>
                <a:spcPct val="100000"/>
              </a:lnSpc>
              <a:buNone/>
            </a:pPr>
            <a:r>
              <a:rPr lang="en-US" sz="3000" dirty="0">
                <a:solidFill>
                  <a:srgbClr val="456122"/>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Тема Who Benefits from Benefits? учит понимать многозначность benefit, различать виды социальной поддержки и строить взвешенный аргумент на английском языке, оценивая прямые и косвенные последствия решений.
</a:t>
            </a:r>
            <a:endParaRPr lang="en-US" sz="3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2026-05-31T19:18:35Z</dcterms:created>
  <dcterms:modified xsi:type="dcterms:W3CDTF">2026-05-31T19:18:35Z</dcterms:modified>
</cp:coreProperties>
</file>