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1440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2181226"/>
            <a:ext cx="3837900" cy="16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Китая меняет мировые рынки, производство и технологии.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1216326"/>
            <a:ext cx="75969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Китая: масштаб, структура и главные особенности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несколько десятилетий Китай прошёл путь от преимущественно сельского хозяйства к одной из ведущих экономик мира. Реформы, инвестиции и урбанизация сделали его ключевым центром промышленности, экспорта и технологий.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аграрной страны к экономическому гиганту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природные условия хозяйства
</a:t>
            </a:r>
            <a:endParaRPr lang="en-US" sz="2181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страны ощущается дефицит воды, который сдерживает сельское хозяйство и усложняет работу ряда предприятий. Это усиливает различия между территориями и влияет на специализацию районов.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 побережье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сосредоточены крупнейшие города, порты и промышленные центры. Удобный выход к морям, транспортная сеть и водные ресурсы создали наиболее благоприятные условия для развития хозяйства.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Китая богат полезными ископаемыми, но отличается сложным рельефом, редким населением и слабой инфраструктурой. Поэтому экономическое освоение этих территорий идёт медленнее, чем на востоке.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природных условий напрямую отражаются на размещении предприятий, уровне доходов и плотности населения. География страны во многом определяет её хозяйственную структуру и темпы роста.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Китая по основным секторам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стала крупнейшим сектором, а промышленность сохраняет высокую роль в выпуске продукции и экспорте.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переходит от индустриальной модели к более сложной экономике, где растёт значение потребления, логистики и технологий.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 данным Всемирного банка и национальной статистики КНР, 2023–2024
</a:t>
            </a:r>
            <a:endParaRPr lang="en-US" sz="6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882698"/>
            <a:ext cx="3377400" cy="18824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экономические показатели Китая
</a:t>
            </a:r>
            <a:endParaRPr lang="en-US" sz="271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размеры экономики и положения страны в мире.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населения, экспорта и производства делает Китай одной из центральных экономик мира.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МВФ, Всемирный банк, ВТО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Шанхай: финансовое ядро побережья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 соединяет промышленность, банки, логистику и международную торговлю. Здесь сосредоточены штаб-квартиры компаний, современные порты и высокотехнологичные производства, которые работают на внутренний рынок и на экспорт.
</a:t>
            </a:r>
            <a:endParaRPr lang="en-US" sz="892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Шэньчжэнь и Гуанчжоу: динамика юга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побережье стало пространством быстрого роста благодаря особым экономическим зонам, близости к морским маршрутам и тесным связям с мировыми рынками. Эти города известны сборочными предприятиями и инновационными кластерами.
</a:t>
            </a:r>
            <a:endParaRPr lang="en-US" sz="892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Тяньцзинь и Нинбо: ворота торговли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и восточные портовые узлы обслуживают крупные промышленные районы и обеспечивают вывоз готовой продукции. Их значение особенно велико для морских перевозок, складской логистики и внешнеэкономических связей.
</a:t>
            </a:r>
            <a:endParaRPr lang="en-US" sz="892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индустриальные районы и города-порты
</a:t>
            </a:r>
            <a:endParaRPr lang="en-US" sz="24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Китая: от массового выпуска к высоким технологиям
</a:t>
            </a:r>
            <a:endParaRPr lang="en-US" sz="243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1978: старт реформ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преобразования открыли путь рынку, частному предпринимательству и иностранным инвестициям, что ускорило рост промышленного производства.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1980-е: специальные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экономические зоны стали площадками для экспериментов с новыми правилами, экспортной ориентацией и привлечением зарубежного капитала.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2001: вступление в ВТО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вступления в ВТО китайские товары ещё глубже вошли в мировые цепочки поставок, а промышленность получила доступ к новым рынкам.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2010-е–2020-е: технологический подъём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усилила выпуск электромобилей, аккумуляторов, солнечных панелей и оборудования, делая ставку на собственные технологии и более сложную продукцию.
</a:t>
            </a:r>
            <a:endParaRPr lang="en-US" sz="89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специализация Китая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продаёт не только массовые товары, но и сложную промышленную продукцию с высокой добавленной стоимостью.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переработанных товаров показывает силу промышленной базы и тесную связь экспорта с технологическим развитием.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структуры экспорта по данным ВТО и международной торговли, 2023
</a:t>
            </a:r>
            <a:endParaRPr lang="en-US" sz="73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продовольственная безопасность
</a:t>
            </a:r>
            <a:endParaRPr lang="en-US" sz="2285" dirty="0"/>
          </a:p>
        </p:txBody>
      </p:sp>
      <p:sp>
        <p:nvSpPr>
          <p:cNvPr id="11" name="Text 2"/>
          <p:cNvSpPr txBox="1"/>
          <p:nvPr/>
        </p:nvSpPr>
        <p:spPr>
          <a:xfrm>
            <a:off x="1128043" y="1824113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огромной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сектор обеспечивает продовольствием более 1,4 миллиарда жителей, поэтому его значение выходит далеко за рамки доли в ВВП. От устойчивости сельского хозяйства зависит социальная стабильность и внутренний рынок.
</a:t>
            </a:r>
            <a:endParaRPr lang="en-US" sz="909" dirty="0"/>
          </a:p>
        </p:txBody>
      </p:sp>
      <p:sp>
        <p:nvSpPr>
          <p:cNvPr id="12" name="Text 3"/>
          <p:cNvSpPr txBox="1"/>
          <p:nvPr/>
        </p:nvSpPr>
        <p:spPr>
          <a:xfrm>
            <a:off x="1090775" y="3143596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пахотных земель и дефицит воды особенно заметны в северных и западных районах. Это заставляет расширять орошение, повышать урожайность и тщательнее распределять сельскохозяйственные ресурсы.
</a:t>
            </a:r>
            <a:endParaRPr lang="en-US" sz="909" dirty="0"/>
          </a:p>
        </p:txBody>
      </p:sp>
      <p:sp>
        <p:nvSpPr>
          <p:cNvPr id="13" name="Text 4"/>
          <p:cNvSpPr txBox="1"/>
          <p:nvPr/>
        </p:nvSpPr>
        <p:spPr>
          <a:xfrm>
            <a:off x="4698195" y="1587749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6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входит в число крупнейших производителей риса, пшеницы, кукурузы, овощей и свинины. Такое разнообразие позволяет снижать риски нехватки продовольствия и поддерживать высокое потребление внутри страны.
</a:t>
            </a:r>
            <a:endParaRPr lang="en-US" sz="906" dirty="0"/>
          </a:p>
        </p:txBody>
      </p:sp>
      <p:sp>
        <p:nvSpPr>
          <p:cNvPr id="14" name="Text 5"/>
          <p:cNvSpPr txBox="1"/>
          <p:nvPr/>
        </p:nvSpPr>
        <p:spPr>
          <a:xfrm>
            <a:off x="5150472" y="2616280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и корма
</a:t>
            </a:r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зависит от ввоза сои и части кормов, что связано с масштабами животноводства. Поэтому продовольственная безопасность Китая зависит не только от урожая, но и от внешней торговли.
</a:t>
            </a:r>
            <a:endParaRPr lang="en-US" sz="909" dirty="0"/>
          </a:p>
        </p:txBody>
      </p:sp>
      <p:sp>
        <p:nvSpPr>
          <p:cNvPr id="15" name="Text 6"/>
          <p:cNvSpPr txBox="1"/>
          <p:nvPr/>
        </p:nvSpPr>
        <p:spPr>
          <a:xfrm>
            <a:off x="4386456" y="3590545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5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поддерживает аграрный сектор через регулирование цен, закупок, ирригационные проекты и механизацию. Такая политика помогает стабилизировать производство, но требует больших затрат и точного управления.
</a:t>
            </a:r>
            <a:endParaRPr lang="en-US" sz="84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Китай включён в мировые цепочки поставок
</a:t>
            </a:r>
            <a:endParaRPr lang="en-US" sz="2443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ресурсов, производства и доходов в международной торговле Китая.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856" y="1648250"/>
            <a:ext cx="725288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5344" y="1648250"/>
            <a:ext cx="932513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4100" y="1648250"/>
            <a:ext cx="828900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5625" y="1648250"/>
            <a:ext cx="828900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18963" y="1648250"/>
            <a:ext cx="1036125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энергетики Китая
</a:t>
            </a:r>
            <a:endParaRPr lang="en-US" sz="2871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Угольная база
</a:t>
            </a:r>
            <a:pPr algn="ctr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по-прежнему играет главную роль в энергобалансе страны и обеспечивает значительную часть выработки электроэнергии. Такая опора на традиционное топливо поддерживает промышленность, но усиливает экологические риски и нагрузку на климат.
</a:t>
            </a:r>
            <a:endParaRPr lang="en-US" sz="863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перехода
</a:t>
            </a:r>
            <a:pPr algn="ctr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нагрузки на сети, загрязнение воздуха и необходимость сокращать выбросы требуют ускоренного обновления энергетической инфраструктуры. Китай одновременно наращивает производство аккумуляторов и системы накопления, чтобы сгладить неравномерность генерации.
</a:t>
            </a:r>
            <a:endParaRPr lang="en-US" sz="803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Ветровые станции
</a:t>
            </a:r>
            <a:pPr algn="ctr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Ветровая энергетика быстро расширяется, особенно в северных и западных районах, где есть подходящие природные условия. Она помогает диверсифицировать генерацию и снижать зависимость от угля в долгосрочной перспективе.
</a:t>
            </a:r>
            <a:endParaRPr lang="en-US" sz="878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 и гидроэнергия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Атомные и гидроэлектростанции дополняют общую систему, повышая её устойчивость и надёжность. Эти источники важны для крупных промышленных регионов, где спрос на электричество постоянно растёт.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энергетика
</a:t>
            </a:r>
            <a:pPr algn="ctr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стал мировым лидером по установленной мощности солнечных электростанций и по выпуску солнечных панелей. Развитие отрасли связано с промышленной политикой, экспортом оборудования и масштабным внедрением технологий в энергосистему.
</a:t>
            </a:r>
            <a:endParaRPr lang="en-US" sz="8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65412"/>
            <a:ext cx="3377400" cy="15858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хозяйства Китая: сравнение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как разные сектора поддерживают экономику страны и сталкиваются с собственными ограничениями.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остаётся ядром роста, но всё заметнее возрастает роль услуг. Сельское хозяйство и энергетика обеспечивают базовую устойчивость, хотя именно они сильнее всего зависят от природных ограничений.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МВФ, Всемирного банка и ВТО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цифровая экономика меняет хозяйство Китая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67051" y="14612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коммерция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онлайн-платформы связали производителей, продавцов и покупателей в единую сеть. Благодаря этому торговля стала быстрее, а малый и средний бизнес получил доступ к огромному внутреннему рынку.
</a:t>
            </a:r>
            <a:endParaRPr lang="en-US" sz="951" dirty="0"/>
          </a:p>
        </p:txBody>
      </p:sp>
      <p:sp>
        <p:nvSpPr>
          <p:cNvPr id="14" name="Text 3"/>
          <p:cNvSpPr txBox="1"/>
          <p:nvPr/>
        </p:nvSpPr>
        <p:spPr>
          <a:xfrm>
            <a:off x="1045651" y="2224375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платежи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платежи упростили повседневные расчёты и сократили зависимость от наличных. Это ускорило обслуживание в магазинах, транспорте и сфере услуг, где важны скорость и удобство.
</a:t>
            </a:r>
            <a:endParaRPr lang="en-US" sz="951" dirty="0"/>
          </a:p>
        </p:txBody>
      </p:sp>
      <p:sp>
        <p:nvSpPr>
          <p:cNvPr id="15" name="Text 4"/>
          <p:cNvSpPr txBox="1"/>
          <p:nvPr/>
        </p:nvSpPr>
        <p:spPr>
          <a:xfrm>
            <a:off x="681850" y="2987538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и доставка
</a:t>
            </a:r>
            <a:pPr algn="l" indent="0" marL="0">
              <a:lnSpc>
                <a:spcPct val="115000"/>
              </a:lnSpc>
              <a:buNone/>
            </a:pPr>
            <a:r>
              <a:rPr lang="en-US" sz="57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Онлайн-заказы требуют точной и быстрой доставки, поэтому выросли складские комплексы, сортировочные центры и курьерские службы. Цифровые сервисы тесно связали торговлю с транспортной системой и городским хозяйством.
</a:t>
            </a:r>
            <a:endParaRPr lang="en-US" sz="925" dirty="0"/>
          </a:p>
        </p:txBody>
      </p:sp>
      <p:sp>
        <p:nvSpPr>
          <p:cNvPr id="16" name="Text 5"/>
          <p:cNvSpPr txBox="1"/>
          <p:nvPr/>
        </p:nvSpPr>
        <p:spPr>
          <a:xfrm>
            <a:off x="807750" y="37507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7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5G, облачных вычислений, искусственного интеллекта и промышленного интернета усиливает автоматизацию. Эти решения повышают эффективность предприятий, помогают управлять данными и создают основу для новых отраслей.
</a:t>
            </a:r>
            <a:endParaRPr lang="en-US" sz="9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 хозяйстве Китая
</a:t>
            </a:r>
            <a:endParaRPr lang="en-US" sz="2771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динамичные зоны тянутся вдоль побережья и крупных транспортных коридоров, где легче размещать предприятия, порты и логистические центры.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районами сохраняется: восток концентрирует капитал и производство, а запад и северо-восток нуждаются в долгосрочной государственной поддержке и структурной перестройке.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Структурное обобщение по региональной организации хозяйства Китая
</a:t>
            </a:r>
            <a:endParaRPr lang="en-US" sz="79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как опора роста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996950" y="146867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побережья и внутренних районов
</a:t>
            </a:r>
            <a:pPr algn="l" indent="0" marL="0">
              <a:lnSpc>
                <a:spcPct val="115000"/>
              </a:lnSpc>
              <a:buNone/>
            </a:pPr>
            <a:r>
              <a:rPr lang="en-US" sz="38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магистрали и железные дороги сокращают расстояния между промышленными центрами, портами и внутренними провинциями. Это упрощает поставки сырья, ускоряет вывоз продукции и делает рынок страны более связанным.
</a:t>
            </a:r>
            <a:endParaRPr lang="en-US" sz="967" dirty="0"/>
          </a:p>
        </p:txBody>
      </p:sp>
      <p:sp>
        <p:nvSpPr>
          <p:cNvPr id="14" name="Text 3"/>
          <p:cNvSpPr txBox="1"/>
          <p:nvPr/>
        </p:nvSpPr>
        <p:spPr>
          <a:xfrm>
            <a:off x="996950" y="223940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перевозок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Высокоскоростные линии и современные автомагистрали уменьшают время в пути для людей и грузов. В результате предприятия быстрее получают комплектующие, а города лучше включаются в общую экономическую сеть.
</a:t>
            </a:r>
            <a:endParaRPr lang="en-US" sz="970" dirty="0"/>
          </a:p>
        </p:txBody>
      </p:sp>
      <p:sp>
        <p:nvSpPr>
          <p:cNvPr id="15" name="Text 4"/>
          <p:cNvSpPr txBox="1"/>
          <p:nvPr/>
        </p:nvSpPr>
        <p:spPr>
          <a:xfrm>
            <a:off x="996950" y="301012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торговли и занятости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транспортных узлов стимулирует строительство, логистику, туризм и внутреннюю торговлю. Инфраструктурные проекты создают рабочие места и помогают перераспределять трудовые ресурсы между регионами.
</a:t>
            </a:r>
            <a:endParaRPr lang="en-US" sz="970" dirty="0"/>
          </a:p>
        </p:txBody>
      </p:sp>
      <p:sp>
        <p:nvSpPr>
          <p:cNvPr id="16" name="Text 5"/>
          <p:cNvSpPr txBox="1"/>
          <p:nvPr/>
        </p:nvSpPr>
        <p:spPr>
          <a:xfrm>
            <a:off x="996950" y="378085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Издержки и долговая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39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Масштабное строительство требует крупных вложений и строгого контроля эффективности. Если проекты загружаются недостаточно, растёт долговая нагрузка местных властей и возрастает риск неокупаемых инвестиций.
</a:t>
            </a:r>
            <a:endParaRPr lang="en-US" sz="9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государство направляет экономическое развитие
</a:t>
            </a:r>
            <a:endParaRPr lang="en-US" sz="2218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планирование, финансовые меры и контроль соединяются в единую модель регулирования.
</a:t>
            </a:r>
            <a:endParaRPr lang="en-US" sz="10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Китай усиливает позиции в мировой экономике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технологий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компании и партнёры приносят в страну технологии, управленческие практики и доступ к новым рынкам. В ответ Китай наращивает собственные возможности и постепенно снижает технологическую зависимость.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экспорта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остаётся одним из крупнейших экспортёров мира, поставляя на внешние рынки широкий набор промышленной продукции. Это укрепляет валютные поступления и поддерживает загрузку предприятий.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за рубежом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компании и финансовые структуры всё активнее вкладываются в проекты за пределами страны. Такие инвестиции расширяют присутствие Китая в логистике, энергетике и производственной кооперации.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Инициатива «Пояс и путь»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транспортных и торговых коридоров связывает Китай с Азией, Африкой, Европой и Латинской Америкой. Это помогает закреплять рынки сбыта и усиливает роль страны в международной торговле.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проблемы развития хозяйства Китая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проблем имеет долгосрочный характер и связана одновременно с демографией, промышленной структурой и быстрым ростом городов.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успех Китая сопровождается серьёзными ограничениями. Для сохранения темпов роста стране приходится одновременно решать социальные, финансовые и экологические задачи.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Структурное обобщение по ключевым вызовам развития экономики Китая
</a:t>
            </a:r>
            <a:endParaRPr lang="en-US" sz="76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16788"/>
            <a:ext cx="491100" cy="392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827" y="2144022"/>
            <a:ext cx="482445" cy="4824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827" y="2716041"/>
            <a:ext cx="482445" cy="4824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827" y="3279004"/>
            <a:ext cx="482445" cy="4824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827" y="3841960"/>
            <a:ext cx="482445" cy="48244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движется хозяйство Китая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356274" y="1639878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 и промышленный интернет помогают повышать производительность, снижать издержки и улучшать качество выпускаемой продукции. Это особенно важно для заводов, где конкуренция всё сильнее смещается в сторону технологий.
</a:t>
            </a:r>
            <a:endParaRPr lang="en-US" sz="610" dirty="0"/>
          </a:p>
        </p:txBody>
      </p:sp>
      <p:sp>
        <p:nvSpPr>
          <p:cNvPr id="12" name="Text 3"/>
          <p:cNvSpPr txBox="1"/>
          <p:nvPr/>
        </p:nvSpPr>
        <p:spPr>
          <a:xfrm>
            <a:off x="1356274" y="2211898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применяется в логистике, финансах, производстве и городском управлении. Он ускоряет обработку данных, помогает прогнозировать спрос и делает экономические процессы более точными.
</a:t>
            </a:r>
            <a:endParaRPr lang="en-US" sz="620" dirty="0"/>
          </a:p>
        </p:txBody>
      </p:sp>
      <p:sp>
        <p:nvSpPr>
          <p:cNvPr id="13" name="Text 4"/>
          <p:cNvSpPr txBox="1"/>
          <p:nvPr/>
        </p:nvSpPr>
        <p:spPr>
          <a:xfrm>
            <a:off x="1356274" y="2783916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электромобилей, аккумуляторов и зарядной инфраструктуры поддерживает обновление промышленности и снижает зависимость от традиционного топлива. Это также помогает уменьшать выбросы в крупных городах.
</a:t>
            </a:r>
            <a:endParaRPr lang="en-US" sz="620" dirty="0"/>
          </a:p>
        </p:txBody>
      </p:sp>
      <p:sp>
        <p:nvSpPr>
          <p:cNvPr id="14" name="Text 5"/>
          <p:cNvSpPr txBox="1"/>
          <p:nvPr/>
        </p:nvSpPr>
        <p:spPr>
          <a:xfrm>
            <a:off x="1356274" y="3346875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переход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возобновляемой энергетики и более бережное использование ресурсов становятся частью новой модели роста. Китай стремится совместить промышленное развитие с уменьшением экологической нагрузки.
</a:t>
            </a:r>
            <a:endParaRPr lang="en-US" sz="620" dirty="0"/>
          </a:p>
        </p:txBody>
      </p:sp>
      <p:sp>
        <p:nvSpPr>
          <p:cNvPr id="15" name="Text 6"/>
          <p:cNvSpPr txBox="1"/>
          <p:nvPr/>
        </p:nvSpPr>
        <p:spPr>
          <a:xfrm>
            <a:off x="1356274" y="3909830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зависимости от внешних поставок критически важных технологий усиливает экономическую безопасность. Внутренний рынок, научные исследования и локализация производства становятся ключевыми опорами будущего развития.
</a:t>
            </a:r>
            <a:endParaRPr lang="en-US" sz="60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хозяйства Китая показывает, как за несколько десятилетий можно пройти путь от бедной аграрной страны к глобальной экономической державе. Теперь главный вызов — сделать этот рост более устойчивым и сбалансированным.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от аграрной экономики к мировому центру роста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2026-06-02T22:34:24Z</dcterms:created>
  <dcterms:modified xsi:type="dcterms:W3CDTF">2026-06-02T22:34:24Z</dcterms:modified>
</cp:coreProperties>
</file>