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jpeg"/><Relationship Id="rId6" Type="http://schemas.openxmlformats.org/officeDocument/2006/relationships/image" Target="../media/image-12-6.jpe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883495"/>
            <a:ext cx="9144000" cy="22592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90800" y="678174"/>
            <a:ext cx="51624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Введение: роль бактерий в природе и жизни человека
</a:t>
            </a:r>
            <a:endParaRPr lang="en-US" sz="2650" dirty="0"/>
          </a:p>
        </p:txBody>
      </p:sp>
      <p:sp>
        <p:nvSpPr>
          <p:cNvPr id="7" name="Text 1"/>
          <p:cNvSpPr txBox="1"/>
          <p:nvPr/>
        </p:nvSpPr>
        <p:spPr>
          <a:xfrm>
            <a:off x="1990800" y="1501199"/>
            <a:ext cx="5162400" cy="87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— маленькие организмы, влияющие на окружающий мир и здоровье людей.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020950" y="2525823"/>
            <a:ext cx="51021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7675" y="702804"/>
            <a:ext cx="3816600" cy="37606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1440987"/>
            <a:ext cx="4494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шаги в познании мира бактерий
</a:t>
            </a:r>
            <a:endParaRPr lang="en-US" sz="2648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622025"/>
            <a:ext cx="44946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появились миллиарды лет назад и стали основой жизни. В 1676 году Левенгук впервые увидел их в микроскоп — начало микробиологии. Сегодня бактерии повсюду: в пище, на теле человека и в природе.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350" y="1087457"/>
            <a:ext cx="2745600" cy="14666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04421" y="1087428"/>
            <a:ext cx="2745600" cy="146664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28500" y="1087428"/>
            <a:ext cx="2745600" cy="146664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80350" y="270000"/>
            <a:ext cx="7099500" cy="6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компоненты бактериальной клетки
</a:t>
            </a:r>
            <a:endParaRPr lang="en-US" sz="2442" dirty="0"/>
          </a:p>
        </p:txBody>
      </p:sp>
      <p:sp>
        <p:nvSpPr>
          <p:cNvPr id="10" name="Text 2"/>
          <p:cNvSpPr txBox="1"/>
          <p:nvPr/>
        </p:nvSpPr>
        <p:spPr>
          <a:xfrm>
            <a:off x="280350" y="2822396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стенка — защитный каркас
</a:t>
            </a:r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придаёт клетке форму и предохраняет от внешних воздействий. Эта структура позволяет бактериям выживать в различных условиях и сохранять свою целостность.
</a:t>
            </a:r>
            <a:endParaRPr lang="en-US" sz="1389" dirty="0"/>
          </a:p>
        </p:txBody>
      </p:sp>
      <p:sp>
        <p:nvSpPr>
          <p:cNvPr id="11" name="Text 3"/>
          <p:cNvSpPr txBox="1"/>
          <p:nvPr/>
        </p:nvSpPr>
        <p:spPr>
          <a:xfrm>
            <a:off x="3204421" y="2820607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Цитоплазма и нуклеоид
</a:t>
            </a:r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Цитоплазма содержит рибосомы и запасы веществ, а генетический материал сосредоточен в нуклеоиде, который не отделён мембраной, что отличает бактерии от клеток животных.
</a:t>
            </a:r>
            <a:endParaRPr lang="en-US" sz="1389" dirty="0"/>
          </a:p>
        </p:txBody>
      </p:sp>
      <p:sp>
        <p:nvSpPr>
          <p:cNvPr id="12" name="Text 4"/>
          <p:cNvSpPr txBox="1"/>
          <p:nvPr/>
        </p:nvSpPr>
        <p:spPr>
          <a:xfrm>
            <a:off x="6128499" y="2820607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Жгутики и капсула
</a:t>
            </a:r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Жгутики обеспечивают движение бактерий, а капсула защищает от высыхания и воздействия иммунной системы, помогая бактериям выживать в неприятельских средах.
</a:t>
            </a:r>
            <a:endParaRPr lang="en-US" sz="138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5975" y="1490720"/>
            <a:ext cx="726600" cy="726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1375" y="3174770"/>
            <a:ext cx="635775" cy="726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91388" y="1490720"/>
            <a:ext cx="635775" cy="726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073038" y="3174770"/>
            <a:ext cx="272475" cy="7266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71100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форм бактерий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1942125" y="1490710"/>
            <a:ext cx="2388900" cy="12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Кокки
</a:t>
            </a:r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Сферические бактерии, способные формировать цепочки или скопления для защиты и обмена веществ.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1942113" y="3174760"/>
            <a:ext cx="2388900" cy="12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Спириллы
</a:t>
            </a:r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Спиралевидные бактерии, которые могут двигаться за счёт своей формы и жгутиков.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022125" y="1490710"/>
            <a:ext cx="2388900" cy="12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Бациллы
</a:t>
            </a:r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Палочковидные бактерии, часто отвечающие за переработку веществ и перемещение в среде.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022125" y="3174760"/>
            <a:ext cx="2388900" cy="12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Вибрионы
</a:t>
            </a:r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Изогнутые бактерии наподобие запятых, адаптированные к подвижности в воде.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350" y="702804"/>
            <a:ext cx="3816600" cy="37606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20000" y="701100"/>
            <a:ext cx="4555200" cy="4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бактерий в круговороте веществ
</a:t>
            </a:r>
            <a:endParaRPr lang="en-US" sz="1877" dirty="0"/>
          </a:p>
        </p:txBody>
      </p:sp>
      <p:sp>
        <p:nvSpPr>
          <p:cNvPr id="6" name="Text 1"/>
          <p:cNvSpPr txBox="1"/>
          <p:nvPr/>
        </p:nvSpPr>
        <p:spPr>
          <a:xfrm>
            <a:off x="4824000" y="1707000"/>
            <a:ext cx="40500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разлагают органические остатки, превращая их в доступные для растений неорганические соединения. Этот процесс поддерживает плодородие почвы и экосистемный баланс.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824000" y="3246038"/>
            <a:ext cx="40500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бактерии фиксируют атмосферный азот и преобразуют его в минеральные формы, необходимые для роста растений, обеспечивая непрерывность жизненного цикла.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350" y="702804"/>
            <a:ext cx="3816600" cy="376069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72000" y="701100"/>
            <a:ext cx="4303200" cy="4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Симбиотические отношения бактерий и растений
</a:t>
            </a:r>
            <a:endParaRPr lang="en-US" sz="1646" dirty="0"/>
          </a:p>
        </p:txBody>
      </p:sp>
      <p:sp>
        <p:nvSpPr>
          <p:cNvPr id="7" name="Text 1"/>
          <p:cNvSpPr txBox="1"/>
          <p:nvPr/>
        </p:nvSpPr>
        <p:spPr>
          <a:xfrm>
            <a:off x="4785975" y="1707000"/>
            <a:ext cx="40881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Клубеньковые бактерии фиксируют азот из воздуха, облегчая его усвоение растениями. Это повышает почвенную плодородность и уменьшает потребность в искусственных удобрениях.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785975" y="3215100"/>
            <a:ext cx="40881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взаимосвязь способствует устойчивому сельскому хозяйству, позволяя растениям расти даже на бедных почвах и поддерживая природный круговорот веществ.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7675" y="1120774"/>
            <a:ext cx="3816600" cy="33432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80350" y="270000"/>
            <a:ext cx="6543900" cy="4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Эко-очистка: роль сапротрофных бактерий
</a:t>
            </a:r>
            <a:endParaRPr lang="en-US" sz="2371" dirty="0"/>
          </a:p>
        </p:txBody>
      </p:sp>
      <p:sp>
        <p:nvSpPr>
          <p:cNvPr id="7" name="Text 2"/>
          <p:cNvSpPr txBox="1"/>
          <p:nvPr/>
        </p:nvSpPr>
        <p:spPr>
          <a:xfrm>
            <a:off x="280350" y="1328309"/>
            <a:ext cx="41565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Переработка органических остатков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Сапротрофные бактерии разлагают мёртвые растения и животных, способствуя самоочищению окружающей среды и образованию гумуса, важного для почвы.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280350" y="2950930"/>
            <a:ext cx="41565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круговорота веществ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предотвращают накопление отходов и поддерживают баланс веществ в экосистемах, обеспечивая здоровое функционирование природных процессов.
</a:t>
            </a:r>
            <a:endParaRPr lang="en-US" sz="1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42112" y="849897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Streptococcus вызывает ангину, поражая слизистые дыхательных путей и вызывая воспаление.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62737" y="1912422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Vibrio cholerae ответственна за холеру, распространённую через загрязнённую воду.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383362" y="2975010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Mycobacterium tuberculosis вызывает туберкулёз, поражая лёгкие и вызывая серьёзные заболевания.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03987" y="4037622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Salmonella приводит к пищевым отравлениям из-за заражённых продуктов, вызывая желудочные расстройства.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280350" y="270000"/>
            <a:ext cx="7005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Патогенные бактерии и инфекции
</a:t>
            </a:r>
            <a:endParaRPr lang="en-US" sz="2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350" y="2805937"/>
            <a:ext cx="8593800" cy="2064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350" y="270000"/>
            <a:ext cx="6687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бактерий с иммунной системой
</a:t>
            </a:r>
            <a:endParaRPr lang="en-US" sz="2160" dirty="0"/>
          </a:p>
        </p:txBody>
      </p:sp>
      <p:sp>
        <p:nvSpPr>
          <p:cNvPr id="6" name="Text 1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280350" y="1343753"/>
            <a:ext cx="40395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иммунитета
</a:t>
            </a:r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бактерии стимулируют выработку антител и способствуют формированию толерантности иммунной системы к внешним воздействиям.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4824025" y="1343753"/>
            <a:ext cx="40395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Риски нарушения баланса
</a:t>
            </a:r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микрофлоры кишечника может привести к аллергическим реакциям и повышенной восприимчивости к инфекциям.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881750" y="38056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бактерии защищают слизистую кишечника и препятствуют развитию патогенных микроорганизмов.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960000" y="24078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Lactobacillus синтезируют витамины группы B и K, способствуя здоровью организма.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051450" y="10100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кишечнике обитают триллионы бактерий, в том числе Bifidobacterium, помогающие переваривать клетчатку.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280350" y="270000"/>
            <a:ext cx="70521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Микрофлора пищеварительной системы человека
</a:t>
            </a:r>
            <a:endParaRPr lang="en-US" sz="219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745275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Молочнокислые бактерии участвуют в ферментации, превращая молоко в йогурт и кефир, что улучшает пищеварение и повышает биодоступность нутриентов.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61650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брожения с помощью бактерий используется при производстве сыра, квашеной капусты и солёных огурцов, придавая продуктам характерный вкус и насыщая их полезными микроорганизмами.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487725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Ферментация не только увеличивает срок хранения продуктов, но и способствует укреплению здоровья благодаря богатству пробиотических бактерий в конечном продукте.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80350" y="270000"/>
            <a:ext cx="68217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продукты, получаемые с помощью бактерий
</a:t>
            </a:r>
            <a:endParaRPr lang="en-US" sz="195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413" y="2403449"/>
            <a:ext cx="2042905" cy="2374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56345" y="2403402"/>
            <a:ext cx="2042905" cy="2374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43951" y="2403402"/>
            <a:ext cx="2042905" cy="2374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831551" y="2405652"/>
            <a:ext cx="2042905" cy="2374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80350" y="270000"/>
            <a:ext cx="7099800" cy="6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бактерий в медицине и биотехнологиях
</a:t>
            </a:r>
            <a:endParaRPr lang="en-US" sz="2442" dirty="0"/>
          </a:p>
        </p:txBody>
      </p:sp>
      <p:sp>
        <p:nvSpPr>
          <p:cNvPr id="11" name="Text 2"/>
          <p:cNvSpPr txBox="1"/>
          <p:nvPr/>
        </p:nvSpPr>
        <p:spPr>
          <a:xfrm>
            <a:off x="280342" y="1100007"/>
            <a:ext cx="2043046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Производство инсулина с помощью бактерий
</a:t>
            </a:r>
            <a:pPr algn="l" indent="0" marL="0">
              <a:lnSpc>
                <a:spcPct val="115000"/>
              </a:lnSpc>
              <a:buNone/>
            </a:pPr>
            <a:r>
              <a:rPr lang="en-US" sz="6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 модифицированные бактерии синтезируют человеческий инсулин, который применяется при лечении сахарного диабета, обеспечивая доступность и безопасность препарата для пациентов.
</a:t>
            </a:r>
            <a:endParaRPr lang="en-US" sz="1108" dirty="0"/>
          </a:p>
        </p:txBody>
      </p:sp>
      <p:sp>
        <p:nvSpPr>
          <p:cNvPr id="12" name="Text 3"/>
          <p:cNvSpPr txBox="1"/>
          <p:nvPr/>
        </p:nvSpPr>
        <p:spPr>
          <a:xfrm>
            <a:off x="2456275" y="1095550"/>
            <a:ext cx="2043046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антибиотиков и витаминов
</a:t>
            </a:r>
            <a:pPr algn="l" indent="0" marL="0">
              <a:lnSpc>
                <a:spcPct val="115000"/>
              </a:lnSpc>
              <a:buNone/>
            </a:pPr>
            <a:r>
              <a:rPr lang="en-US" sz="7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Микроорганизмы используются для получения жизненно важных витаминов и антибиотиков, позволяющих бороться с инфекциями и поддерживать здоровье человека эффективно и экономично.
</a:t>
            </a:r>
            <a:endParaRPr lang="en-US" sz="1225" dirty="0"/>
          </a:p>
        </p:txBody>
      </p:sp>
      <p:sp>
        <p:nvSpPr>
          <p:cNvPr id="13" name="Text 4"/>
          <p:cNvSpPr txBox="1"/>
          <p:nvPr/>
        </p:nvSpPr>
        <p:spPr>
          <a:xfrm>
            <a:off x="4643880" y="1095550"/>
            <a:ext cx="2043046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Очистка окружающей среды
</a:t>
            </a:r>
            <a:pPr algn="l" indent="0" marL="0">
              <a:lnSpc>
                <a:spcPct val="115000"/>
              </a:lnSpc>
              <a:buNone/>
            </a:pPr>
            <a:r>
              <a:rPr lang="en-US" sz="7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применяют для биологической очистки сточных вод и утилизации нефтяных загрязнений, что значительно снижает негативное воздействие на экосистемы.
</a:t>
            </a:r>
            <a:endParaRPr lang="en-US" sz="1233" dirty="0"/>
          </a:p>
        </p:txBody>
      </p:sp>
      <p:sp>
        <p:nvSpPr>
          <p:cNvPr id="14" name="Text 5"/>
          <p:cNvSpPr txBox="1"/>
          <p:nvPr/>
        </p:nvSpPr>
        <p:spPr>
          <a:xfrm>
            <a:off x="6831480" y="1097800"/>
            <a:ext cx="2043046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Разработка пробиотиков и новых лекарств
</a:t>
            </a:r>
            <a:pPr algn="l" indent="0" marL="0">
              <a:lnSpc>
                <a:spcPct val="115000"/>
              </a:lnSpc>
              <a:buNone/>
            </a:pPr>
            <a:r>
              <a:rPr lang="en-US" sz="6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бактерий позволяет создавать пробиотические препараты для восстановления микрофлоры и разрабатывать инновационные медикаменты с узконаправленным действием.
</a:t>
            </a:r>
            <a:endParaRPr lang="en-US" sz="110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923806"/>
            <a:ext cx="4646100" cy="14689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344350" y="1584760"/>
            <a:ext cx="3529800" cy="8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отображены основные функции и негативные эффекты двух групп бактерий, демонстрирующие их противоположное влияние на организм человека.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4694275"/>
            <a:ext cx="26898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ВОЗ, 2023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266400"/>
            <a:ext cx="7070100" cy="5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полезных и вредных бактерий
</a:t>
            </a:r>
            <a:endParaRPr lang="en-US" sz="2644" dirty="0"/>
          </a:p>
        </p:txBody>
      </p:sp>
      <p:sp>
        <p:nvSpPr>
          <p:cNvPr id="10" name="Text 4"/>
          <p:cNvSpPr txBox="1"/>
          <p:nvPr/>
        </p:nvSpPr>
        <p:spPr>
          <a:xfrm>
            <a:off x="5344350" y="2631624"/>
            <a:ext cx="3529800" cy="8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между полезными и вредными бактериями необходим для поддержания здоровья и профилактики заболеваний.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7900" y="1119804"/>
            <a:ext cx="4646100" cy="3345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27900" y="4666200"/>
            <a:ext cx="46461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Международный микробиологический обзор, 2022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70000"/>
            <a:ext cx="66912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Места обитания бактерий: сравнительный анализ
</a:t>
            </a:r>
            <a:endParaRPr lang="en-US" sz="2100" dirty="0"/>
          </a:p>
        </p:txBody>
      </p:sp>
      <p:sp>
        <p:nvSpPr>
          <p:cNvPr id="10" name="Text 3"/>
          <p:cNvSpPr txBox="1"/>
          <p:nvPr/>
        </p:nvSpPr>
        <p:spPr>
          <a:xfrm>
            <a:off x="497300" y="199345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и живые организмы содержат наиболее разнообразные и численные сообщества бактерий, играющие ключевую роль в экосистемах.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7300" y="287790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концентрация бактерий в почве и организмах подчеркивает их важность для поддержания биогеохимических процессов.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7900" y="1119804"/>
            <a:ext cx="4646100" cy="3345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27900" y="4666200"/>
            <a:ext cx="46461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ВОЗ, 2022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70000"/>
            <a:ext cx="66912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устойчивости бактерий к антибиотикам
</a:t>
            </a:r>
            <a:endParaRPr lang="en-US" sz="2363" dirty="0"/>
          </a:p>
        </p:txBody>
      </p:sp>
      <p:sp>
        <p:nvSpPr>
          <p:cNvPr id="10" name="Text 3"/>
          <p:cNvSpPr txBox="1"/>
          <p:nvPr/>
        </p:nvSpPr>
        <p:spPr>
          <a:xfrm>
            <a:off x="497300" y="199345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внимание требует увеличение устойчивости к двум важным антибиотикам — пенициллину и эритромицину, что усложняет лечение инфекций.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7300" y="287790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Антибиотикорезистентность представляет серьезную угрозу здравоохранению, требуя разработки новых методов борьбы с инфекциями.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078944"/>
            <a:ext cx="8604000" cy="33444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67878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азота в природе с участием бактерий
</a:t>
            </a:r>
            <a:endParaRPr lang="en-US" sz="2168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750672"/>
            <a:ext cx="67878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и микроорганизмы, участвующие в азотном цикле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1493250" y="1204700"/>
            <a:ext cx="29436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Почвенные бактерии активно разлагают органические вещества, стимулируя минерализацию и улучшая структуру почвы, что помогает сохранить её плодородие.
</a:t>
            </a:r>
            <a:endParaRPr lang="en-US" sz="1168" dirty="0"/>
          </a:p>
        </p:txBody>
      </p:sp>
      <p:sp>
        <p:nvSpPr>
          <p:cNvPr id="8" name="Text 2"/>
          <p:cNvSpPr txBox="1"/>
          <p:nvPr/>
        </p:nvSpPr>
        <p:spPr>
          <a:xfrm>
            <a:off x="280350" y="270000"/>
            <a:ext cx="68355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ценность бактерий в почве и водоёмах
</a:t>
            </a:r>
            <a:endParaRPr lang="en-US" sz="1974" dirty="0"/>
          </a:p>
        </p:txBody>
      </p:sp>
      <p:sp>
        <p:nvSpPr>
          <p:cNvPr id="9" name="Text 3"/>
          <p:cNvSpPr txBox="1"/>
          <p:nvPr/>
        </p:nvSpPr>
        <p:spPr>
          <a:xfrm>
            <a:off x="1493250" y="2936475"/>
            <a:ext cx="29436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Водоёмные бактерии способствуют очищению воды от органических и нефтяных загрязнений, поддерживая здоровье акваторий и предотвращая экологические катастрофы.
</a:t>
            </a:r>
            <a:endParaRPr lang="en-US" sz="1168" dirty="0"/>
          </a:p>
        </p:txBody>
      </p:sp>
      <p:sp>
        <p:nvSpPr>
          <p:cNvPr id="10" name="Text 4"/>
          <p:cNvSpPr txBox="1"/>
          <p:nvPr/>
        </p:nvSpPr>
        <p:spPr>
          <a:xfrm>
            <a:off x="5930400" y="2070575"/>
            <a:ext cx="29436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Совместная деятельность таких бактерий ускоряет восстановление экосистем после антропогенного воздействия, сохраняя природное равновесие.
</a:t>
            </a:r>
            <a:endParaRPr lang="en-US" sz="116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350" y="702804"/>
            <a:ext cx="3816600" cy="37606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20000" y="701100"/>
            <a:ext cx="4555200" cy="4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Пробиотики: защита и поддержка здоровья
</a:t>
            </a:r>
            <a:endParaRPr lang="en-US" sz="1648" dirty="0"/>
          </a:p>
        </p:txBody>
      </p:sp>
      <p:sp>
        <p:nvSpPr>
          <p:cNvPr id="6" name="Text 1"/>
          <p:cNvSpPr txBox="1"/>
          <p:nvPr/>
        </p:nvSpPr>
        <p:spPr>
          <a:xfrm>
            <a:off x="4824000" y="1707000"/>
            <a:ext cx="40500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Пробиотики — полезные живые бактерии, которые помогают поддерживать и восстанавливать микрофлору кишечника, улучшая пищеварение и усвоение питательных веществ.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824000" y="3246038"/>
            <a:ext cx="40500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Регулярный приём пробиотиков укрепляет иммунную систему, снижая риск развития аллергий и инфекционных заболеваний, особенно после приёма антибиотиков.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043175" y="1301875"/>
            <a:ext cx="5056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10 000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2043175" y="2105475"/>
            <a:ext cx="5056500" cy="7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7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бактерий могут находиться на одном квадратном сантиметре кожи человека, создавая уникальную экосистему.
</a:t>
            </a:r>
            <a:endParaRPr lang="en-US" sz="1754" dirty="0"/>
          </a:p>
        </p:txBody>
      </p:sp>
      <p:sp>
        <p:nvSpPr>
          <p:cNvPr id="7" name="Text 3"/>
          <p:cNvSpPr txBox="1"/>
          <p:nvPr/>
        </p:nvSpPr>
        <p:spPr>
          <a:xfrm>
            <a:off x="2040975" y="3005075"/>
            <a:ext cx="50751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одном квадратном сантиметре взрослой кожи располагаются тысячи микроорганизмов, что подчёркивает их повсеместное присутствие и важность в здоровье человека.
</a:t>
            </a:r>
            <a:endParaRPr lang="en-US" sz="1377" dirty="0"/>
          </a:p>
        </p:txBody>
      </p:sp>
      <p:sp>
        <p:nvSpPr>
          <p:cNvPr id="8" name="Text 4"/>
          <p:cNvSpPr txBox="1"/>
          <p:nvPr/>
        </p:nvSpPr>
        <p:spPr>
          <a:xfrm>
            <a:off x="2040975" y="3856025"/>
            <a:ext cx="5056500" cy="1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исследования микробиома кожи, 2023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241450" y="1498689"/>
            <a:ext cx="466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важность бактерий для жизни и природы
</a:t>
            </a:r>
            <a:endParaRPr lang="en-US" sz="2335" dirty="0"/>
          </a:p>
        </p:txBody>
      </p:sp>
      <p:sp>
        <p:nvSpPr>
          <p:cNvPr id="5" name="Text 1"/>
          <p:cNvSpPr txBox="1"/>
          <p:nvPr/>
        </p:nvSpPr>
        <p:spPr>
          <a:xfrm>
            <a:off x="2241450" y="2614300"/>
            <a:ext cx="46611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— незаменимый элемент природных процессов и здоровья человека, обеспечивая круговорот веществ, поддержку пищеварения и инновационные медицинские технологии. Их изучение и бережное отношение важны для устойчивого будущего.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2026-05-08T10:27:30Z</dcterms:created>
  <dcterms:modified xsi:type="dcterms:W3CDTF">2026-05-08T10:27:30Z</dcterms:modified>
</cp:coreProperties>
</file>