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— это «срез» природы, населения, хозяйства и границ: от интеграции до глобальных проблем.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II. Регионы и страны мира: как устроено мировое пространство
</a:t>
            </a:r>
            <a:endParaRPr lang="en-US" sz="307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различия стран — это закономерность, а не случайность
</a:t>
            </a:r>
            <a:endParaRPr lang="en-US" sz="2344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страны складываются из сочетания природных условий, истории, демографии и экономики. На положение влияют площадь, климат, ресурсы, выход к морю, характер расселения и уровень урбанизации. Политическая карта меняется из‑за интеграции, споров и новых форм сотрудничества.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мира и её основные элементы
</a:t>
            </a:r>
            <a:endParaRPr lang="en-US" sz="2145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карта показывает не только границы, но и столицы, зависимые территории и спорные районы, из-за чего её «точность» зависит от международных договорённостей и текущих решений.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крупные по площади государства — Россия, Канада, Китай, США и Бразилия — занимают огромные пространства, но их роли в мире определяются не размерами, а связями, экономикой и демографией.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Заметны зоны повышенной «политической напряжённости»: там, где плотность границ выше, чаще возникают приграничные споры и различается устойчивость государственного управления и безопасности.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крупнейших стран мира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Азиатские страны формируют демографический «центр тяжести», а США и Латинская Америка усиливают влияние за счёт концентрации населения в мегаполисах.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крупные государства по населению встречаются и в развитых, и в развивающихся регионах; это меняет спрос на труд, инфраструктуру и рынки.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индексы для учебной визуализации (условные значения; точные официальные оценки зависят от года пересчёта).
</a:t>
            </a:r>
            <a:endParaRPr lang="en-US" sz="91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метро работает как «скелет»
</a:t>
            </a:r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по европейскому мегаполису быстро убеждает: транспорт здесь не дополнение, а основа повседневной мобильности. Плотная застройка и развитые линии метро и пригородных поездов поддерживают постоянный поток людей и товаров.
</a:t>
            </a:r>
            <a:endParaRPr lang="en-US" sz="1202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Экономика, где промышленность и услуги идут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2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образе Германии особенно заметна опора на производство и технологичные отрасли. Франция добавляет второй акцент: услуги и политическое влияние. Вместе это создаёт ощущение устойчивости и управляемости пространства.
</a:t>
            </a:r>
            <a:endParaRPr lang="en-US" sz="1231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рынок как привычный фон повсюду
</a:t>
            </a:r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в ЕС ощущается не лозунгами, а практикой: логистикой, правилами, совместными стандартами. Поэтому города связываются быстрее, чем отдельные страны внутри себя, а границы меньше «разрывают» экономическую ткань.
</a:t>
            </a:r>
            <a:endParaRPr lang="en-US" sz="1202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Европа: плотная городская среда и глубокая интеграция
</a:t>
            </a:r>
            <a:endParaRPr lang="en-US" sz="194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931904"/>
            <a:ext cx="4106400" cy="16787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мира по площади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территорий показывает масштабы государств, но не объясняет их экономический и демографический вес — он заметно различается.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среди «лидеров по площади» вклад в мировое развитие различен: территория сама по себе не гарантирует ни плотности населения, ни уровня развития.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ООН и национальных статистических служб (сводные значения для учебного сравнения).
</a:t>
            </a:r>
            <a:endParaRPr lang="en-US" sz="119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6150" y="1337300"/>
            <a:ext cx="571500" cy="45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2875" y="1311900"/>
            <a:ext cx="571500" cy="50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00" y="1337300"/>
            <a:ext cx="571500" cy="45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6325" y="1311900"/>
            <a:ext cx="571500" cy="50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как главный демографический и экономический центр
</a:t>
            </a:r>
            <a:endParaRPr lang="en-US" sz="1901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 и крупные агломерации
</a:t>
            </a:r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регионе сосредоточены крупнейшие городские агломерации мира, которые притягивают население работой, сервисами и инфраструктурой. Рост городов ускоряет формирование рынков труда и потребления.
</a:t>
            </a:r>
            <a:endParaRPr lang="en-US" sz="1075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 технологические цепочки
</a:t>
            </a:r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Индустриальные центры Азии быстро наращивают выпуск товаров и развитие производства. Особое значение имеют технологичные отрасли и взаимосвязанные поставки между странами региона.
</a:t>
            </a:r>
            <a:endParaRPr lang="en-US" sz="1075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Энергоресурсы Персидского залива
</a:t>
            </a:r>
            <a:pPr algn="l" indent="0" marL="0">
              <a:lnSpc>
                <a:spcPct val="100000"/>
              </a:lnSpc>
              <a:buNone/>
            </a:pPr>
            <a:r>
              <a:rPr lang="en-US" sz="1059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Нефтедобывающие государства формируют часть мировой энергетической системы и поддерживают экспортный профиль региона. При этом доходы и развитие могут различаться, создавая заметные контрасты.
</a:t>
            </a:r>
            <a:endParaRPr lang="en-US" sz="1059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маршруты: море и суша
</a:t>
            </a:r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соединяет важнейшие морские и сухопутные пути, влияя на движение грузов между регионами. Это делает логистику и транспорт критически важными для экономической устойчивости.
</a:t>
            </a:r>
            <a:endParaRPr lang="en-US" sz="113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страна проходит путь экономического развития
</a:t>
            </a:r>
            <a:endParaRPr lang="en-US" sz="2552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этапов: ресурсы и демография → инфраструктура → индустрия и услуги → торговля и специализация → устойчивость через диверсификацию.
</a:t>
            </a:r>
            <a:endParaRPr lang="en-US" sz="128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молодой возрастной состав и ресурсный потенциал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отличается самым высоким естественным приростом и быстрым ростом городов. Это создаёт большой спрос на рабочие места, образование и базовую инфраструктуру, но повышает и социальные нагрузки на бюджеты.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регион располагает крупными запасами нефти, газа, руд цветных металлов и плодородных земель. Поэтому развитие часто опирается на ресурсы, однако требует продуманной диверсификации и управления.
</a:t>
            </a:r>
            <a:endParaRPr lang="en-US" sz="157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урбанизации по регионам мира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доля городского населения обычно связана с концентрацией производств, сервисов и транспорта в мегаполисах и столичных агломерациях.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урбанизации отражают разный темп индустриализации и расселения: чем выше концентрация ресурсов и рабочих мест, тем сильнее «переток» людей в города.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визуализация: индексы условные (для точных значений требуется выбор конкретного года и источника статистики).
</a:t>
            </a:r>
            <a:endParaRPr lang="en-US" sz="87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 Канада опираются на сильную научную базу, развитую инфраструктуру и транспортные коридоры, а также на мощный финансовый сектор. Это поддерживает высокий уровень жизни и устойчивый спрос на квалифицированный труд.
</a:t>
            </a:r>
            <a:endParaRPr lang="en-US" sz="1517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сохраняют статус центра глобальных инноваций: технологические компании, университетская наука и венчурные механизмы ускоряют внедрение новых идей. Канада же сочетает ресурсную базу с промышленностью и заметной ролью качества городской среды.
</a:t>
            </a:r>
            <a:endParaRPr lang="en-US" sz="1406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играет связующую роль между Северной и Латинской Америкой: здесь выстраиваются производственные цепочки, активно работает трудовая миграция, а торговые связи распределяют роли между заводами, логистикой и рынками потребления.
</a:t>
            </a:r>
            <a:endParaRPr lang="en-US" sz="1447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агломерации региона формируют «экономику масштаба»: они концентрируют рабочие места, сервисы и спрос. Благодаря этому труд и капитал легче перераспределяются между отраслями, включая промышленность и услуги.
</a:t>
            </a:r>
            <a:endParaRPr lang="en-US" sz="1517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Америка: экономическое ядро мирового хозяйства
</a:t>
            </a:r>
            <a:endParaRPr lang="en-US" sz="216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8754" y="1038300"/>
            <a:ext cx="2726343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стран с крупнейшим номинальным ВВП по оценкам Международного валютного фонда (в таблице — ранги и позиционная характеристика без точных сумм).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Лидирующие экономики выделяются либо масштабом внутреннего рынка, либо сочетанием промышленности и финансов. Быстрый рост крупных стран меняет соотношение сил, но «ядро» развитых экономик сохраняет высокий потенциал.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Международного валютного фонда (МВФ), номинальный ВВП.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Страны-лидеры мира по объему ВВП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48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Америка: ресурсы, мегаполисы и социальное неравенство
</a:t>
            </a:r>
            <a:endParaRPr lang="en-US" sz="1901" dirty="0"/>
          </a:p>
        </p:txBody>
      </p:sp>
      <p:sp>
        <p:nvSpPr>
          <p:cNvPr id="9" name="Text 2"/>
          <p:cNvSpPr txBox="1"/>
          <p:nvPr/>
        </p:nvSpPr>
        <p:spPr>
          <a:xfrm>
            <a:off x="9144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база и экспорт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опирается на крупные запасы меди, лития, нефти и благоприятные условия для тропического сельского хозяйства. Это задаёт структуру доходов и влияет на устойчивость экономики при колебаниях мировых цен.
</a:t>
            </a:r>
            <a:endParaRPr lang="en-US" sz="1206" dirty="0"/>
          </a:p>
        </p:txBody>
      </p:sp>
      <p:sp>
        <p:nvSpPr>
          <p:cNvPr id="10" name="Text 3"/>
          <p:cNvSpPr txBox="1"/>
          <p:nvPr/>
        </p:nvSpPr>
        <p:spPr>
          <a:xfrm>
            <a:off x="28432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масштаб Бразилии и Мексики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и Мексика формируют основной вес региона: в них концентрируются производства, торговые операции и управленческие центры. Через них выстраиваются связи с рынками труда и капитала как внутри, так и снаружи региона.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47720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 как центры занятости и услуг
</a:t>
            </a:r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Сан-Паулу, Мехико, Буэнос-Айрес и Рио-де-Жанейро собирают население, промышленность и сферу услуг. В результате крупные города становятся главными «моторами» занятости, потребления и притока мигрантов.
</a:t>
            </a:r>
            <a:endParaRPr lang="en-US" sz="1194" dirty="0"/>
          </a:p>
        </p:txBody>
      </p:sp>
      <p:sp>
        <p:nvSpPr>
          <p:cNvPr id="12" name="Text 5"/>
          <p:cNvSpPr txBox="1"/>
          <p:nvPr/>
        </p:nvSpPr>
        <p:spPr>
          <a:xfrm>
            <a:off x="6734213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поляризация и 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Латинской Америки характерны значительный разрыв в доходах, зависимость от сырьевого экспорта и сильное влияние мегаполисов. Это усиливает контрасты возможностей между городскими центрами и периферией.
</a:t>
            </a:r>
            <a:endParaRPr lang="en-US" sz="121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стран по уровню дохода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населения живёт в странах со средним и низким доходом. Поэтому различия в качестве образования, технологий и институтов заметно отражаются на повседневной жизни людей.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доходов показывает не только богатство стран, но и неравномерность возможностей: доступ к инвестициям и технологиям чаще концентрируется в одних центрах, а в других экономика воспроизводит уязвимости.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Методология групп дохода и состав категорий зависят от используемых международных классификаций; в диаграмме использовано иллюстративное распределение без процентов.
</a:t>
            </a:r>
            <a:endParaRPr lang="en-US" sz="85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и Океания: малонаселенные и уязвимые территории
</a:t>
            </a:r>
            <a:endParaRPr lang="en-US" sz="2068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Австралия: континент с низкой плотностью и сильным сервисным сектором
</a:t>
            </a:r>
            <a:pPr algn="l" indent="0" marL="0">
              <a:lnSpc>
                <a:spcPct val="100000"/>
              </a:lnSpc>
              <a:buNone/>
            </a:pPr>
            <a:r>
              <a:rPr lang="en-US" sz="14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занимает целый материк и отличается очень низкой плотностью населения при сравнительно высоком уровне жизни. Экономика опирается на добычу полезных ископаемых, сельское хозяйство и внешнюю торговлю, прежде всего с азиатскими рынками.
</a:t>
            </a:r>
            <a:endParaRPr lang="en-US" sz="1411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Океания: туризм и безопасность на фоне климатических рисков
</a:t>
            </a:r>
            <a:pPr algn="l" indent="0" marL="0">
              <a:lnSpc>
                <a:spcPct val="100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островных государств Океании важны туризм, морские перевозки и рыболовство. Одновременно перед ними остро стоят задачи защиты от климатических рисков: повышение уровня океана и тропические циклоны способны быстро менять условия жизни и инфраструктуру.
</a:t>
            </a:r>
            <a:endParaRPr lang="en-US" sz="134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международной специализации стран
</a:t>
            </a:r>
            <a:endParaRPr lang="en-US" sz="2786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место страны в мировой торговле: от природных условий к отраслям и экспорту.
</a:t>
            </a:r>
            <a:endParaRPr lang="en-US" sz="144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3863" y="1294125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4063" y="1294125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29263" y="1336275"/>
            <a:ext cx="571500" cy="45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29463" y="1310875"/>
            <a:ext cx="571500" cy="50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44663" y="1296175"/>
            <a:ext cx="541500" cy="541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4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организации и международное сотрудничество
</a:t>
            </a:r>
            <a:endParaRPr lang="en-US" sz="1901" dirty="0"/>
          </a:p>
        </p:txBody>
      </p:sp>
      <p:sp>
        <p:nvSpPr>
          <p:cNvPr id="15" name="Text 2"/>
          <p:cNvSpPr txBox="1"/>
          <p:nvPr/>
        </p:nvSpPr>
        <p:spPr>
          <a:xfrm>
            <a:off x="7307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торговых барьеров
</a:t>
            </a:r>
            <a:pPr algn="l" indent="0" marL="0">
              <a:lnSpc>
                <a:spcPct val="100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союз, АСЕАН, МЕРКОСУР и USMCA уменьшают ограничения в торговле. В результате компаниям легче планировать поставки, а потребителям — получать более широкий выбор товаров и услуг.
</a:t>
            </a:r>
            <a:endParaRPr lang="en-US" sz="1011" dirty="0"/>
          </a:p>
        </p:txBody>
      </p:sp>
      <p:sp>
        <p:nvSpPr>
          <p:cNvPr id="16" name="Text 3"/>
          <p:cNvSpPr txBox="1"/>
          <p:nvPr/>
        </p:nvSpPr>
        <p:spPr>
          <a:xfrm>
            <a:off x="23294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устойчивость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включает вопросы безопасности: обмен информацией, координацию мер при кризисах и совместные подходы к рискам. Это снижает издержки от региональной нестабильности.
</a:t>
            </a:r>
            <a:endParaRPr lang="en-US" sz="1075" dirty="0"/>
          </a:p>
        </p:txBody>
      </p:sp>
      <p:sp>
        <p:nvSpPr>
          <p:cNvPr id="17" name="Text 4"/>
          <p:cNvSpPr txBox="1"/>
          <p:nvPr/>
        </p:nvSpPr>
        <p:spPr>
          <a:xfrm>
            <a:off x="39296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 трудовые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Организации поддерживают управляемую миграцию и контакты между рынками труда. Когда правила понятны, растёт мобильность специалистов и рабочих, а социальные последствия кризисов становятся менее резкими.
</a:t>
            </a:r>
            <a:endParaRPr lang="en-US" sz="961" dirty="0"/>
          </a:p>
        </p:txBody>
      </p:sp>
      <p:sp>
        <p:nvSpPr>
          <p:cNvPr id="18" name="Text 5"/>
          <p:cNvSpPr txBox="1"/>
          <p:nvPr/>
        </p:nvSpPr>
        <p:spPr>
          <a:xfrm>
            <a:off x="55298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энергетика
</a:t>
            </a:r>
            <a:pPr algn="l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в сфере транспорта и энергетики повышают взаимную доступность стран. Общие стандарты и инфраструктурные решения упрощают логистику и помогают сглаживать перебои с поставками.
</a:t>
            </a:r>
            <a:endParaRPr lang="en-US" sz="1066" dirty="0"/>
          </a:p>
        </p:txBody>
      </p:sp>
      <p:sp>
        <p:nvSpPr>
          <p:cNvPr id="19" name="Text 6"/>
          <p:cNvSpPr txBox="1"/>
          <p:nvPr/>
        </p:nvSpPr>
        <p:spPr>
          <a:xfrm>
            <a:off x="71300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 трансграничные эффекты
</a:t>
            </a:r>
            <a:pPr algn="l" indent="0" marL="0">
              <a:lnSpc>
                <a:spcPct val="100000"/>
              </a:lnSpc>
              <a:buNone/>
            </a:pPr>
            <a:r>
              <a:rPr lang="en-US" sz="10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вопросы требуют координации, потому что последствия природных проблем не останавливаются на границах. Совместные программы помогают снижать риски для здоровья и экономики.
</a:t>
            </a:r>
            <a:endParaRPr lang="en-US" sz="100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в разных регионах мира
</a:t>
            </a:r>
            <a:endParaRPr lang="en-US" sz="2736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значения плотности связаны с давним освоением территорий и благоприятными природными условиями. Низкие — характерны для пустынь, тундры и внутренних районов с экстремальными климатическими режимами.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плотности объясняет различия в инфраструктуре и нагрузке на природные ресурсы. Чем выше концентрация, тем заметнее эффект агломераций на экономику и развитие городских услуг.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представлена в относительных значениях для визуального сравнения; точные коэффициенты плотности зависят от выбранных методик и периодов наблюдений.
</a:t>
            </a:r>
            <a:endParaRPr lang="en-US" sz="85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Миграция, дефицит пресной воды, изменение климата и военные конфликты часто усиливаются различиями в возможностях стран. Там, где экономики уязвимее, последствия дестабилизации ощущаются быстрее и глубже.
</a:t>
            </a:r>
            <a:endParaRPr lang="en-US" sz="1439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сырьевого экспорта делает некоторые регионы особенно чувствительными к мировым ценам. Когда спрос падает, сокращаются доходы бюджета, инвестиции в инфраструктуру и занятость, а социальное напряжение растёт.
</a:t>
            </a:r>
            <a:endParaRPr lang="en-US" sz="1353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развития поддерживается не только деньгами, но и неравным доступом к технологиям, образованию и инвестициям. Качество институтов и способность привлекать капитал определяют темпы обновления экономики.
</a:t>
            </a:r>
            <a:endParaRPr lang="en-US" sz="1353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взаимосвязанность превращает локальные кризисы в трансграничные: экономические, экологические и политические проблемы одного региона быстро отражаются на других через торговлю, логистику, финансы и потоки людей.
</a:t>
            </a:r>
            <a:endParaRPr lang="en-US" sz="1353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вызовы и неравномерность развития
</a:t>
            </a:r>
            <a:endParaRPr lang="en-US" sz="260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мир как система взаимосвязанных регионов и стран
</a:t>
            </a:r>
            <a:pPr algn="l" indent="0" marL="0">
              <a:lnSpc>
                <a:spcPct val="100000"/>
              </a:lnSpc>
              <a:buNone/>
            </a:pPr>
            <a:r>
              <a:rPr lang="en-US" sz="21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неоднороден по площади, населению, ресурсам и уровню развития, но его объединяют торговля, миграция, транспорт и технологии. Понимание регионов помогает анализировать конфликты, связи и демографические процессы.
</a:t>
            </a:r>
            <a:endParaRPr lang="en-US" sz="429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2026-05-13T23:54:12Z</dcterms:created>
  <dcterms:modified xsi:type="dcterms:W3CDTF">2026-05-13T23:54:12Z</dcterms:modified>
</cp:coreProperties>
</file>