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750" y="1331194"/>
            <a:ext cx="4136700" cy="3619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74574" y="653500"/>
            <a:ext cx="35601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731659" y="1914152"/>
            <a:ext cx="3770700" cy="24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Евроатлантическая цивилизация: общий каркас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Евроатлантический мир: от послевоенного единства к новым вызовам
</a:t>
            </a:r>
            <a:endParaRPr lang="en-US" sz="3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7050" y="1921677"/>
            <a:ext cx="2675400" cy="26335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17050" y="475921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пространство Запада после 1945 года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109375" y="2259000"/>
            <a:ext cx="3828000" cy="18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 США, Канада и страны Западной Европы связали ценности, институты и общая безопасность.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«евроатлантики»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994775" y="2076450"/>
            <a:ext cx="34203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родство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рабочем смысле это не единый народ, а сообщество государств, которые признают представительную демократию, политический плюрализм и верховенство права как общую основу международных отношений.
</a:t>
            </a:r>
            <a:endParaRPr lang="en-US" sz="1125" dirty="0"/>
          </a:p>
        </p:txBody>
      </p:sp>
      <p:sp>
        <p:nvSpPr>
          <p:cNvPr id="10" name="Text 3"/>
          <p:cNvSpPr txBox="1"/>
          <p:nvPr/>
        </p:nvSpPr>
        <p:spPr>
          <a:xfrm>
            <a:off x="994775" y="3431575"/>
            <a:ext cx="34203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обязательства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поддерживался не только идеями, но и обязательствами: НАТО, совместными штабами, соглашениями о безопасности и регулярной координацией внешней политики на ключевых направлениях.
</a:t>
            </a:r>
            <a:endParaRPr lang="en-US" sz="1103" dirty="0"/>
          </a:p>
        </p:txBody>
      </p:sp>
      <p:sp>
        <p:nvSpPr>
          <p:cNvPr id="11" name="Text 4"/>
          <p:cNvSpPr txBox="1"/>
          <p:nvPr/>
        </p:nvSpPr>
        <p:spPr>
          <a:xfrm>
            <a:off x="4962800" y="2076450"/>
            <a:ext cx="34203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интересы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взаимозависимость выражалась в торговле, инвестициях, финансовых связях и общих правилах рынка, которые делали кризисы одной стороны ощутимыми для другой.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62800" y="3431575"/>
            <a:ext cx="34203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Рабочее определение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евроатлантический мир можно описать как исторически сложившийся блок, который объединяли ценности, институты и практическая необходимость действовать согласованно.
</a:t>
            </a:r>
            <a:endParaRPr lang="en-US" sz="116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4100" y="1519429"/>
            <a:ext cx="4058400" cy="33846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 ядро цивилизации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994775" y="1854370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Североамериканское ядро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Северной Америке центральное место занимали США и Канада: именно они задавали масштаб экономики, военный потенциал и значительную часть политической повестки всего объединения.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994775" y="2569282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Западноевропейский блок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Европе к ядру относились Великобритания, Франция, ФРГ, Италия и другие устойчивые демократии Запада, готовые участвовать в общих институтах и союзных обязательствах.
</a:t>
            </a:r>
            <a:endParaRPr lang="en-US" sz="895" dirty="0"/>
          </a:p>
        </p:txBody>
      </p:sp>
      <p:sp>
        <p:nvSpPr>
          <p:cNvPr id="12" name="Text 4"/>
          <p:cNvSpPr txBox="1"/>
          <p:nvPr/>
        </p:nvSpPr>
        <p:spPr>
          <a:xfrm>
            <a:off x="994775" y="3284259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Британский мост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играла роль важного мостика между двумя берегами Атлантики, сочетая военную значимость, дипломатический опыт и влияние на международные решения.
</a:t>
            </a:r>
            <a:endParaRPr lang="en-US" sz="895" dirty="0"/>
          </a:p>
        </p:txBody>
      </p:sp>
      <p:sp>
        <p:nvSpPr>
          <p:cNvPr id="13" name="Text 5"/>
          <p:cNvSpPr txBox="1"/>
          <p:nvPr/>
        </p:nvSpPr>
        <p:spPr>
          <a:xfrm>
            <a:off x="994775" y="3999237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ФРГ и Франция часто воспринимались как символы послевоенной Европы: первая — как экономический мотор, вторая — как политический и дипломатический ориентир.
</a:t>
            </a:r>
            <a:endParaRPr lang="en-US" sz="89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050" y="542763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ценности Запада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936383" y="1945650"/>
            <a:ext cx="21456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Демократический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8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Демократия означала конкуренцию партий, выборность власти и подотчётность государства обществу. В западной традиции это противопоставлялось авторитарным моделям управления.
</a:t>
            </a:r>
            <a:endParaRPr lang="en-US" sz="886" dirty="0"/>
          </a:p>
        </p:txBody>
      </p:sp>
      <p:sp>
        <p:nvSpPr>
          <p:cNvPr id="10" name="Text 3"/>
          <p:cNvSpPr txBox="1"/>
          <p:nvPr/>
        </p:nvSpPr>
        <p:spPr>
          <a:xfrm>
            <a:off x="1936375" y="3520702"/>
            <a:ext cx="21456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Свободы и закон
</a:t>
            </a:r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человека и правовое государство задавали пределы власти: закон должен был защищать личность, а не подчинять её государственному произволу.
</a:t>
            </a:r>
            <a:endParaRPr lang="en-US" sz="942" dirty="0"/>
          </a:p>
        </p:txBody>
      </p:sp>
      <p:sp>
        <p:nvSpPr>
          <p:cNvPr id="11" name="Text 4"/>
          <p:cNvSpPr txBox="1"/>
          <p:nvPr/>
        </p:nvSpPr>
        <p:spPr>
          <a:xfrm>
            <a:off x="6054821" y="1945650"/>
            <a:ext cx="21456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Экономическая модель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Рыночная экономика рассматривалась как основа роста, инноваций и потребления. Она считалась более эффективной альтернативой централизованному планированию.
</a:t>
            </a:r>
            <a:endParaRPr lang="en-US" sz="928" dirty="0"/>
          </a:p>
        </p:txBody>
      </p:sp>
      <p:sp>
        <p:nvSpPr>
          <p:cNvPr id="12" name="Text 5"/>
          <p:cNvSpPr txBox="1"/>
          <p:nvPr/>
        </p:nvSpPr>
        <p:spPr>
          <a:xfrm>
            <a:off x="6054812" y="3520702"/>
            <a:ext cx="21456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Универсальная претензия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политическом языке эти принципы нередко описывались как универсальные нормы свободного общества, призванные показать превосходство западного пути развития.
</a:t>
            </a:r>
            <a:endParaRPr lang="en-US" sz="92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8" y="2084600"/>
            <a:ext cx="7877164" cy="254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953150" y="874692"/>
            <a:ext cx="6391200" cy="7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союза к общей обороне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союзной безопасности в послевоенной Европе и Северной Америке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701975" y="501700"/>
            <a:ext cx="76962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вехи послевоенного порядка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74026" y="3786190"/>
            <a:ext cx="1645200" cy="120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1945–1948
</a:t>
            </a:r>
            <a:pPr algn="ctr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страны сосредоточились на восстановлении промышленности, инфраструктуры и торговли. Экономическая помощь США стала важным фактором стабилизации и ускорила послевоенный подъём.
</a:t>
            </a:r>
            <a:endParaRPr lang="en-US" sz="886" dirty="0"/>
          </a:p>
        </p:txBody>
      </p:sp>
      <p:sp>
        <p:nvSpPr>
          <p:cNvPr id="11" name="Text 3"/>
          <p:cNvSpPr txBox="1"/>
          <p:nvPr/>
        </p:nvSpPr>
        <p:spPr>
          <a:xfrm>
            <a:off x="1918210" y="2808945"/>
            <a:ext cx="1645200" cy="120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1949
</a:t>
            </a:r>
            <a:pPr algn="ctr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НАТО закрепило политическое и военное разделение Европы. Союз превратился из временного согласия победителей в постоянную систему коллективной обороны.
</a:t>
            </a:r>
            <a:endParaRPr lang="en-US" sz="1061" dirty="0"/>
          </a:p>
        </p:txBody>
      </p:sp>
      <p:sp>
        <p:nvSpPr>
          <p:cNvPr id="12" name="Text 4"/>
          <p:cNvSpPr txBox="1"/>
          <p:nvPr/>
        </p:nvSpPr>
        <p:spPr>
          <a:xfrm>
            <a:off x="3674761" y="3637743"/>
            <a:ext cx="1645200" cy="120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1950-е
</a:t>
            </a:r>
            <a:pPr algn="ctr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середине 1950-х евроатлантический порядок уже опирался на устойчивые союзы, американское присутствие и представление о долгосрочном сдерживании СССР.
</a:t>
            </a:r>
            <a:endParaRPr lang="en-US" sz="99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694" y="1469900"/>
            <a:ext cx="3014813" cy="344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1970–1980-е: разрядка и культурное влияние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967125" y="1917700"/>
            <a:ext cx="46347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контакта и соперничества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Разрядка снизила риск прямого столкновения сверхдержав, но не сняла соперничества. Переговоры шли параллельно с наращиванием вооружений и борьбой за влияние в разных регионах мира.
</a:t>
            </a:r>
            <a:endParaRPr lang="en-US" sz="1103" dirty="0"/>
          </a:p>
        </p:txBody>
      </p:sp>
      <p:sp>
        <p:nvSpPr>
          <p:cNvPr id="10" name="Text 3"/>
          <p:cNvSpPr txBox="1"/>
          <p:nvPr/>
        </p:nvSpPr>
        <p:spPr>
          <a:xfrm>
            <a:off x="3967125" y="2855750"/>
            <a:ext cx="46347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Запада демонстрировала высокую продуктивность, технологические новации и рост уровня жизни. Это усиливало привлекательность западной модели для собственных обществ и внешних наблюдателей.
</a:t>
            </a:r>
            <a:endParaRPr lang="en-US" sz="1041" dirty="0"/>
          </a:p>
        </p:txBody>
      </p:sp>
      <p:sp>
        <p:nvSpPr>
          <p:cNvPr id="11" name="Text 4"/>
          <p:cNvSpPr txBox="1"/>
          <p:nvPr/>
        </p:nvSpPr>
        <p:spPr>
          <a:xfrm>
            <a:off x="3967125" y="3793800"/>
            <a:ext cx="46347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сила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Телевидение, музыка и кино сделали западный образ жизни узнаваемым и желанным. Культурное влияние стало самостоятельным ресурсом силы наряду с дипломатией и военной мощью.
</a:t>
            </a:r>
            <a:endParaRPr lang="en-US" sz="110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050" y="474727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1989–1991: конец холодной войны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17106" y="2830100"/>
            <a:ext cx="2383945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Символ перелома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Берлинской стены стало символом крушения разделённой Европы. Оно показало, что прежняя схема противостояния больше не определяет политическую реальность континента.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80143" y="2830100"/>
            <a:ext cx="2383945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Исчезновение противника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СССР снял главный внешний вызов, вокруг которого строилось западное единство. Одновременно исчезла прежняя ясность целей, объединявших союзников в период холодной войны.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943173" y="2830100"/>
            <a:ext cx="2383945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Новая неопределённость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союзниками встал вопрос: как строить безопасность и сотрудничество без старой конфронтационной логики. Ответы оказались разными, что открыло эпоху споров о будущем Запада.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542" y="2223516"/>
            <a:ext cx="4009800" cy="18737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6028325" y="1982300"/>
            <a:ext cx="2393700" cy="235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десятилетия безопасность в Европе стала зависеть не только от расширения, но и от способности союзников действовать совместно.
</a:t>
            </a:r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членов отражал переустройство системы безопасности и расширение зоны ответственности НАТО.
</a:t>
            </a:r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расширения НАТО: 1990-е годы
</a:t>
            </a:r>
            <a:endParaRPr lang="en-US" sz="1263" dirty="0"/>
          </a:p>
        </p:txBody>
      </p:sp>
      <p:sp>
        <p:nvSpPr>
          <p:cNvPr id="6" name="Text 2"/>
          <p:cNvSpPr txBox="1"/>
          <p:nvPr/>
        </p:nvSpPr>
        <p:spPr>
          <a:xfrm>
            <a:off x="1091025" y="837075"/>
            <a:ext cx="6102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1990-е: переустройство безопасности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360700" y="1129825"/>
            <a:ext cx="3342300" cy="25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78 дней длилась бомбардировка Югославии НАТО в 1999 году — один из самых спорных примеров «гуманитарного» вмешательства в Европе.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NATO, 1999; хроника операции Allied Force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234254" y="3983176"/>
            <a:ext cx="4860257" cy="806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продолжалась операция НАТО, ставшая символом новой логики вмешательства.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82992" y="1233954"/>
            <a:ext cx="3961980" cy="21756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58" dirty="0">
                <a:solidFill>
                  <a:srgbClr val="E691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78 дней
</a:t>
            </a:r>
            <a:endParaRPr lang="en-US" sz="705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360700" y="1129825"/>
            <a:ext cx="3342300" cy="25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2 977 человек погибли в атаках 11 сентября 2001 года. Этот масштаб сделал терроризм центральной угрозой для евроатлантической безопасности.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9/11 Memorial &amp; Museum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234254" y="3983176"/>
            <a:ext cx="4860257" cy="806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стали жертвами терактов, после которых безопасность превратилась в глобальную повестку.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82992" y="1233954"/>
            <a:ext cx="3961980" cy="21756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58" dirty="0">
                <a:solidFill>
                  <a:srgbClr val="E691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2 977
</a:t>
            </a:r>
            <a:endParaRPr lang="en-US" sz="705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3425" y="2121819"/>
            <a:ext cx="3321300" cy="67891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854875" y="3864275"/>
            <a:ext cx="2619600" cy="53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комиссия; NATO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01850" y="1721992"/>
            <a:ext cx="3772500" cy="14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ЕС и НАТО в 2000-е усилило общие рынки, правила и механизмы безопасности между Европой и Северной Америкой.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организации расширялись параллельно, поэтому политическая и экономическая взаимозависимость усиливалась.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701850" y="336875"/>
            <a:ext cx="77328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2000-е: расширение и взаимозависимость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360700" y="1129825"/>
            <a:ext cx="3342300" cy="25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2014 году союзники НАТО подтвердили ориентир в 2% ВВП на оборону. Спор о том, кто тратит больше и берет на себя риски, стал особенно заметным.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NATO Wales Summit Declaration, 2014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234254" y="3983176"/>
            <a:ext cx="4860257" cy="806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целевой уровень оборонных расходов, вокруг которого обострились споры о распределении нагрузки.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82992" y="1233954"/>
            <a:ext cx="3961980" cy="21756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58" dirty="0">
                <a:solidFill>
                  <a:srgbClr val="E691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2% ВВП
</a:t>
            </a:r>
            <a:endParaRPr lang="en-US" sz="705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919" y="612709"/>
            <a:ext cx="2423689" cy="16946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0069" y="612709"/>
            <a:ext cx="2423689" cy="169468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6194" y="612709"/>
            <a:ext cx="2423689" cy="169468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701975" y="4127139"/>
            <a:ext cx="76962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угрозы 2010-х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59092" y="2421852"/>
            <a:ext cx="2151516" cy="1036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после теракта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аэропортах, на вокзалах и в городских центрах повседневность стала напоминать о новой угрозе. Усиленные проверки, камеры и полицейское присутствие показали, что безопасность теперь измеряется не только границами, но и готовностью быстро реагировать на внезапную атаку.
</a:t>
            </a:r>
            <a:endParaRPr lang="en-US" sz="942" dirty="0"/>
          </a:p>
        </p:txBody>
      </p:sp>
      <p:sp>
        <p:nvSpPr>
          <p:cNvPr id="12" name="Text 3"/>
          <p:cNvSpPr txBox="1"/>
          <p:nvPr/>
        </p:nvSpPr>
        <p:spPr>
          <a:xfrm>
            <a:off x="3496242" y="2421852"/>
            <a:ext cx="2151516" cy="1036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под давлением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Миграционный кризис превратил береговые линии и приграничные лагеря в пространства постоянного ожидания. Для одних это была история спасения, для других — тревога из-за перегруженных институтов и споров о том, где заканчивается гуманность и начинается политический расчет.
</a:t>
            </a:r>
            <a:endParaRPr lang="en-US" sz="935" dirty="0"/>
          </a:p>
        </p:txBody>
      </p:sp>
      <p:sp>
        <p:nvSpPr>
          <p:cNvPr id="13" name="Text 4"/>
          <p:cNvSpPr txBox="1"/>
          <p:nvPr/>
        </p:nvSpPr>
        <p:spPr>
          <a:xfrm>
            <a:off x="6522367" y="2421852"/>
            <a:ext cx="2151516" cy="1036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Информационный фронт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сетях новости распространялись быстрее официальных заявлений, а фальшивые сообщения и кибератаки становились частью конфликта. Школы, СМИ и государственные службы столкнулись с задачей защищать не только инфраструктуру, но и доверие к информации.
</a:t>
            </a:r>
            <a:endParaRPr lang="en-US" sz="94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360700" y="1129825"/>
            <a:ext cx="3342300" cy="25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700 миллионов человек жили в США, Канаде и странах ЕС в начале XXI века — масштаб общего рынка поддерживал массовое потребление и свободное движение капитала.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Bank; Eurostat; U.S. Census Bureau (оценки населения, 2020-е)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234254" y="3983176"/>
            <a:ext cx="4860257" cy="806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таков был размер пространства, в котором социальные модели оставались разными, но экономически тесно связанными.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82992" y="1233954"/>
            <a:ext cx="3961980" cy="21756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58" dirty="0">
                <a:solidFill>
                  <a:srgbClr val="E691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700 млн
</a:t>
            </a:r>
            <a:endParaRPr lang="en-US" sz="705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8" y="2084600"/>
            <a:ext cx="7877164" cy="254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953150" y="874692"/>
            <a:ext cx="6391200" cy="7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создавался общий евроатлантический стандарт
</a:t>
            </a:r>
            <a:pPr algn="l" indent="0" marL="0">
              <a:lnSpc>
                <a:spcPct val="100000"/>
              </a:lnSpc>
              <a:buNone/>
            </a:pPr>
            <a:r>
              <a:rPr lang="en-US" sz="6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Университеты, обмены, медиа и нормы формировали общий культурный и профессиональный каркас.
</a:t>
            </a:r>
            <a:endParaRPr lang="en-US" sz="206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360700" y="1129825"/>
            <a:ext cx="3342300" cy="25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52% участников референдума в Великобритании проголосовали за выход из ЕС. Этот результат стал наглядным признаком того, что западное единство уязвимо изнутри.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UK Electoral Commission, referendum 2016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234254" y="3983176"/>
            <a:ext cx="4860257" cy="806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избирателей поддержали Brexit, и спор о суверенитете вышел на первый план.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82992" y="1233954"/>
            <a:ext cx="3961980" cy="21756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58" dirty="0">
                <a:solidFill>
                  <a:srgbClr val="E691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52%
</a:t>
            </a:r>
            <a:endParaRPr lang="en-US" sz="705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6588" y="1026902"/>
            <a:ext cx="2588700" cy="2525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5088" y="1026902"/>
            <a:ext cx="2588700" cy="25254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1971825" y="3747035"/>
            <a:ext cx="1978200" cy="11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Оборона без иллюзий
</a:t>
            </a:r>
            <a:pPr algn="ctr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новых кризисов Европа стала чаще говорить о собственной обороне, а не только о поддержке со стороны США. Совместные проекты, учения и координация показывают стремление укрепить самостоятельность, не разрывая союзнические связи.
</a:t>
            </a:r>
            <a:endParaRPr lang="en-US" sz="1021" dirty="0"/>
          </a:p>
        </p:txBody>
      </p:sp>
      <p:sp>
        <p:nvSpPr>
          <p:cNvPr id="8" name="Text 2"/>
          <p:cNvSpPr txBox="1"/>
          <p:nvPr/>
        </p:nvSpPr>
        <p:spPr>
          <a:xfrm>
            <a:off x="5210325" y="3747035"/>
            <a:ext cx="1978200" cy="11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как часть суверенитета
</a:t>
            </a:r>
            <a:pPr algn="ctr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экономика заставила европейские страны искать общие решения в технологиях, данных и дипломатии. На переднем плане оказались не только армии, но и контроль над платформами, стандартами и цепочками поставок.
</a:t>
            </a:r>
            <a:endParaRPr lang="en-US" sz="1003" dirty="0"/>
          </a:p>
        </p:txBody>
      </p:sp>
      <p:sp>
        <p:nvSpPr>
          <p:cNvPr id="9" name="Text 3"/>
          <p:cNvSpPr txBox="1"/>
          <p:nvPr/>
        </p:nvSpPr>
        <p:spPr>
          <a:xfrm>
            <a:off x="330600" y="232525"/>
            <a:ext cx="84933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к европейской автономии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32650" y="1154200"/>
            <a:ext cx="6840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E691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Евроатлантическая цивилизация: единство под давлением перемен
</a:t>
            </a:r>
            <a:endParaRPr lang="en-US" sz="3300" dirty="0"/>
          </a:p>
        </p:txBody>
      </p:sp>
      <p:sp>
        <p:nvSpPr>
          <p:cNvPr id="4" name="Text 1"/>
          <p:cNvSpPr txBox="1"/>
          <p:nvPr/>
        </p:nvSpPr>
        <p:spPr>
          <a:xfrm>
            <a:off x="1071300" y="2960875"/>
            <a:ext cx="70014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Евроатлантический мир дал Западу безопасность, рост и общий язык ценностей, но его устойчивость всегда зависела от согласия союзников. Сегодня главный вопрос — как сохранить единство, не потеряв способность к самостоятельным решениям.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2026-07-26T08:35:04Z</dcterms:created>
  <dcterms:modified xsi:type="dcterms:W3CDTF">2026-07-26T08:35:04Z</dcterms:modified>
</cp:coreProperties>
</file>