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75" y="2729242"/>
            <a:ext cx="9144000" cy="24110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76250" y="476538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Международное движение капиталов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2948850" y="180001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2425500" y="1560299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деньги, инвестиции и кредиты связывают экономики разных стран?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91108" y="0"/>
            <a:ext cx="445033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455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Капитал без границ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525725"/>
            <a:ext cx="38661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Капитал приносит доход только тогда, когда работает: его вкладывают в предприятия, ценные бумаги и банки. Между странами он движется туда, где выше отдача, ниже риск и стабильнее экономические условия.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825" y="1512375"/>
            <a:ext cx="198450" cy="264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48850" y="1515975"/>
            <a:ext cx="257400" cy="257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27338" y="1530275"/>
            <a:ext cx="257400" cy="228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05813" y="1530275"/>
            <a:ext cx="257400" cy="2288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484287" y="1515975"/>
            <a:ext cx="257400" cy="2574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формы международного движения капитала
</a:t>
            </a:r>
            <a:endParaRPr lang="en-US" sz="2412" dirty="0"/>
          </a:p>
        </p:txBody>
      </p:sp>
      <p:sp>
        <p:nvSpPr>
          <p:cNvPr id="13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180000" y="2117250"/>
            <a:ext cx="16701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Прямые инвестиции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Иностранный инвестор покупает долю в компании, строит завод или открывает филиал. Такой капитал обычно связан с управлением бизнесом и рассчитан на длительный срок.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1958494" y="2117250"/>
            <a:ext cx="16701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Портфельные вложения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Покупка акций и облигаций без контроля над компанией позволяет быстро входить в рынок и так же быстро выходить из него. Эти вложения чувствительны к новостям и колебаниям курсов.
</a:t>
            </a:r>
            <a:endParaRPr lang="en-US" sz="1000" dirty="0"/>
          </a:p>
        </p:txBody>
      </p:sp>
      <p:sp>
        <p:nvSpPr>
          <p:cNvPr id="16" name="Text 4"/>
          <p:cNvSpPr txBox="1"/>
          <p:nvPr/>
        </p:nvSpPr>
        <p:spPr>
          <a:xfrm>
            <a:off x="3736986" y="2117250"/>
            <a:ext cx="16701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кредиты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Банки, государства и компании предоставляют друг другу займы на определённый срок. Возврат капитала сопровождается процентами, поэтому важны надёжность заёмщика и условия договора.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5515481" y="2117250"/>
            <a:ext cx="16701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Банковские вклады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Депозиты в зарубежных банках используются для хранения средств и получения дохода. Такой поток капитала зависит от процентных ставок, доверия к финансовой системе и валютных ограничений.
</a:t>
            </a:r>
            <a:endParaRPr lang="en-US" sz="1000" dirty="0"/>
          </a:p>
        </p:txBody>
      </p:sp>
      <p:sp>
        <p:nvSpPr>
          <p:cNvPr id="18" name="Text 6"/>
          <p:cNvSpPr txBox="1"/>
          <p:nvPr/>
        </p:nvSpPr>
        <p:spPr>
          <a:xfrm>
            <a:off x="7293975" y="2117250"/>
            <a:ext cx="16701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Государственные займы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Государства занимают средства на внутреннем и внешнем рынках, чтобы покрывать дефицит бюджета или финансировать крупные проекты. При этом возрастает значение долговой нагрузки и графика выплат.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Ориентировочная учебная схема по данным МВФ и UNCTAD, без привязки к одному году.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мировых потоков капитала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мобильные потоки усиливают краткосрочные колебания рынков, даже если их доля выглядит небольшой.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Долгосрочные инвестиции занимают крупную долю, но финансовая нестабильность чаще возникает из-за подвижных потоков.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50" y="2439391"/>
            <a:ext cx="2860800" cy="2248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1607" y="2439391"/>
            <a:ext cx="2860800" cy="22489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3172" y="2439391"/>
            <a:ext cx="2860800" cy="22489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50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доходность выше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Инвесторы сравнивают не только проценты и дивиденды, но и реальную возможность сохранить прибыль. Если рынок крупный, правила понятны, а риски умеренны, капитал охотнее приходит именно туда.
</a:t>
            </a:r>
            <a:endParaRPr lang="en-US" sz="1002" dirty="0"/>
          </a:p>
        </p:txBody>
      </p:sp>
      <p:sp>
        <p:nvSpPr>
          <p:cNvPr id="8" name="Text 1"/>
          <p:cNvSpPr txBox="1"/>
          <p:nvPr/>
        </p:nvSpPr>
        <p:spPr>
          <a:xfrm>
            <a:off x="3141607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деньги чувствуют себя безопаснее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устойчивость, предсказуемые налоги и надёжная банковская система часто важнее, чем быстрый доход. Для капиталов особенно ценны страны, где прибыль можно свободно вывести и защитить от резких потерь.
</a:t>
            </a:r>
            <a:endParaRPr lang="en-US" sz="1002" dirty="0"/>
          </a:p>
        </p:txBody>
      </p:sp>
      <p:sp>
        <p:nvSpPr>
          <p:cNvPr id="9" name="Text 2"/>
          <p:cNvSpPr txBox="1"/>
          <p:nvPr/>
        </p:nvSpPr>
        <p:spPr>
          <a:xfrm>
            <a:off x="6103172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растут мировые финансовые центры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Нью-Йорк, Лондон, Токио, Гонконг и Сингапур притягивают капитал потому, что там сосредоточены биржи, банки и международные компании. Эти города работают как узлы, через которые проходят огромные финансовые потоки.
</a:t>
            </a:r>
            <a:endParaRPr lang="en-US" sz="1002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4786525"/>
            <a:ext cx="812700" cy="17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84000" cy="52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капитал пересекает границы государств
</a:t>
            </a:r>
            <a:endParaRPr lang="en-US" sz="221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8847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Прямые иностранные инвестиции и их значение для страны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ПИИ означают, что иностранная компания не просто покупает ценные бумаги, а создаёт предприятие, приобретает долю или участвует в управлении бизнесом на длительном горизонте.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171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принимающей страны такие вложения часто приносят технологии, современные методы управления, новые рабочие места и более тесную связь с мировыми рынками сбыта.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162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эффект ПИИ дают в промышленности, транспорте, связи и услугах, где важны крупные проекты, квалификация работников и способность быстро наращивать производство.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сравнение на основе общих характеристик, используемых в МВФ и Всемирном банке.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ПИИ и портфельные инвестиции: основные различия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ПИИ чаще связаны с реальными активами и управленческим участием, поэтому они меняются медленнее и поддерживают долгосрочные проекты.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Портфельные инвестиции более подвижны и сильнее реагируют на кризисы, поэтому они создают быстрые притоки и оттоки капитала.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0000" y="180000"/>
            <a:ext cx="7236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Транснациональные корпорации как главные участники международного инвестирования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180012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ТНК размещают производство в разных странах, чтобы снизить издержки, приблизиться к потребителям и использовать преимущества отдельных рынков труда, сырья и логистики.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412412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 филиалов и внутрифирменные расчёты помогают компаниям перераспределять прибыль, выстраивать цепочки поставок и быстрее адаптироваться к разным налоговым режимам.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4644800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принимающих стран ТНК могут означать новые рабочие места, доступ к технологиям и рост экспорта, но также усиливают конкуренцию для местного бизнеса.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6877187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решения заметно влияют на структуру занятости, темпы модернизации и распределение капитала в мировой экономике.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259" y="1058850"/>
            <a:ext cx="8781482" cy="347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происходит международное движение капитала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652300"/>
            <a:ext cx="8784000" cy="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последовательности принятия инвестиционного решения и размещения капитала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032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Финансовые центры и офшорные зоны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071003"/>
            <a:ext cx="36195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сосредоточены мировые потоки
</a:t>
            </a:r>
            <a:pPr algn="l" indent="0" marL="0">
              <a:lnSpc>
                <a:spcPct val="115000"/>
              </a:lnSpc>
              <a:buNone/>
            </a:pPr>
            <a:r>
              <a:rPr lang="en-US" sz="67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Нью-Йорк, Лондон, Токио, Гонконг и Сингапур выполняют роль узлов, через которые проходят банковские расчёты, биржевые сделки и страховые операции. Именно здесь капитал быстрее находит новые возможности.
</a:t>
            </a:r>
            <a:endParaRPr lang="en-US" sz="1158" dirty="0"/>
          </a:p>
        </p:txBody>
      </p:sp>
      <p:sp>
        <p:nvSpPr>
          <p:cNvPr id="7" name="Text 3"/>
          <p:cNvSpPr txBox="1"/>
          <p:nvPr/>
        </p:nvSpPr>
        <p:spPr>
          <a:xfrm>
            <a:off x="180000" y="3246503"/>
            <a:ext cx="3619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офшоры вызывают споры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Офшорные зоны привлекают низкими налогами и упрощённой отчётностью, но одновременно создают риск непрозрачности собственности и вывода прибыли. Поэтому их роль в мировой экономике оценивают неоднозначно.
</a:t>
            </a:r>
            <a:endParaRPr lang="en-US" sz="1109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6075" y="2077481"/>
            <a:ext cx="5037900" cy="12891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форм капиталовых потоков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480161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сопоставляет ключевые формы международного движения капитала по сроку размещения, уровню контроля, рискам и типичным примерам.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846128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ПИИ обычно наиболее устойчивы, а портфельные вложения и кредиты сильнее реагируют на кризисы, валютные колебания и изменения процентных ставок.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926075" y="4042304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МВФ, UNCTAD, Всемирный банк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международный капитал влияет на экономику принимающей страны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180000" y="1150367"/>
            <a:ext cx="4682700" cy="7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Приток капитала увеличивает объём инвестиций, помогает запускать новые производства и ускоряет строительство инфраструктуры, если в стране есть понятные правила и защищённые права собственности.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1994740"/>
            <a:ext cx="4682700" cy="7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с деньгами часто приходят технологии, управленческие практики и требования к качеству продукции, что повышает производительность труда и конкурентоспособность местных компаний.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80000" y="2839124"/>
            <a:ext cx="4682700" cy="7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Негативный эффект возникает, когда прибыль регулярно выводится за рубеж, а экономика слишком сильно зависит от внешних решений, кредитов и конъюнктуры мировых рынков.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180000" y="3683502"/>
            <a:ext cx="4682700" cy="7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определяется не самим притоком капитала, а тем, насколько государство умеет направлять его в долгосрочные проекты, контролировать риски и поддерживать финансовую устойчивость.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Сводные оценки по материалам МВФ, UNCTAD и Всемирного банка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Выгоды и риски для страны-реципиента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Приток капитала оценивают не только по объёму, но и по тому, насколько он связан с долгосрочным развитием экономики.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пользу дают технологии, занятость и инфраструктура, но при слабом регулировании растут валютные и долговые риски.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Вывоз капитала и его последствия для страны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270925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Вывоз капитала может быть законным, когда компании и частные инвесторы ищут более надёжную валюту, защиту активов или более выгодный налоговый режим за рубежом.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242893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Скрытый отток особенно опасен: он уменьшает объём средств, доступных для кредитования бизнеса, и ослабляет внутренние инвестиции, которые нужны для роста производства.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3214873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отток становится массовым, снижается доверие к национальной валюте, ухудшается налоговая база и усиливается финансовая нестабильность, что затрудняет экономическую политику государства.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259" y="1058850"/>
            <a:ext cx="8781482" cy="347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7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дешёвых денег к кризису: как работает глобальный финансовый цикл
</a:t>
            </a:r>
            <a:endParaRPr lang="en-US" sz="187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652300"/>
            <a:ext cx="8784000" cy="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5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типичную динамику международных потоков капитала и их реакцию на изменение денежной политики в крупных экономиках.
</a:t>
            </a:r>
            <a:endParaRPr lang="en-US" sz="96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056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Регулирование международного движения капитала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2251713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Государства используют валютные ограничения, налоговый контроль, раскрытие владельцев компаний и меры против отмывания денег, чтобы сделать финансовые потоки прозрачнее и снизить риск незаконного вывода средств.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3252738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МВФ, ОЭСР и ФАТФ помогают странам обмениваться информацией и согласовывать правила, потому что международный капитал легко перемещается через границы и может усиливать как развитие, так и кризисы.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МВФ, UNCTAD; обобщённые данные по кризисным периодам 2008–2009 и 2020 годов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менялись мировые потоки капитала в периоды кризисов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графике показаны периоды, когда глобальные финансовые шоки особенно быстро меняли поведение инвесторов и банков.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кризисов сильнее всего сокращаются краткосрочные и более спекулятивные потоки, тогда как долгосрочные инвестиции снижаются медленнее.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капитала на развивающиеся страны: от притока к уязвимости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79963" y="2030752"/>
            <a:ext cx="28206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Приток инвестиций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экономику поступают средства для заводов, дорог, связи и логистики; это ускоряет рост занятости и расширяет производственные возможности страны.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161705" y="2030752"/>
            <a:ext cx="28206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перегрева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капитала становится слишком много, растут цены на активы и внешняя задолженность, а зависимость от краткосрочных вложений делает экономику менее устойчивой.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143447" y="2030752"/>
            <a:ext cx="28206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Резкий отток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ухудшении внешних условий возможны девальвация, рост ставок и удорожание долга; поэтому развивающимся странам особенно важны стабильные правила и надзор.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905590"/>
            <a:ext cx="8784000" cy="22476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Показатели, по которым оценивают движение капитала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179996" y="3852977"/>
            <a:ext cx="4298700" cy="8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основные индикаторы, по которым судят о притоке и оттоке капитала, а также о финансовой устойчивости страны.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4782675"/>
            <a:ext cx="8127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4665300" y="3852975"/>
            <a:ext cx="4298700" cy="8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резервы и устойчивый курс обычно смягчают внешние шоки, а снижение ПИИ и ослабление валюты часто указывают на нарастающую нестабильность.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3350154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МВФ, Всемирный банк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76250" y="1444443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35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Международный капитал: ресурс развития, который требует контроля
</a:t>
            </a:r>
            <a:endParaRPr lang="en-US" sz="2735" dirty="0"/>
          </a:p>
        </p:txBody>
      </p:sp>
      <p:sp>
        <p:nvSpPr>
          <p:cNvPr id="4" name="Text 1"/>
          <p:cNvSpPr txBox="1"/>
          <p:nvPr/>
        </p:nvSpPr>
        <p:spPr>
          <a:xfrm>
            <a:off x="2425500" y="2677079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Международное движение капиталов приносит странам инвестиции, технологии и новые возможности, но одновременно усиливает зависимость от внешних рынков. Устойчивость обеспечивает прозрачность, диверсификация и разумное регулирование.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2026-05-25T13:22:17Z</dcterms:created>
  <dcterms:modified xsi:type="dcterms:W3CDTF">2026-05-25T13:22:17Z</dcterms:modified>
</cp:coreProperties>
</file>