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14325" y="562650"/>
            <a:ext cx="10363500" cy="57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Зональные типы почв как отражение природных зон Земли
</a:t>
            </a:r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Почвы меняются вместе с климатом и растительностью от тундры до пустынь.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30588" y="177200"/>
            <a:ext cx="5483073" cy="652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7475" y="3429000"/>
            <a:ext cx="5835600" cy="26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формируется очень медленно, а её свойства зависят от тепла, влаги, растений, рельефа, воды и времени. Поэтому в России хорошо видна смена почвенных поясов от севера к югу, изученная В. В. Докучаевым.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277475" y="552175"/>
            <a:ext cx="5835600" cy="2081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почва следует за природой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климата к типу почвы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природные условия и разложение органики определяют зональный тип почвы.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776" y="1893040"/>
            <a:ext cx="3633356" cy="205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3402" y="1893040"/>
            <a:ext cx="3633356" cy="205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49044" y="1893040"/>
            <a:ext cx="3633356" cy="2057956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7775" y="362725"/>
            <a:ext cx="112347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Почвенный профиль в разрезе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453848" y="416258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9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Тёмный верхний слой
</a:t>
            </a:r>
            <a:pPr algn="l" indent="0" marL="0">
              <a:lnSpc>
                <a:spcPct val="100000"/>
              </a:lnSpc>
              <a:buNone/>
            </a:pPr>
            <a:r>
              <a:rPr lang="en-US" sz="1169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Сверху лежит подстилка из растительных остатков, а ниже — гумусовый горизонт. Именно он обычно самый тёмный и рыхлый, потому что в нём больше перегноя и корней растений.
</a:t>
            </a:r>
            <a:endParaRPr lang="en-US" sz="1799" dirty="0"/>
          </a:p>
        </p:txBody>
      </p:sp>
      <p:sp>
        <p:nvSpPr>
          <p:cNvPr id="11" name="Text 3"/>
          <p:cNvSpPr txBox="1"/>
          <p:nvPr/>
        </p:nvSpPr>
        <p:spPr>
          <a:xfrm>
            <a:off x="4250925" y="4162561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97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Слои вымывания и накопления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103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 гумусом часто находится светлый слой вымывания, из которого вода уносит растворённые вещества вниз. Ниже расположен слой накопления, где эти вещества постепенно задерживаются и накапливаются.
</a:t>
            </a:r>
            <a:endParaRPr lang="en-US" sz="1697" dirty="0"/>
          </a:p>
        </p:txBody>
      </p:sp>
      <p:sp>
        <p:nvSpPr>
          <p:cNvPr id="12" name="Text 4"/>
          <p:cNvSpPr txBox="1"/>
          <p:nvPr/>
        </p:nvSpPr>
        <p:spPr>
          <a:xfrm>
            <a:off x="8047916" y="416253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9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почвы
</a:t>
            </a:r>
            <a:pPr algn="l" indent="0" marL="0">
              <a:lnSpc>
                <a:spcPct val="100000"/>
              </a:lnSpc>
              <a:buNone/>
            </a:pPr>
            <a:r>
              <a:rPr lang="en-US" sz="1169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Внизу находится материнская порода — рыхлая или плотная горная порода, из которой почва постепенно образуется. По ней видно, на каком материале почвенный покров начал формироваться.
</a:t>
            </a:r>
            <a:endParaRPr lang="en-US" sz="179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6000" y="2243741"/>
            <a:ext cx="6095999" cy="4613671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22075" y="355600"/>
            <a:ext cx="11652425" cy="16048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Тундрово-глеевые почвы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222075" y="2973525"/>
            <a:ext cx="25395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Суровый климат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почвы формируются в зоне вечной мерзлоты, где большую часть года холодно и сыро. Низкие температуры резко замедляют почвообразование и делают почвенный покров очень уязвимым.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3172058" y="2973525"/>
            <a:ext cx="25395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Мало гумуса
</a:t>
            </a:r>
            <a:pPr algn="l" indent="0" marL="0">
              <a:lnSpc>
                <a:spcPct val="100000"/>
              </a:lnSpc>
              <a:buNone/>
            </a:pPr>
            <a:r>
              <a:rPr lang="en-US" sz="8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Растительные остатки разлагаются медленно, поэтому перегноя накапливается мало. Почва остаётся тонкой, слабоструктурной и часто имеет кисловатую реакцию, что ограничивает развитие растений.
</a:t>
            </a:r>
            <a:endParaRPr lang="en-US" sz="1263" dirty="0"/>
          </a:p>
        </p:txBody>
      </p:sp>
      <p:sp>
        <p:nvSpPr>
          <p:cNvPr id="12" name="Text 4"/>
          <p:cNvSpPr txBox="1"/>
          <p:nvPr/>
        </p:nvSpPr>
        <p:spPr>
          <a:xfrm>
            <a:off x="222075" y="5094450"/>
            <a:ext cx="25395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Переувлажнение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плохого дренажа вода задерживается в верхних слоях, и почва приобретает глеевые признаки. В таких условиях корням трудно получать достаточно кислорода.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3172058" y="5094450"/>
            <a:ext cx="25395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Хозяйственное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земледелия тундрово-глеевые почвы почти не подходят. Их используют очень ограниченно, а основная роль этих территорий связана с природными экосистемами тундры.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2408833"/>
            <a:ext cx="6096000" cy="44469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300" dirty="0"/>
          </a:p>
        </p:txBody>
      </p:sp>
      <p:sp>
        <p:nvSpPr>
          <p:cNvPr id="9" name="Text 1"/>
          <p:cNvSpPr txBox="1"/>
          <p:nvPr/>
        </p:nvSpPr>
        <p:spPr>
          <a:xfrm>
            <a:off x="222075" y="355600"/>
            <a:ext cx="11616558" cy="1306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Подзолистые и дерново-подзолистые почвы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352427" y="2406651"/>
            <a:ext cx="5457822" cy="890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распространены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почвы характерны для тайги и смешанных лесов, где осадков больше, чем испарения. Влажный климат создаёт условия для вымывания питательных веществ из верхних слоёв.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352427" y="3388839"/>
            <a:ext cx="5457822" cy="890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они светлые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 верхним горизонтом часто появляется светлый подзолистый слой, обеднённый соединениями железа и гумуса. Поэтому почва выглядит менее тёмной и менее богатой, чем чернозём.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352427" y="4371028"/>
            <a:ext cx="5457822" cy="890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Плодородие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Гумуса в таких почвах немного, а питательные элементы находятся в недостатке. Без ухода урожайность невысока, особенно на участках с сильным вымыванием веществ.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352427" y="5353218"/>
            <a:ext cx="5457822" cy="890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улучшить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повышения урожайности применяют известкование, удобрения, правильную обработку почвы и чередование культур. Эти меры помогают сохранить структуру и поддержать питание растений.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5335" y="2511713"/>
            <a:ext cx="424462" cy="48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3483" y="2511713"/>
            <a:ext cx="485100" cy="485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016" y="4753825"/>
            <a:ext cx="485100" cy="485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4933" y="4795495"/>
            <a:ext cx="502200" cy="4017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379075" y="26003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Зона распространения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693425" y="3223228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почвы формируются под широколиственными лесами и в лесостепи, где увлажнение умеренное. Здесь почва получает достаточно органических остатков, но не испытывает сильного вымывания.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017525" y="26003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Содержание гумуса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6331900" y="3223228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серых лесных почвах гумуса больше, чем в подзолистых, поэтому они темнее и богаче питательными веществами. Это делает их заметно более ценными для земледелия.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1379075" y="48424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Сельскохозяйственные культуры
</a:t>
            </a:r>
            <a:endParaRPr lang="en-US" sz="1800" dirty="0"/>
          </a:p>
        </p:txBody>
      </p:sp>
      <p:sp>
        <p:nvSpPr>
          <p:cNvPr id="13" name="Text 5"/>
          <p:cNvSpPr txBox="1"/>
          <p:nvPr/>
        </p:nvSpPr>
        <p:spPr>
          <a:xfrm>
            <a:off x="693425" y="5469794"/>
            <a:ext cx="48996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таких почвах успешно выращивают зерновые, картофель, сахарную свёклу и кормовые растения. При правильном уходе они дают устойчивые урожаи и хорошо подходят для пашни.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7017525" y="48424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Промежуточные свойства
</a:t>
            </a:r>
            <a:endParaRPr lang="en-US" sz="1800" dirty="0"/>
          </a:p>
        </p:txBody>
      </p:sp>
      <p:sp>
        <p:nvSpPr>
          <p:cNvPr id="15" name="Text 7"/>
          <p:cNvSpPr txBox="1"/>
          <p:nvPr/>
        </p:nvSpPr>
        <p:spPr>
          <a:xfrm>
            <a:off x="6331900" y="5469794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Серые лесные почвы занимают переходное положение между бедными лесными и очень плодородными степными почвами. Их свойства отражают более мягкое соотношение тепла и влаги.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300" dirty="0"/>
          </a:p>
        </p:txBody>
      </p:sp>
      <p:sp>
        <p:nvSpPr>
          <p:cNvPr id="17" name="Text 9"/>
          <p:cNvSpPr txBox="1"/>
          <p:nvPr/>
        </p:nvSpPr>
        <p:spPr>
          <a:xfrm>
            <a:off x="565500" y="564225"/>
            <a:ext cx="110610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Серые лесные почвы
</a:t>
            </a:r>
            <a:endParaRPr lang="en-US" sz="3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общий тренд: чем лучше условия для растительности, тем больше органики поступает в почву. В пустынях и тундре этот процесс резко ослаблен.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Максимум гумуса приходится на степи, а минимальные значения — на тундру и пустыни, где не хватает тепла или влаги.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почвенной зональности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содержания гумуса по зонам
</a:t>
            </a:r>
            <a:endParaRPr lang="en-US" sz="3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300" dirty="0"/>
          </a:p>
        </p:txBody>
      </p:sp>
      <p:sp>
        <p:nvSpPr>
          <p:cNvPr id="4" name="Text 1"/>
          <p:cNvSpPr txBox="1"/>
          <p:nvPr/>
        </p:nvSpPr>
        <p:spPr>
          <a:xfrm>
            <a:off x="6420400" y="1621807"/>
            <a:ext cx="5122800" cy="31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 сравнительно небольшую площадь, чернозёмы дают очень высокие урожаи благодаря толстому гумусовому горизонту и большому запасу питательных веществ.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886700" y="1832400"/>
            <a:ext cx="4647000" cy="269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8–10%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площади почв России занимают чернозёмы.
</a:t>
            </a:r>
            <a:endParaRPr lang="en-US" sz="3000" dirty="0"/>
          </a:p>
        </p:txBody>
      </p:sp>
      <p:sp>
        <p:nvSpPr>
          <p:cNvPr id="6" name="Text 3"/>
          <p:cNvSpPr txBox="1"/>
          <p:nvPr/>
        </p:nvSpPr>
        <p:spPr>
          <a:xfrm>
            <a:off x="648800" y="4818000"/>
            <a:ext cx="51228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 России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7275" y="1919974"/>
            <a:ext cx="7101300" cy="30180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6850" y="778500"/>
            <a:ext cx="3979500" cy="530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главных зональных почв
</a:t>
            </a:r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увидеть, как почвы меняются от холодных и влажных районов к сухим степям и засушливым областям.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плодородные почвы связаны с умеренным увлажнением, а дефицит влаги или её избыток ухудшают свойства почвенного покрова.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300" dirty="0"/>
          </a:p>
        </p:txBody>
      </p:sp>
      <p:sp>
        <p:nvSpPr>
          <p:cNvPr id="6" name="Text 2"/>
          <p:cNvSpPr txBox="1"/>
          <p:nvPr/>
        </p:nvSpPr>
        <p:spPr>
          <a:xfrm>
            <a:off x="5320167" y="6420933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зональным почвам России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040475" y="2606225"/>
            <a:ext cx="47304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человеком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Каштановые почвы подходят для зерновых культур и подсолнечника только при достаточном уходе. В засушливых районах их часто используют как пастбища и иногда орошают.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1322400" y="2606225"/>
            <a:ext cx="47304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осадков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сухих степях выпадает меньше влаги, чем в зонах с чернозёмами. Почва пересыхает быстрее, а условия для роста растений становятся более жёсткими.
</a:t>
            </a:r>
            <a:endParaRPr lang="en-US" sz="1900" dirty="0"/>
          </a:p>
        </p:txBody>
      </p:sp>
      <p:sp>
        <p:nvSpPr>
          <p:cNvPr id="8" name="Text 2"/>
          <p:cNvSpPr txBox="1"/>
          <p:nvPr/>
        </p:nvSpPr>
        <p:spPr>
          <a:xfrm>
            <a:off x="4191600" y="4872250"/>
            <a:ext cx="47304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гумуса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разреженной растительности в почву попадает меньше органических остатков. Поэтому гумусовый слой тоньше, а плодородие ниже, чем у чернозёмов.
</a:t>
            </a:r>
            <a:endParaRPr lang="en-US" sz="1900" dirty="0"/>
          </a:p>
        </p:txBody>
      </p:sp>
      <p:sp>
        <p:nvSpPr>
          <p:cNvPr id="9" name="Text 3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300" dirty="0"/>
          </a:p>
        </p:txBody>
      </p:sp>
      <p:sp>
        <p:nvSpPr>
          <p:cNvPr id="10" name="Text 4"/>
          <p:cNvSpPr txBox="1"/>
          <p:nvPr/>
        </p:nvSpPr>
        <p:spPr>
          <a:xfrm>
            <a:off x="497250" y="296675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Каштановые почвы сухих степей
</a:t>
            </a:r>
            <a:endParaRPr lang="en-US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300" dirty="0"/>
          </a:p>
        </p:txBody>
      </p:sp>
      <p:sp>
        <p:nvSpPr>
          <p:cNvPr id="8" name="Text 1"/>
          <p:cNvSpPr txBox="1"/>
          <p:nvPr/>
        </p:nvSpPr>
        <p:spPr>
          <a:xfrm>
            <a:off x="929864" y="2197099"/>
            <a:ext cx="4808460" cy="1452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Жаркий климат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почвы формируются там, где очень тепло и почти нет дождей. Вода быстро испаряется, поэтому растения развиваются с трудом, а почвенный покров остаётся бедным.
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6889285" y="2197099"/>
            <a:ext cx="4808460" cy="1452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Мало органики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Растительных остатков здесь немного, значит, гумуса образуется мало. Почва получается светлой, сухой и менее плодородной, чем в более влажных природных зонах.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929864" y="4237125"/>
            <a:ext cx="4808460" cy="1452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засоления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засушливых районах соли легко накапливаются и могут подниматься к поверхности вместе с влагой. Это ухудшает условия для роста культур и требует особого ухода.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6889285" y="4237125"/>
            <a:ext cx="4808460" cy="1452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Земледелие при поливе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орошения урожайность низкая, но при поливе можно выращивать хлопок, овощи и бахчевые культуры. При этом важно постоянно бороться с засолением почв.
</a:t>
            </a:r>
            <a:endParaRPr lang="en-US" sz="1800" dirty="0"/>
          </a:p>
        </p:txBody>
      </p:sp>
      <p:sp>
        <p:nvSpPr>
          <p:cNvPr id="12" name="Text 5"/>
          <p:cNvSpPr txBox="1"/>
          <p:nvPr/>
        </p:nvSpPr>
        <p:spPr>
          <a:xfrm>
            <a:off x="222075" y="355600"/>
            <a:ext cx="11616558" cy="1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Серозёмы и пустынные почвы
</a:t>
            </a:r>
            <a:endParaRPr lang="en-US" sz="3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2075" y="4368581"/>
            <a:ext cx="11728625" cy="187841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300" dirty="0"/>
          </a:p>
        </p:txBody>
      </p:sp>
      <p:sp>
        <p:nvSpPr>
          <p:cNvPr id="8" name="Text 1"/>
          <p:cNvSpPr txBox="1"/>
          <p:nvPr/>
        </p:nvSpPr>
        <p:spPr>
          <a:xfrm>
            <a:off x="222075" y="355600"/>
            <a:ext cx="11616558" cy="1306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Вертикальная зональность в горах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370165" y="2406649"/>
            <a:ext cx="2522084" cy="17523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подножья теплее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нижней части гор условия мягче, поэтому здесь формируются более богатые почвы. Они лучше обеспечены теплом и влагой, чем почвы выше по склону.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52292" y="2406649"/>
            <a:ext cx="2522084" cy="17523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Горно-лесные пояса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Выше располагаются горно-лесные почвы. Они связаны с лесной растительностью, которая защищает поверхность от быстрого разрушения и даёт почве органические остатки.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334422" y="2406649"/>
            <a:ext cx="2522084" cy="17523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Горно-луговые области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выше климат становится прохладнее, а растительность меняется на горные луга. Здесь почвы формируются медленнее и отличаются более тонким гумусовым слоем.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9316549" y="2406649"/>
            <a:ext cx="2522084" cy="17523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Горно-тундровые вершины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самых высоких участках условия самые суровые: холод, ветер и короткое лето. Поэтому почвы здесь маломощные и напоминают тундровые по своим свойствам.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климат влияет на плодородие почвы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тепло, влага и разложение органических остатков определяют образование гумуса и изменение плодородия почв.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влаги влияет на скорость разложения остатков, толщину гумусового слоя и условия для растений. Поэтому тип почвы меняется вместе с природной зоной.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умеренной влажности плодородие обычно выше всего; при избытке или недостатке воды почвы беднеют.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природным зонам и свойствам почв России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влажности и типа почвы
</a:t>
            </a:r>
            <a:endParaRPr lang="en-US" sz="3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222075" y="355600"/>
            <a:ext cx="11616558" cy="1306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Хозяйственное значение зональных почв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334476" y="2406651"/>
            <a:ext cx="4732348" cy="8856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Чернозёмы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лучшие почвы для земледелия. На них особенно хорошо растут зерновые культуры, подсолнечник и сахарная свёкла, потому что гумусовый слой здесь мощный и питательный.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2621044" y="3383805"/>
            <a:ext cx="4732348" cy="8856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Серые лесные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почвы используют для картофеля, свёклы и кормовых культур. Они достаточно плодородны, поэтому при правильной обработке дают устойчивые урожаи в лесостепи и рядом с ней.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907613" y="4360959"/>
            <a:ext cx="4732348" cy="8856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Каштановые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Каштановые почвы дают хороший результат в сухих степях, но часто требуют орошения. Без дополнительной влаги урожайность снижается, зато при поливе возможны полевые культуры.
</a:t>
            </a:r>
            <a:endParaRPr lang="en-US" sz="1600" dirty="0"/>
          </a:p>
        </p:txBody>
      </p:sp>
      <p:sp>
        <p:nvSpPr>
          <p:cNvPr id="11" name="Text 5"/>
          <p:cNvSpPr txBox="1"/>
          <p:nvPr/>
        </p:nvSpPr>
        <p:spPr>
          <a:xfrm>
            <a:off x="7194181" y="5338115"/>
            <a:ext cx="4732348" cy="8857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Бедные северные почвы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Тундрово-глеевые и подзолистые почвы малопригодны для земледелия. Чаще их используют под леса, сенокосы и пастбища, где важнее сохранить природный покров.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1624" y="2023167"/>
            <a:ext cx="428700" cy="3810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35899" y="2003550"/>
            <a:ext cx="420300" cy="420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68361" y="4185750"/>
            <a:ext cx="315225" cy="4203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300" dirty="0"/>
          </a:p>
        </p:txBody>
      </p:sp>
      <p:sp>
        <p:nvSpPr>
          <p:cNvPr id="10" name="Text 1"/>
          <p:cNvSpPr txBox="1"/>
          <p:nvPr/>
        </p:nvSpPr>
        <p:spPr>
          <a:xfrm>
            <a:off x="594450" y="558982"/>
            <a:ext cx="110031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проблемы почв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893550" y="1935225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Водная и ветровая эрозия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неправильной распашке плодородный верхний слой смывается водой или выдувается ветром. Особенно быстро это происходит на открытых склонах и в степных районах без защиты растительностью.
</a:t>
            </a:r>
            <a:endParaRPr lang="en-US" sz="1700" dirty="0"/>
          </a:p>
        </p:txBody>
      </p:sp>
      <p:sp>
        <p:nvSpPr>
          <p:cNvPr id="12" name="Text 3"/>
          <p:cNvSpPr txBox="1"/>
          <p:nvPr/>
        </p:nvSpPr>
        <p:spPr>
          <a:xfrm>
            <a:off x="6342000" y="1942563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Истощение почвы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долго выращивать одну и ту же культуру, почва теряет питательные вещества и гумус. Урожаи становятся ниже, поэтому земле нужен отдых и чередование растений.
</a:t>
            </a:r>
            <a:endParaRPr lang="en-US" sz="1700" dirty="0"/>
          </a:p>
        </p:txBody>
      </p:sp>
      <p:sp>
        <p:nvSpPr>
          <p:cNvPr id="13" name="Text 4"/>
          <p:cNvSpPr txBox="1"/>
          <p:nvPr/>
        </p:nvSpPr>
        <p:spPr>
          <a:xfrm>
            <a:off x="893550" y="4124775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Засоление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Чрезмерный полив может поднять соли к поверхности, и почва становится хуже для растений. Такая проблема особенно опасна в сухих районах, где испарение очень сильное.
</a:t>
            </a:r>
            <a:endParaRPr lang="en-US" sz="1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22075" y="355600"/>
            <a:ext cx="11616558" cy="16048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почв и сохранение плодородия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222075" y="2912828"/>
            <a:ext cx="3456000" cy="12043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Севооборот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Чередование культур помогает не истощать почву. Разные растения по-разному используют питательные вещества, поэтому земля успевает восстановиться и дольше сохраняет плодородие.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302358" y="2912828"/>
            <a:ext cx="3456000" cy="12043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Лесополосы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Полосы деревьев защищают поля от сильного ветра и уменьшают выдувание почвы. Они также помогают удерживать влагу и делают сельскохозяйственные территории более устойчивыми.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8382633" y="3829398"/>
            <a:ext cx="3456000" cy="12043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Органические удобрения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Компост, навоз и другие органические удобрения пополняют запас гумуса. Благодаря этому почва становится более рыхлой, питательной и лучше удерживает воду.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22075" y="5033728"/>
            <a:ext cx="3456000" cy="12043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Щадящая обработка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Минимальная обработка почвы снижает её разрушение и помогает сохранить структуру. Так уменьшаются потери влаги и замедляется размывание верхнего слоя.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4302358" y="5033728"/>
            <a:ext cx="3456000" cy="12043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Нормированный выпас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пастбищах важно не допускать перевыпаса. Если траву постоянно объедают слишком сильно, почва оголяется, разрушается и становится уязвимой для ветра и воды.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250" y="2816149"/>
            <a:ext cx="6463500" cy="235727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558958" y="635508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6958475" y="1928850"/>
            <a:ext cx="5025000" cy="413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типы почв связаны с природными зонами и использованием земель в разных частях страны.
</a:t>
            </a:r>
            <a:pPr algn="l" indent="0" marL="0">
              <a:lnSpc>
                <a:spcPct val="150041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почв повторяет смену природных зон: от холодных северных к более тёплым и сухим южным районам.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367549" y="6492325"/>
            <a:ext cx="56493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природным зонам России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основные почвы России
</a:t>
            </a:r>
            <a:endParaRPr lang="en-US" sz="3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5959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0400" y="932250"/>
            <a:ext cx="9940500" cy="499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зональные почвы так важны
</a:t>
            </a:r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Зональные почвы показывают, как климат и растительность вместе создают разные условия для жизни и хозяйства. Понимание этой связи помогает беречь землю и разумно использовать её богатства.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2026-06-02T19:15:53Z</dcterms:created>
  <dcterms:modified xsi:type="dcterms:W3CDTF">2026-06-02T19:15:53Z</dcterms:modified>
</cp:coreProperties>
</file>