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80000" y="294300"/>
            <a:ext cx="6853200" cy="1448400"/>
          </a:xfrm>
          <a:prstGeom prst="rect">
            <a:avLst/>
          </a:prstGeom>
          <a:noFill/>
          <a:ln/>
        </p:spPr>
        <p:txBody>
          <a:bodyPr wrap="square" lIns="0" tIns="0" rIns="0" bIns="0" rtlCol="0" anchor="ctr"/>
          <a:lstStyle/>
          <a:p>
            <a:pPr algn="l" indent="0" marL="0">
              <a:lnSpc>
                <a:spcPct val="115000"/>
              </a:lnSpc>
              <a:buNone/>
            </a:pPr>
            <a:r>
              <a:rPr lang="en-US" sz="4200" b="1" dirty="0">
                <a:solidFill>
                  <a:srgbClr val="000000"/>
                </a:solidFill>
                <a:latin typeface="Arial" pitchFamily="34" charset="0"/>
                <a:ea typeface="Arial" pitchFamily="34" charset="-122"/>
                <a:cs typeface="Arial" pitchFamily="34" charset="-120"/>
              </a:rPr>
              <a:t>My Country: Russia
</a:t>
            </a:r>
            <a:endParaRPr lang="en-US" sz="4200" dirty="0"/>
          </a:p>
        </p:txBody>
      </p:sp>
      <p:sp>
        <p:nvSpPr>
          <p:cNvPr id="4" name="Text 1"/>
          <p:cNvSpPr txBox="1"/>
          <p:nvPr/>
        </p:nvSpPr>
        <p:spPr>
          <a:xfrm>
            <a:off x="5379725" y="2956550"/>
            <a:ext cx="3584100" cy="1497600"/>
          </a:xfrm>
          <a:prstGeom prst="rect">
            <a:avLst/>
          </a:prstGeom>
          <a:noFill/>
          <a:ln/>
        </p:spPr>
        <p:txBody>
          <a:bodyPr wrap="square" lIns="0" tIns="0" rIns="0" bIns="0" rtlCol="0" anchor="ctr"/>
          <a:lstStyle/>
          <a:p>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Russia through simple English words and real facts
</a:t>
            </a:r>
            <a:endParaRPr lang="en-US" sz="1400" dirty="0"/>
          </a:p>
        </p:txBody>
      </p:sp>
      <p:sp>
        <p:nvSpPr>
          <p:cNvPr id="5" name="Text 2"/>
          <p:cNvSpPr txBox="1"/>
          <p:nvPr/>
        </p:nvSpPr>
        <p:spPr>
          <a:xfrm>
            <a:off x="5380042" y="4674300"/>
            <a:ext cx="3584100" cy="2892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00025" y="1264148"/>
            <a:ext cx="4991400" cy="392390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8790600" cy="930900"/>
          </a:xfrm>
          <a:prstGeom prst="rect">
            <a:avLst/>
          </a:prstGeom>
          <a:noFill/>
          <a:ln/>
        </p:spPr>
        <p:txBody>
          <a:bodyPr wrap="square" lIns="0" tIns="0" rIns="0" bIns="0" rtlCol="0" anchor="ctr"/>
          <a:lstStyle/>
          <a:p>
            <a:pPr algn="l" indent="0" marL="0">
              <a:lnSpc>
                <a:spcPct val="115000"/>
              </a:lnSpc>
              <a:buNone/>
            </a:pPr>
            <a:r>
              <a:rPr lang="en-US" sz="4000" b="1" dirty="0">
                <a:solidFill>
                  <a:srgbClr val="000000"/>
                </a:solidFill>
                <a:latin typeface="Arial" pitchFamily="34" charset="0"/>
                <a:ea typeface="Arial" pitchFamily="34" charset="-122"/>
                <a:cs typeface="Arial" pitchFamily="34" charset="-120"/>
              </a:rPr>
              <a:t>Россия на карте мира
</a:t>
            </a:r>
            <a:endParaRPr lang="en-US" sz="4000" dirty="0"/>
          </a:p>
        </p:txBody>
      </p:sp>
      <p:sp>
        <p:nvSpPr>
          <p:cNvPr id="6" name="Text 1"/>
          <p:cNvSpPr txBox="1"/>
          <p:nvPr/>
        </p:nvSpPr>
        <p:spPr>
          <a:xfrm>
            <a:off x="180000" y="1956175"/>
            <a:ext cx="3942900" cy="2001900"/>
          </a:xfrm>
          <a:prstGeom prst="rect">
            <a:avLst/>
          </a:prstGeom>
          <a:noFill/>
          <a:ln/>
        </p:spPr>
        <p:txBody>
          <a:bodyPr wrap="square" lIns="0" tIns="0" rIns="0" bIns="0" rtlCol="0" anchor="t"/>
          <a:lstStyle/>
          <a:p>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Russia lies in Europe and Asia, is the world's largest country, and its capital is Moscow. Its vast territory, 11 time zones, and many seas make it easy to explore with basic English words about country, climate, people, and nature.
</a:t>
            </a:r>
            <a:endParaRPr lang="en-US" sz="1400" dirty="0"/>
          </a:p>
        </p:txBody>
      </p:sp>
      <p:sp>
        <p:nvSpPr>
          <p:cNvPr id="7" name="Text 2"/>
          <p:cNvSpPr txBox="1"/>
          <p:nvPr/>
        </p:nvSpPr>
        <p:spPr>
          <a:xfrm>
            <a:off x="1800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4500" y="879807"/>
            <a:ext cx="5516400" cy="433123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90600" cy="639300"/>
          </a:xfrm>
          <a:prstGeom prst="rect">
            <a:avLst/>
          </a:prstGeom>
          <a:noFill/>
          <a:ln/>
        </p:spPr>
        <p:txBody>
          <a:bodyPr wrap="square" lIns="0" tIns="0" rIns="0" bIns="0" rtlCol="0" anchor="ctr"/>
          <a:lstStyle/>
          <a:p>
            <a:pPr algn="l" indent="0" marL="0">
              <a:lnSpc>
                <a:spcPct val="115000"/>
              </a:lnSpc>
              <a:buNone/>
            </a:pPr>
            <a:r>
              <a:rPr lang="en-US" sz="2600" b="1" dirty="0">
                <a:solidFill>
                  <a:srgbClr val="000000"/>
                </a:solidFill>
                <a:latin typeface="Arial" pitchFamily="34" charset="0"/>
                <a:ea typeface="Arial" pitchFamily="34" charset="-122"/>
                <a:cs typeface="Arial" pitchFamily="34" charset="-120"/>
              </a:rPr>
              <a:t>State Symbols of Russia
</a:t>
            </a:r>
            <a:endParaRPr lang="en-US" sz="2600" dirty="0"/>
          </a:p>
        </p:txBody>
      </p:sp>
      <p:sp>
        <p:nvSpPr>
          <p:cNvPr id="8"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9" name="Text 2"/>
          <p:cNvSpPr txBox="1"/>
          <p:nvPr/>
        </p:nvSpPr>
        <p:spPr>
          <a:xfrm>
            <a:off x="3643675" y="3826699"/>
            <a:ext cx="2969700" cy="983100"/>
          </a:xfrm>
          <a:prstGeom prst="rect">
            <a:avLst/>
          </a:prstGeom>
          <a:noFill/>
          <a:ln/>
        </p:spPr>
        <p:txBody>
          <a:bodyPr wrap="square" lIns="0" tIns="0" rIns="0" bIns="0" rtlCol="0" anchor="t"/>
          <a:lstStyle/>
          <a:p>
            <a:pPr algn="l" indent="0" marL="0">
              <a:lnSpc>
                <a:spcPct val="115000"/>
              </a:lnSpc>
              <a:buNone/>
            </a:pPr>
            <a:r>
              <a:rPr lang="en-US" sz="1208" b="1" dirty="0">
                <a:solidFill>
                  <a:srgbClr val="000000"/>
                </a:solidFill>
                <a:latin typeface="Arial" pitchFamily="34" charset="0"/>
                <a:ea typeface="Arial" pitchFamily="34" charset="-122"/>
                <a:cs typeface="Arial" pitchFamily="34" charset="-120"/>
              </a:rPr>
              <a:t>Anthem
</a:t>
            </a:r>
            <a:pPr algn="l" indent="0" marL="0">
              <a:lnSpc>
                <a:spcPct val="115000"/>
              </a:lnSpc>
              <a:buNone/>
            </a:pPr>
            <a:r>
              <a:rPr lang="en-US" sz="81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000000"/>
                </a:solidFill>
                <a:latin typeface="Arial" pitchFamily="34" charset="0"/>
                <a:ea typeface="Arial" pitchFamily="34" charset="-122"/>
                <a:cs typeface="Arial" pitchFamily="34" charset="-120"/>
              </a:rPr>
              <a:t>The anthem is performed at official ceremonies and national holidays. It helps people feel respect for their country and remember that symbols are part of shared history and common identity.
</a:t>
            </a:r>
            <a:endParaRPr lang="en-US" sz="1208" dirty="0"/>
          </a:p>
        </p:txBody>
      </p:sp>
      <p:sp>
        <p:nvSpPr>
          <p:cNvPr id="10" name="Text 3"/>
          <p:cNvSpPr txBox="1"/>
          <p:nvPr/>
        </p:nvSpPr>
        <p:spPr>
          <a:xfrm>
            <a:off x="4577180" y="2581600"/>
            <a:ext cx="2969700" cy="983100"/>
          </a:xfrm>
          <a:prstGeom prst="rect">
            <a:avLst/>
          </a:prstGeom>
          <a:noFill/>
          <a:ln/>
        </p:spPr>
        <p:txBody>
          <a:bodyPr wrap="square" lIns="0" tIns="0" rIns="0" bIns="0" rtlCol="0" anchor="t"/>
          <a:lstStyle/>
          <a:p>
            <a:pPr algn="l" indent="0" marL="0">
              <a:lnSpc>
                <a:spcPct val="115000"/>
              </a:lnSpc>
              <a:buNone/>
            </a:pPr>
            <a:r>
              <a:rPr lang="en-US" sz="1208" b="1" dirty="0">
                <a:solidFill>
                  <a:srgbClr val="000000"/>
                </a:solidFill>
                <a:latin typeface="Arial" pitchFamily="34" charset="0"/>
                <a:ea typeface="Arial" pitchFamily="34" charset="-122"/>
                <a:cs typeface="Arial" pitchFamily="34" charset="-120"/>
              </a:rPr>
              <a:t>Coat of arms
</a:t>
            </a:r>
            <a:pPr algn="l" indent="0" marL="0">
              <a:lnSpc>
                <a:spcPct val="115000"/>
              </a:lnSpc>
              <a:buNone/>
            </a:pPr>
            <a:r>
              <a:rPr lang="en-US" sz="81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50" dirty="0">
                <a:solidFill>
                  <a:srgbClr val="000000"/>
                </a:solidFill>
                <a:latin typeface="Arial" pitchFamily="34" charset="0"/>
                <a:ea typeface="Arial" pitchFamily="34" charset="-122"/>
                <a:cs typeface="Arial" pitchFamily="34" charset="-120"/>
              </a:rPr>
              <a:t>The coat of arms shows a double-headed eagle. It represents state power, history, and continuity. This symbol is often seen on official documents, public buildings, and important national emblems.
</a:t>
            </a:r>
            <a:endParaRPr lang="en-US" sz="1208" dirty="0"/>
          </a:p>
        </p:txBody>
      </p:sp>
      <p:sp>
        <p:nvSpPr>
          <p:cNvPr id="11" name="Text 4"/>
          <p:cNvSpPr txBox="1"/>
          <p:nvPr/>
        </p:nvSpPr>
        <p:spPr>
          <a:xfrm>
            <a:off x="5515230" y="1336500"/>
            <a:ext cx="2969700" cy="983100"/>
          </a:xfrm>
          <a:prstGeom prst="rect">
            <a:avLst/>
          </a:prstGeom>
          <a:noFill/>
          <a:ln/>
        </p:spPr>
        <p:txBody>
          <a:bodyPr wrap="square" lIns="0" tIns="0" rIns="0" bIns="0" rtlCol="0" anchor="t"/>
          <a:lstStyle/>
          <a:p>
            <a:pPr algn="l" indent="0" marL="0">
              <a:lnSpc>
                <a:spcPct val="115000"/>
              </a:lnSpc>
              <a:buNone/>
            </a:pPr>
            <a:r>
              <a:rPr lang="en-US" sz="1201" b="1" dirty="0">
                <a:solidFill>
                  <a:srgbClr val="000000"/>
                </a:solidFill>
                <a:latin typeface="Arial" pitchFamily="34" charset="0"/>
                <a:ea typeface="Arial" pitchFamily="34" charset="-122"/>
                <a:cs typeface="Arial" pitchFamily="34" charset="-120"/>
              </a:rPr>
              <a:t>Flag
</a:t>
            </a:r>
            <a:pPr algn="l" indent="0" marL="0">
              <a:lnSpc>
                <a:spcPct val="115000"/>
              </a:lnSpc>
              <a:buNone/>
            </a:pPr>
            <a:r>
              <a:rPr lang="en-US" sz="80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4" dirty="0">
                <a:solidFill>
                  <a:srgbClr val="000000"/>
                </a:solidFill>
                <a:latin typeface="Arial" pitchFamily="34" charset="0"/>
                <a:ea typeface="Arial" pitchFamily="34" charset="-122"/>
                <a:cs typeface="Arial" pitchFamily="34" charset="-120"/>
              </a:rPr>
              <a:t>The Russian flag has three horizontal stripes: white, blue, and red. It is one of the best-known national symbols and is used at official events, schools, and state celebrations across the country.
</a:t>
            </a:r>
            <a:endParaRPr lang="en-US" sz="120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3010" b="1" dirty="0">
                <a:solidFill>
                  <a:srgbClr val="000000"/>
                </a:solidFill>
                <a:latin typeface="Arial" pitchFamily="34" charset="0"/>
                <a:ea typeface="Arial" pitchFamily="34" charset="-122"/>
                <a:cs typeface="Arial" pitchFamily="34" charset="-120"/>
              </a:rPr>
              <a:t>Россия по площади и часовым поясам
</a:t>
            </a:r>
            <a:endParaRPr lang="en-US" sz="301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Large territory means long distances, different local schedules, and varied daily life from west to east.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Russia stands out not only by size, but also by the number of time zones, which affects travel, communication, and planning.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706" dirty="0">
                <a:solidFill>
                  <a:srgbClr val="000000"/>
                </a:solidFill>
                <a:latin typeface="Arial" pitchFamily="34" charset="0"/>
                <a:ea typeface="Arial" pitchFamily="34" charset="-122"/>
                <a:cs typeface="Arial" pitchFamily="34" charset="-120"/>
              </a:rPr>
              <a:t>Площадь: Encyclopaedia Britannica; часовые пояса: общепринятые географические сведения.
</a:t>
            </a:r>
            <a:endParaRPr lang="en-US" sz="706"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885368"/>
            <a:ext cx="2877000" cy="2000414"/>
          </a:xfrm>
          <a:prstGeom prst="rect">
            <a:avLst/>
          </a:prstGeom>
        </p:spPr>
      </p:pic>
      <p:pic>
        <p:nvPicPr>
          <p:cNvPr id="4" name="Image 2" descr="preencoded.png">    </p:cNvPr>
          <p:cNvPicPr>
            <a:picLocks noChangeAspect="1"/>
          </p:cNvPicPr>
          <p:nvPr/>
        </p:nvPicPr>
        <p:blipFill>
          <a:blip r:embed="rId3"/>
          <a:stretch>
            <a:fillRect/>
          </a:stretch>
        </p:blipFill>
        <p:spPr>
          <a:xfrm>
            <a:off x="3372625" y="884745"/>
            <a:ext cx="2216100" cy="1904461"/>
          </a:xfrm>
          <a:prstGeom prst="rect">
            <a:avLst/>
          </a:prstGeom>
        </p:spPr>
      </p:pic>
      <p:pic>
        <p:nvPicPr>
          <p:cNvPr id="5" name="Image 3" descr="preencoded.png">    </p:cNvPr>
          <p:cNvPicPr>
            <a:picLocks noChangeAspect="1"/>
          </p:cNvPicPr>
          <p:nvPr/>
        </p:nvPicPr>
        <p:blipFill>
          <a:blip r:embed="rId4"/>
          <a:stretch>
            <a:fillRect/>
          </a:stretch>
        </p:blipFill>
        <p:spPr>
          <a:xfrm>
            <a:off x="6200950" y="1060314"/>
            <a:ext cx="3010200" cy="182552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8" name="Text 1"/>
          <p:cNvSpPr txBox="1"/>
          <p:nvPr/>
        </p:nvSpPr>
        <p:spPr>
          <a:xfrm>
            <a:off x="180000" y="3076850"/>
            <a:ext cx="2580300" cy="1277400"/>
          </a:xfrm>
          <a:prstGeom prst="rect">
            <a:avLst/>
          </a:prstGeom>
          <a:noFill/>
          <a:ln/>
        </p:spPr>
        <p:txBody>
          <a:bodyPr wrap="square" lIns="0" tIns="0" rIns="0" bIns="0" rtlCol="0" anchor="t"/>
          <a:lstStyle/>
          <a:p>
            <a:pPr algn="ctr" indent="0" marL="0">
              <a:lnSpc>
                <a:spcPct val="115000"/>
              </a:lnSpc>
              <a:buNone/>
            </a:pPr>
            <a:r>
              <a:rPr lang="en-US" sz="1169" b="1" dirty="0">
                <a:solidFill>
                  <a:srgbClr val="000000"/>
                </a:solidFill>
                <a:latin typeface="Arial" pitchFamily="34" charset="0"/>
                <a:ea typeface="Arial" pitchFamily="34" charset="-122"/>
                <a:cs typeface="Arial" pitchFamily="34" charset="-120"/>
              </a:rPr>
              <a:t>От тундры до тайги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На севере России лежит тундра с холодным ветром и низкими кустарниками. Южнее начинается тайга — огромные леса, где растут ели, сосны и лиственницы. Такие природные зоны показывают, насколько по-разному выглядит одна и та же страна.
</a:t>
            </a:r>
            <a:endParaRPr lang="en-US" sz="1169" dirty="0"/>
          </a:p>
        </p:txBody>
      </p:sp>
      <p:sp>
        <p:nvSpPr>
          <p:cNvPr id="9" name="Text 2"/>
          <p:cNvSpPr txBox="1"/>
          <p:nvPr/>
        </p:nvSpPr>
        <p:spPr>
          <a:xfrm>
            <a:off x="3190525" y="3076850"/>
            <a:ext cx="2580300" cy="1277400"/>
          </a:xfrm>
          <a:prstGeom prst="rect">
            <a:avLst/>
          </a:prstGeom>
          <a:noFill/>
          <a:ln/>
        </p:spPr>
        <p:txBody>
          <a:bodyPr wrap="square" lIns="0" tIns="0" rIns="0" bIns="0" rtlCol="0" anchor="t"/>
          <a:lstStyle/>
          <a:p>
            <a:pPr algn="ctr" indent="0" marL="0">
              <a:lnSpc>
                <a:spcPct val="115000"/>
              </a:lnSpc>
              <a:buNone/>
            </a:pPr>
            <a:r>
              <a:rPr lang="en-US" sz="1169" b="1" dirty="0">
                <a:solidFill>
                  <a:srgbClr val="000000"/>
                </a:solidFill>
                <a:latin typeface="Arial" pitchFamily="34" charset="0"/>
                <a:ea typeface="Arial" pitchFamily="34" charset="-122"/>
                <a:cs typeface="Arial" pitchFamily="34" charset="-120"/>
              </a:rPr>
              <a:t>Байкал — озеро-рекордсмен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Озеро Байкал известно во всём мире. Это самое глубокое озеро на Земле, его глубина достигает 1642 метров. Чистая вода, горные берега и особая природа вокруг Байкала делают его одним из главных природных символов России.
</a:t>
            </a:r>
            <a:endParaRPr lang="en-US" sz="1169" dirty="0"/>
          </a:p>
        </p:txBody>
      </p:sp>
      <p:sp>
        <p:nvSpPr>
          <p:cNvPr id="10" name="Text 3"/>
          <p:cNvSpPr txBox="1"/>
          <p:nvPr/>
        </p:nvSpPr>
        <p:spPr>
          <a:xfrm>
            <a:off x="6310450" y="3037950"/>
            <a:ext cx="2580300" cy="1277400"/>
          </a:xfrm>
          <a:prstGeom prst="rect">
            <a:avLst/>
          </a:prstGeom>
          <a:noFill/>
          <a:ln/>
        </p:spPr>
        <p:txBody>
          <a:bodyPr wrap="square" lIns="0" tIns="0" rIns="0" bIns="0" rtlCol="0" anchor="t"/>
          <a:lstStyle/>
          <a:p>
            <a:pPr algn="ctr" indent="0" marL="0">
              <a:lnSpc>
                <a:spcPct val="115000"/>
              </a:lnSpc>
              <a:buNone/>
            </a:pPr>
            <a:r>
              <a:rPr lang="en-US" sz="1169" b="1" dirty="0">
                <a:solidFill>
                  <a:srgbClr val="000000"/>
                </a:solidFill>
                <a:latin typeface="Arial" pitchFamily="34" charset="0"/>
                <a:ea typeface="Arial" pitchFamily="34" charset="-122"/>
                <a:cs typeface="Arial" pitchFamily="34" charset="-120"/>
              </a:rPr>
              <a:t>Волга и широкие равнины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975" dirty="0">
                <a:solidFill>
                  <a:srgbClr val="000000"/>
                </a:solidFill>
                <a:latin typeface="Arial" pitchFamily="34" charset="0"/>
                <a:ea typeface="Arial" pitchFamily="34" charset="-122"/>
                <a:cs typeface="Arial" pitchFamily="34" charset="-120"/>
              </a:rPr>
              <a:t>Река Волга — крупнейшая река Европы. Её берега связывают города, поля и исторические места. Вдоль реки можно увидеть широкие пейзажи, которые помогают понять, как тесно в России связаны природа, жизнь людей и транспорт.
</a:t>
            </a:r>
            <a:endParaRPr lang="en-US" sz="1169" dirty="0"/>
          </a:p>
        </p:txBody>
      </p:sp>
      <p:sp>
        <p:nvSpPr>
          <p:cNvPr id="11" name="Text 4"/>
          <p:cNvSpPr txBox="1"/>
          <p:nvPr/>
        </p:nvSpPr>
        <p:spPr>
          <a:xfrm>
            <a:off x="180000" y="180000"/>
            <a:ext cx="8790900" cy="646200"/>
          </a:xfrm>
          <a:prstGeom prst="rect">
            <a:avLst/>
          </a:prstGeom>
          <a:noFill/>
          <a:ln/>
        </p:spPr>
        <p:txBody>
          <a:bodyPr wrap="square" lIns="0" tIns="0" rIns="0" bIns="0" rtlCol="0" anchor="ctr"/>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Природа России
</a:t>
            </a:r>
            <a:endParaRPr lang="en-US" sz="3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41550" y="1527768"/>
            <a:ext cx="3929100" cy="1334738"/>
          </a:xfrm>
          <a:prstGeom prst="rect">
            <a:avLst/>
          </a:prstGeom>
        </p:spPr>
      </p:pic>
      <p:sp>
        <p:nvSpPr>
          <p:cNvPr id="4"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Крупные города России
</a:t>
            </a:r>
            <a:endParaRPr lang="en-US" sz="38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6" name="Text 2"/>
          <p:cNvSpPr txBox="1"/>
          <p:nvPr/>
        </p:nvSpPr>
        <p:spPr>
          <a:xfrm>
            <a:off x="180000" y="288035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показывает, как разные города страны выполняют разные роли и выглядят по-своему.
</a:t>
            </a:r>
            <a:endParaRPr lang="en-US" sz="1100" dirty="0"/>
          </a:p>
        </p:txBody>
      </p:sp>
      <p:sp>
        <p:nvSpPr>
          <p:cNvPr id="7" name="Text 3"/>
          <p:cNvSpPr txBox="1"/>
          <p:nvPr/>
        </p:nvSpPr>
        <p:spPr>
          <a:xfrm>
            <a:off x="1546764" y="399570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Города России различаются не только размером, но и историей, культурой и экономической функцией.
</a:t>
            </a:r>
            <a:endParaRPr lang="en-US" sz="1100" dirty="0"/>
          </a:p>
        </p:txBody>
      </p:sp>
      <p:sp>
        <p:nvSpPr>
          <p:cNvPr id="8" name="Text 4"/>
          <p:cNvSpPr txBox="1"/>
          <p:nvPr/>
        </p:nvSpPr>
        <p:spPr>
          <a:xfrm>
            <a:off x="5035075" y="3361042"/>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Общеизвестные сведения о городах России.
</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3191" y="1606600"/>
            <a:ext cx="8777617" cy="2970300"/>
          </a:xfrm>
          <a:prstGeom prst="rect">
            <a:avLst/>
          </a:prstGeom>
        </p:spPr>
      </p:pic>
      <p:sp>
        <p:nvSpPr>
          <p:cNvPr id="4" name="Text 0"/>
          <p:cNvSpPr txBox="1"/>
          <p:nvPr/>
        </p:nvSpPr>
        <p:spPr>
          <a:xfrm>
            <a:off x="180000" y="180000"/>
            <a:ext cx="6009300" cy="586200"/>
          </a:xfrm>
          <a:prstGeom prst="rect">
            <a:avLst/>
          </a:prstGeom>
          <a:noFill/>
          <a:ln/>
        </p:spPr>
        <p:txBody>
          <a:bodyPr wrap="square" lIns="0" tIns="0" rIns="0" bIns="0" rtlCol="0" anchor="t"/>
          <a:lstStyle/>
          <a:p>
            <a:pPr algn="l" indent="0" marL="0">
              <a:lnSpc>
                <a:spcPct val="115000"/>
              </a:lnSpc>
              <a:buNone/>
            </a:pPr>
            <a:r>
              <a:rPr lang="en-US" sz="3200" b="1" dirty="0">
                <a:solidFill>
                  <a:srgbClr val="000000"/>
                </a:solidFill>
                <a:latin typeface="Arial" pitchFamily="34" charset="0"/>
                <a:ea typeface="Arial" pitchFamily="34" charset="-122"/>
                <a:cs typeface="Arial" pitchFamily="34" charset="-120"/>
              </a:rPr>
              <a:t>Как школьник узнаёт страну
</a:t>
            </a:r>
            <a:endParaRPr lang="en-US" sz="32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6" name="Text 2"/>
          <p:cNvSpPr txBox="1"/>
          <p:nvPr/>
        </p:nvSpPr>
        <p:spPr>
          <a:xfrm>
            <a:off x="180000" y="834000"/>
            <a:ext cx="3546300" cy="265500"/>
          </a:xfrm>
          <a:prstGeom prst="rect">
            <a:avLst/>
          </a:prstGeom>
          <a:noFill/>
          <a:ln/>
        </p:spPr>
        <p:txBody>
          <a:bodyPr wrap="square" lIns="0" tIns="0" rIns="0" bIns="0" rtlCol="0" anchor="t"/>
          <a:lstStyle/>
          <a:p>
            <a:pPr algn="l" indent="0" marL="0">
              <a:lnSpc>
                <a:spcPct val="115000"/>
              </a:lnSpc>
              <a:buNone/>
            </a:pPr>
            <a:r>
              <a:rPr lang="en-US" sz="909" dirty="0">
                <a:solidFill>
                  <a:srgbClr val="000000"/>
                </a:solidFill>
                <a:latin typeface="Arial" pitchFamily="34" charset="0"/>
                <a:ea typeface="Arial" pitchFamily="34" charset="-122"/>
                <a:cs typeface="Arial" pitchFamily="34" charset="-120"/>
              </a:rPr>
              <a:t>Последовательность идей от семьи к более широкому пониманию страны.
</a:t>
            </a:r>
            <a:endParaRPr lang="en-US" sz="909"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056851" y="2145390"/>
            <a:ext cx="690900" cy="552720"/>
          </a:xfrm>
          <a:prstGeom prst="rect">
            <a:avLst/>
          </a:prstGeom>
        </p:spPr>
      </p:pic>
      <p:pic>
        <p:nvPicPr>
          <p:cNvPr id="4" name="Image 2" descr="preencoded.png">    </p:cNvPr>
          <p:cNvPicPr>
            <a:picLocks noChangeAspect="1"/>
          </p:cNvPicPr>
          <p:nvPr/>
        </p:nvPicPr>
        <p:blipFill>
          <a:blip r:embed="rId3"/>
          <a:stretch>
            <a:fillRect/>
          </a:stretch>
        </p:blipFill>
        <p:spPr>
          <a:xfrm>
            <a:off x="3250471" y="1479290"/>
            <a:ext cx="690900" cy="552720"/>
          </a:xfrm>
          <a:prstGeom prst="rect">
            <a:avLst/>
          </a:prstGeom>
        </p:spPr>
      </p:pic>
      <p:pic>
        <p:nvPicPr>
          <p:cNvPr id="5" name="Image 3" descr="preencoded.png">    </p:cNvPr>
          <p:cNvPicPr>
            <a:picLocks noChangeAspect="1"/>
          </p:cNvPicPr>
          <p:nvPr/>
        </p:nvPicPr>
        <p:blipFill>
          <a:blip r:embed="rId4"/>
          <a:stretch>
            <a:fillRect/>
          </a:stretch>
        </p:blipFill>
        <p:spPr>
          <a:xfrm>
            <a:off x="5429886" y="2242435"/>
            <a:ext cx="651038" cy="578700"/>
          </a:xfrm>
          <a:prstGeom prst="rect">
            <a:avLst/>
          </a:prstGeom>
        </p:spPr>
      </p:pic>
      <p:pic>
        <p:nvPicPr>
          <p:cNvPr id="6" name="Image 4" descr="preencoded.png">    </p:cNvPr>
          <p:cNvPicPr>
            <a:picLocks noChangeAspect="1"/>
          </p:cNvPicPr>
          <p:nvPr/>
        </p:nvPicPr>
        <p:blipFill>
          <a:blip r:embed="rId5"/>
          <a:stretch>
            <a:fillRect/>
          </a:stretch>
        </p:blipFill>
        <p:spPr>
          <a:xfrm>
            <a:off x="7499823" y="1466300"/>
            <a:ext cx="578700" cy="578700"/>
          </a:xfrm>
          <a:prstGeom prst="rect">
            <a:avLst/>
          </a:prstGeom>
        </p:spPr>
      </p:pic>
      <p:sp>
        <p:nvSpPr>
          <p:cNvPr id="7" name="Text 0"/>
          <p:cNvSpPr txBox="1"/>
          <p:nvPr/>
        </p:nvSpPr>
        <p:spPr>
          <a:xfrm>
            <a:off x="180000" y="180000"/>
            <a:ext cx="8790600" cy="646200"/>
          </a:xfrm>
          <a:prstGeom prst="rect">
            <a:avLst/>
          </a:prstGeom>
          <a:noFill/>
          <a:ln/>
        </p:spPr>
        <p:txBody>
          <a:bodyPr wrap="square" lIns="0" tIns="0" rIns="0" bIns="0" rtlCol="0" anchor="ctr"/>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People and Languages in Russia
</a:t>
            </a:r>
            <a:endParaRPr lang="en-US" sz="3600" dirty="0"/>
          </a:p>
        </p:txBody>
      </p:sp>
      <p:sp>
        <p:nvSpPr>
          <p:cNvPr id="8" name="Text 1"/>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9" name="Text 2"/>
          <p:cNvSpPr txBox="1"/>
          <p:nvPr/>
        </p:nvSpPr>
        <p:spPr>
          <a:xfrm>
            <a:off x="543687"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Many peoples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More than 190 peoples live in Russia. This means the country has many customs, family traditions, and ways of life that make its culture rich and varied.
</a:t>
            </a:r>
            <a:endParaRPr lang="en-US" sz="1090" dirty="0"/>
          </a:p>
        </p:txBody>
      </p:sp>
      <p:sp>
        <p:nvSpPr>
          <p:cNvPr id="10" name="Text 3"/>
          <p:cNvSpPr txBox="1"/>
          <p:nvPr/>
        </p:nvSpPr>
        <p:spPr>
          <a:xfrm>
            <a:off x="2762158"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Russian language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Russian is the state language and is used in schools, offices, and everyday communication. It helps people from different regions understand one another and share common information.
</a:t>
            </a:r>
            <a:endParaRPr lang="en-US" sz="1090" dirty="0"/>
          </a:p>
        </p:txBody>
      </p:sp>
      <p:sp>
        <p:nvSpPr>
          <p:cNvPr id="11" name="Text 4"/>
          <p:cNvSpPr txBox="1"/>
          <p:nvPr/>
        </p:nvSpPr>
        <p:spPr>
          <a:xfrm>
            <a:off x="4960699"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Regional languages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In many regions, national languages are also spoken, such as Tatar, Bashkir, and Yakut. They keep local identity alive and show that cultural diversity is an important part of the country.
</a:t>
            </a:r>
            <a:endParaRPr lang="en-US" sz="1090" dirty="0"/>
          </a:p>
        </p:txBody>
      </p:sp>
      <p:sp>
        <p:nvSpPr>
          <p:cNvPr id="12" name="Text 5"/>
          <p:cNvSpPr txBox="1"/>
          <p:nvPr/>
        </p:nvSpPr>
        <p:spPr>
          <a:xfrm>
            <a:off x="7032576" y="3197327"/>
            <a:ext cx="1576200" cy="14328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Culture in life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3" dirty="0">
                <a:solidFill>
                  <a:srgbClr val="000000"/>
                </a:solidFill>
                <a:latin typeface="Arial" pitchFamily="34" charset="0"/>
                <a:ea typeface="Arial" pitchFamily="34" charset="-122"/>
                <a:cs typeface="Arial" pitchFamily="34" charset="-120"/>
              </a:rPr>
              <a:t>Diversity can be seen in clothes, food, songs, holidays, and even place names. These details help students connect language with real life and understand the word tradition more clearly.
</a:t>
            </a:r>
            <a:endParaRPr lang="en-US" sz="109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Climate and Natural Zones
</a:t>
            </a:r>
            <a:endParaRPr lang="en-US" sz="38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Climate differences influence what people wear, how they travel, and which crops can grow in each region.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The same country can have very different living conditions, from severe cold in the north to milder weather in the south.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Обобщённые климатические характеристики России по природным зонам.
</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8790600" cy="646200"/>
          </a:xfrm>
          <a:prstGeom prst="rect">
            <a:avLst/>
          </a:prstGeom>
          <a:noFill/>
          <a:ln/>
        </p:spPr>
        <p:txBody>
          <a:bodyPr wrap="square" lIns="0" tIns="0" rIns="0" bIns="0" rtlCol="0" anchor="ctr"/>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Главные вехи российской истории
</a:t>
            </a:r>
            <a:endParaRPr lang="en-US" sz="3600" dirty="0"/>
          </a:p>
        </p:txBody>
      </p:sp>
      <p:sp>
        <p:nvSpPr>
          <p:cNvPr id="9" name="Text 1"/>
          <p:cNvSpPr txBox="1"/>
          <p:nvPr/>
        </p:nvSpPr>
        <p:spPr>
          <a:xfrm>
            <a:off x="1800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10" name="Text 2"/>
          <p:cNvSpPr txBox="1"/>
          <p:nvPr/>
        </p:nvSpPr>
        <p:spPr>
          <a:xfrm>
            <a:off x="530184" y="2161400"/>
            <a:ext cx="1171368" cy="1149900"/>
          </a:xfrm>
          <a:prstGeom prst="rect">
            <a:avLst/>
          </a:prstGeom>
          <a:noFill/>
          <a:ln/>
        </p:spPr>
        <p:txBody>
          <a:bodyPr wrap="square" lIns="0" tIns="0" rIns="0" bIns="0" rtlCol="0" anchor="ctr"/>
          <a:lstStyle/>
          <a:p>
            <a:pPr algn="l" indent="0" marL="0">
              <a:lnSpc>
                <a:spcPct val="115000"/>
              </a:lnSpc>
              <a:buNone/>
            </a:pPr>
            <a:r>
              <a:rPr lang="en-US" sz="941" b="1" dirty="0">
                <a:solidFill>
                  <a:srgbClr val="000000"/>
                </a:solidFill>
                <a:latin typeface="Arial" pitchFamily="34" charset="0"/>
                <a:ea typeface="Arial" pitchFamily="34" charset="-122"/>
                <a:cs typeface="Arial" pitchFamily="34" charset="-120"/>
              </a:rPr>
              <a:t>Древняя Русь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This early period formed the first centres of statehood, trade, and culture. It became the foundation for later Russian history and helped shape language, traditions, and beliefs.
</a:t>
            </a:r>
            <a:endParaRPr lang="en-US" sz="941" dirty="0"/>
          </a:p>
        </p:txBody>
      </p:sp>
      <p:sp>
        <p:nvSpPr>
          <p:cNvPr id="11" name="Text 3"/>
          <p:cNvSpPr txBox="1"/>
          <p:nvPr/>
        </p:nvSpPr>
        <p:spPr>
          <a:xfrm>
            <a:off x="4164709" y="2161400"/>
            <a:ext cx="1171368" cy="1149900"/>
          </a:xfrm>
          <a:prstGeom prst="rect">
            <a:avLst/>
          </a:prstGeom>
          <a:noFill/>
          <a:ln/>
        </p:spPr>
        <p:txBody>
          <a:bodyPr wrap="square" lIns="0" tIns="0" rIns="0" bIns="0" rtlCol="0" anchor="ctr"/>
          <a:lstStyle/>
          <a:p>
            <a:pPr algn="l" indent="0" marL="0">
              <a:lnSpc>
                <a:spcPct val="115000"/>
              </a:lnSpc>
              <a:buNone/>
            </a:pPr>
            <a:r>
              <a:rPr lang="en-US" sz="941" b="1" dirty="0">
                <a:solidFill>
                  <a:srgbClr val="000000"/>
                </a:solidFill>
                <a:latin typeface="Arial" pitchFamily="34" charset="0"/>
                <a:ea typeface="Arial" pitchFamily="34" charset="-122"/>
                <a:cs typeface="Arial" pitchFamily="34" charset="-120"/>
              </a:rPr>
              <a:t>Peter the Great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Peter the Great carried out reforms that modernized the state, the army, education, and daily life. His changes strengthened Russia’s position in Europe and supported new growth.
</a:t>
            </a:r>
            <a:endParaRPr lang="en-US" sz="941" dirty="0"/>
          </a:p>
        </p:txBody>
      </p:sp>
      <p:sp>
        <p:nvSpPr>
          <p:cNvPr id="12" name="Text 4"/>
          <p:cNvSpPr txBox="1"/>
          <p:nvPr/>
        </p:nvSpPr>
        <p:spPr>
          <a:xfrm>
            <a:off x="2347447" y="2161400"/>
            <a:ext cx="1171368" cy="1149900"/>
          </a:xfrm>
          <a:prstGeom prst="rect">
            <a:avLst/>
          </a:prstGeom>
          <a:noFill/>
          <a:ln/>
        </p:spPr>
        <p:txBody>
          <a:bodyPr wrap="square" lIns="0" tIns="0" rIns="0" bIns="0" rtlCol="0" anchor="ctr"/>
          <a:lstStyle/>
          <a:p>
            <a:pPr algn="l" indent="0" marL="0">
              <a:lnSpc>
                <a:spcPct val="115000"/>
              </a:lnSpc>
              <a:buNone/>
            </a:pPr>
            <a:r>
              <a:rPr lang="en-US" sz="1043" b="1" dirty="0">
                <a:solidFill>
                  <a:srgbClr val="000000"/>
                </a:solidFill>
                <a:latin typeface="Arial" pitchFamily="34" charset="0"/>
                <a:ea typeface="Arial" pitchFamily="34" charset="-122"/>
                <a:cs typeface="Arial" pitchFamily="34" charset="-120"/>
              </a:rPr>
              <a:t>1147: Moscow
</a:t>
            </a:r>
            <a:pPr algn="l" indent="0" marL="0">
              <a:lnSpc>
                <a:spcPct val="115000"/>
              </a:lnSpc>
              <a:buNone/>
            </a:pPr>
            <a:r>
              <a:rPr lang="en-US" sz="85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53" dirty="0">
                <a:solidFill>
                  <a:srgbClr val="000000"/>
                </a:solidFill>
                <a:latin typeface="Arial" pitchFamily="34" charset="0"/>
                <a:ea typeface="Arial" pitchFamily="34" charset="-122"/>
                <a:cs typeface="Arial" pitchFamily="34" charset="-120"/>
              </a:rPr>
              <a:t>The first known mention of Moscow marks the beginning of the city’s long development. Later it became the political heart of the country and one of its main symbols.
</a:t>
            </a:r>
            <a:endParaRPr lang="en-US" sz="1043" dirty="0"/>
          </a:p>
        </p:txBody>
      </p:sp>
      <p:sp>
        <p:nvSpPr>
          <p:cNvPr id="13" name="Text 5"/>
          <p:cNvSpPr txBox="1"/>
          <p:nvPr/>
        </p:nvSpPr>
        <p:spPr>
          <a:xfrm>
            <a:off x="5981959" y="2161400"/>
            <a:ext cx="1171368" cy="1149900"/>
          </a:xfrm>
          <a:prstGeom prst="rect">
            <a:avLst/>
          </a:prstGeom>
          <a:noFill/>
          <a:ln/>
        </p:spPr>
        <p:txBody>
          <a:bodyPr wrap="square" lIns="0" tIns="0" rIns="0" bIns="0" rtlCol="0" anchor="ctr"/>
          <a:lstStyle/>
          <a:p>
            <a:pPr algn="l" indent="0" marL="0">
              <a:lnSpc>
                <a:spcPct val="115000"/>
              </a:lnSpc>
              <a:buNone/>
            </a:pPr>
            <a:r>
              <a:rPr lang="en-US" sz="976" b="1" dirty="0">
                <a:solidFill>
                  <a:srgbClr val="000000"/>
                </a:solidFill>
                <a:latin typeface="Arial" pitchFamily="34" charset="0"/>
                <a:ea typeface="Arial" pitchFamily="34" charset="-122"/>
                <a:cs typeface="Arial" pitchFamily="34" charset="-120"/>
              </a:rPr>
              <a:t>Great Patriotic War
</a:t>
            </a:r>
            <a:pPr algn="l" indent="0" marL="0">
              <a:lnSpc>
                <a:spcPct val="115000"/>
              </a:lnSpc>
              <a:buNone/>
            </a:pPr>
            <a:r>
              <a:rPr lang="en-US" sz="79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9" dirty="0">
                <a:solidFill>
                  <a:srgbClr val="000000"/>
                </a:solidFill>
                <a:latin typeface="Arial" pitchFamily="34" charset="0"/>
                <a:ea typeface="Arial" pitchFamily="34" charset="-122"/>
                <a:cs typeface="Arial" pitchFamily="34" charset="-120"/>
              </a:rPr>
              <a:t>The victory in the Great Patriotic War became a defining moment in national memory. It is remembered as a time of courage, sacrifice, and defence of independence.
</a:t>
            </a:r>
            <a:endParaRPr lang="en-US" sz="976" dirty="0"/>
          </a:p>
        </p:txBody>
      </p:sp>
      <p:sp>
        <p:nvSpPr>
          <p:cNvPr id="14" name="Text 6"/>
          <p:cNvSpPr txBox="1"/>
          <p:nvPr/>
        </p:nvSpPr>
        <p:spPr>
          <a:xfrm>
            <a:off x="7799209" y="2161400"/>
            <a:ext cx="1171368" cy="1149900"/>
          </a:xfrm>
          <a:prstGeom prst="rect">
            <a:avLst/>
          </a:prstGeom>
          <a:noFill/>
          <a:ln/>
        </p:spPr>
        <p:txBody>
          <a:bodyPr wrap="square" lIns="0" tIns="0" rIns="0" bIns="0" rtlCol="0" anchor="ctr"/>
          <a:lstStyle/>
          <a:p>
            <a:pPr algn="l" indent="0" marL="0">
              <a:lnSpc>
                <a:spcPct val="115000"/>
              </a:lnSpc>
              <a:buNone/>
            </a:pPr>
            <a:r>
              <a:rPr lang="en-US" sz="941" b="1" dirty="0">
                <a:solidFill>
                  <a:srgbClr val="000000"/>
                </a:solidFill>
                <a:latin typeface="Arial" pitchFamily="34" charset="0"/>
                <a:ea typeface="Arial" pitchFamily="34" charset="-122"/>
                <a:cs typeface="Arial" pitchFamily="34" charset="-120"/>
              </a:rPr>
              <a:t>Modern Russia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Modern Russia continues to develop its economy, science, education, and culture. At the same time, it preserves historical memory and the traditions that connect different generations.
</a:t>
            </a:r>
            <a:endParaRPr lang="en-US" sz="94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4500" y="2556026"/>
            <a:ext cx="9308400" cy="265434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90600" cy="666000"/>
          </a:xfrm>
          <a:prstGeom prst="rect">
            <a:avLst/>
          </a:prstGeom>
          <a:noFill/>
          <a:ln/>
        </p:spPr>
        <p:txBody>
          <a:bodyPr wrap="square" lIns="0" tIns="0" rIns="0" bIns="0" rtlCol="0" anchor="ctr"/>
          <a:lstStyle/>
          <a:p>
            <a:pPr algn="l" indent="0" marL="0">
              <a:lnSpc>
                <a:spcPct val="115000"/>
              </a:lnSpc>
              <a:buNone/>
            </a:pPr>
            <a:r>
              <a:rPr lang="en-US" sz="3000" b="1" dirty="0">
                <a:solidFill>
                  <a:srgbClr val="000000"/>
                </a:solidFill>
                <a:latin typeface="Arial" pitchFamily="34" charset="0"/>
                <a:ea typeface="Arial" pitchFamily="34" charset="-122"/>
                <a:cs typeface="Arial" pitchFamily="34" charset="-120"/>
              </a:rPr>
              <a:t>Culture: Literature, Music and Theatre
</a:t>
            </a:r>
            <a:endParaRPr lang="en-US" sz="3000" dirty="0"/>
          </a:p>
        </p:txBody>
      </p:sp>
      <p:sp>
        <p:nvSpPr>
          <p:cNvPr id="8" name="Text 1"/>
          <p:cNvSpPr txBox="1"/>
          <p:nvPr/>
        </p:nvSpPr>
        <p:spPr>
          <a:xfrm>
            <a:off x="1800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9" name="Text 2"/>
          <p:cNvSpPr txBox="1"/>
          <p:nvPr/>
        </p:nvSpPr>
        <p:spPr>
          <a:xfrm>
            <a:off x="183300" y="1435200"/>
            <a:ext cx="2724300" cy="1031100"/>
          </a:xfrm>
          <a:prstGeom prst="rect">
            <a:avLst/>
          </a:prstGeom>
          <a:noFill/>
          <a:ln/>
        </p:spPr>
        <p:txBody>
          <a:bodyPr wrap="square" lIns="0" tIns="0" rIns="0" bIns="0" rtlCol="0" anchor="t"/>
          <a:lstStyle/>
          <a:p>
            <a:pPr algn="l" indent="0" marL="0">
              <a:lnSpc>
                <a:spcPct val="115000"/>
              </a:lnSpc>
              <a:buNone/>
            </a:pPr>
            <a:r>
              <a:rPr lang="en-US" sz="1207" b="1" dirty="0">
                <a:solidFill>
                  <a:srgbClr val="000000"/>
                </a:solidFill>
                <a:latin typeface="Arial" pitchFamily="34" charset="0"/>
                <a:ea typeface="Arial" pitchFamily="34" charset="-122"/>
                <a:cs typeface="Arial" pitchFamily="34" charset="-120"/>
              </a:rPr>
              <a:t>Великие имена
</a:t>
            </a:r>
            <a:pPr algn="l" indent="0" marL="0">
              <a:lnSpc>
                <a:spcPct val="115000"/>
              </a:lnSpc>
              <a:buNone/>
            </a:pPr>
            <a:r>
              <a:rPr lang="en-US" sz="7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Русскую культуру во всём мире знают по произведениям Александра Пушкина, Льва Толстого и музыке Петра Чайковского. Их книги и музыка помогают понять характер страны и её духовные ценности.
</a:t>
            </a:r>
            <a:endParaRPr lang="en-US" sz="1207" dirty="0"/>
          </a:p>
        </p:txBody>
      </p:sp>
      <p:sp>
        <p:nvSpPr>
          <p:cNvPr id="10" name="Text 3"/>
          <p:cNvSpPr txBox="1"/>
          <p:nvPr/>
        </p:nvSpPr>
        <p:spPr>
          <a:xfrm>
            <a:off x="3213100" y="1435200"/>
            <a:ext cx="2724300" cy="1031100"/>
          </a:xfrm>
          <a:prstGeom prst="rect">
            <a:avLst/>
          </a:prstGeom>
          <a:noFill/>
          <a:ln/>
        </p:spPr>
        <p:txBody>
          <a:bodyPr wrap="square" lIns="0" tIns="0" rIns="0" bIns="0" rtlCol="0" anchor="t"/>
          <a:lstStyle/>
          <a:p>
            <a:pPr algn="l" indent="0" marL="0">
              <a:lnSpc>
                <a:spcPct val="115000"/>
              </a:lnSpc>
              <a:buNone/>
            </a:pPr>
            <a:r>
              <a:rPr lang="en-US" sz="1207" b="1" dirty="0">
                <a:solidFill>
                  <a:srgbClr val="000000"/>
                </a:solidFill>
                <a:latin typeface="Arial" pitchFamily="34" charset="0"/>
                <a:ea typeface="Arial" pitchFamily="34" charset="-122"/>
                <a:cs typeface="Arial" pitchFamily="34" charset="-120"/>
              </a:rPr>
              <a:t>Театры и музеи
</a:t>
            </a:r>
            <a:pPr algn="l" indent="0" marL="0">
              <a:lnSpc>
                <a:spcPct val="115000"/>
              </a:lnSpc>
              <a:buNone/>
            </a:pPr>
            <a:r>
              <a:rPr lang="en-US" sz="7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 крупных городах России работают театры, музеи, библиотеки и концертные залы. Здесь сохраняют историю, показывают искусство и знакомят школьников с богатым культурным наследием страны.
</a:t>
            </a:r>
            <a:endParaRPr lang="en-US" sz="1207" dirty="0"/>
          </a:p>
        </p:txBody>
      </p:sp>
      <p:sp>
        <p:nvSpPr>
          <p:cNvPr id="11" name="Text 4"/>
          <p:cNvSpPr txBox="1"/>
          <p:nvPr/>
        </p:nvSpPr>
        <p:spPr>
          <a:xfrm>
            <a:off x="6243000" y="1435200"/>
            <a:ext cx="2724300" cy="1031100"/>
          </a:xfrm>
          <a:prstGeom prst="rect">
            <a:avLst/>
          </a:prstGeom>
          <a:noFill/>
          <a:ln/>
        </p:spPr>
        <p:txBody>
          <a:bodyPr wrap="square" lIns="0" tIns="0" rIns="0" bIns="0" rtlCol="0" anchor="t"/>
          <a:lstStyle/>
          <a:p>
            <a:pPr algn="l" indent="0" marL="0">
              <a:lnSpc>
                <a:spcPct val="115000"/>
              </a:lnSpc>
              <a:buNone/>
            </a:pPr>
            <a:r>
              <a:rPr lang="en-US" sz="1207" b="1" dirty="0">
                <a:solidFill>
                  <a:srgbClr val="000000"/>
                </a:solidFill>
                <a:latin typeface="Arial" pitchFamily="34" charset="0"/>
                <a:ea typeface="Arial" pitchFamily="34" charset="-122"/>
                <a:cs typeface="Arial" pitchFamily="34" charset="-120"/>
              </a:rPr>
              <a:t>Культура в образах
</a:t>
            </a:r>
            <a:pPr algn="l" indent="0" marL="0">
              <a:lnSpc>
                <a:spcPct val="115000"/>
              </a:lnSpc>
              <a:buNone/>
            </a:pPr>
            <a:r>
              <a:rPr lang="en-US" sz="7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Книга, сцена и музыкальный инструмент сразу напоминают о literature, music and theatre. Такие образы делают тему понятной и показывают, что культура России имеет мировое значение.
</a:t>
            </a:r>
            <a:endParaRPr lang="en-US" sz="1207"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2252470"/>
            <a:ext cx="3950100" cy="1074660"/>
          </a:xfrm>
          <a:prstGeom prst="rect">
            <a:avLst/>
          </a:prstGeom>
        </p:spPr>
      </p:pic>
      <p:sp>
        <p:nvSpPr>
          <p:cNvPr id="4" name="Text 0"/>
          <p:cNvSpPr txBox="1"/>
          <p:nvPr/>
        </p:nvSpPr>
        <p:spPr>
          <a:xfrm>
            <a:off x="180000" y="180000"/>
            <a:ext cx="8790300" cy="7116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Russian Holidays and Traditions
</a:t>
            </a:r>
            <a:endParaRPr lang="en-US" sz="38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6" name="Text 2"/>
          <p:cNvSpPr txBox="1"/>
          <p:nvPr/>
        </p:nvSpPr>
        <p:spPr>
          <a:xfrm>
            <a:off x="5716834" y="2179300"/>
            <a:ext cx="30555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показывает, как разные праздники отражают семейные, исторические и гражданские традиции России.
</a:t>
            </a:r>
            <a:endParaRPr lang="en-US" sz="1100" dirty="0"/>
          </a:p>
        </p:txBody>
      </p:sp>
      <p:sp>
        <p:nvSpPr>
          <p:cNvPr id="7" name="Text 3"/>
          <p:cNvSpPr txBox="1"/>
          <p:nvPr/>
        </p:nvSpPr>
        <p:spPr>
          <a:xfrm>
            <a:off x="4822375" y="3627125"/>
            <a:ext cx="30555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Праздники помогают увидеть, что в культуре России важны семья, память о прошлом и чувство общности.
</a:t>
            </a:r>
            <a:endParaRPr lang="en-US" sz="1100" dirty="0"/>
          </a:p>
        </p:txBody>
      </p:sp>
      <p:sp>
        <p:nvSpPr>
          <p:cNvPr id="8" name="Text 4"/>
          <p:cNvSpPr txBox="1"/>
          <p:nvPr/>
        </p:nvSpPr>
        <p:spPr>
          <a:xfrm>
            <a:off x="180000" y="4785300"/>
            <a:ext cx="3111900" cy="178200"/>
          </a:xfrm>
          <a:prstGeom prst="rect">
            <a:avLst/>
          </a:prstGeom>
          <a:noFill/>
          <a:ln/>
        </p:spPr>
        <p:txBody>
          <a:bodyPr wrap="square" lIns="0" tIns="0" rIns="0" bIns="0" rtlCol="0" anchor="t"/>
          <a:lstStyle/>
          <a:p>
            <a:pPr algn="l" indent="0" marL="0">
              <a:lnSpc>
                <a:spcPct val="115000"/>
              </a:lnSpc>
              <a:buNone/>
            </a:pPr>
            <a:r>
              <a:rPr lang="en-US" sz="640" dirty="0">
                <a:solidFill>
                  <a:srgbClr val="000000"/>
                </a:solidFill>
                <a:latin typeface="Arial" pitchFamily="34" charset="0"/>
                <a:ea typeface="Arial" pitchFamily="34" charset="-122"/>
                <a:cs typeface="Arial" pitchFamily="34" charset="-120"/>
              </a:rPr>
              <a:t>Общеизвестные сведения о государственных и традиционных праздниках России
</a:t>
            </a:r>
            <a:endParaRPr lang="en-US" sz="64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0713" y="1793917"/>
            <a:ext cx="341674" cy="341674"/>
          </a:xfrm>
          <a:prstGeom prst="rect">
            <a:avLst/>
          </a:prstGeom>
        </p:spPr>
      </p:pic>
      <p:pic>
        <p:nvPicPr>
          <p:cNvPr id="4" name="Image 2" descr="preencoded.png">    </p:cNvPr>
          <p:cNvPicPr>
            <a:picLocks noChangeAspect="1"/>
          </p:cNvPicPr>
          <p:nvPr/>
        </p:nvPicPr>
        <p:blipFill>
          <a:blip r:embed="rId3"/>
          <a:stretch>
            <a:fillRect/>
          </a:stretch>
        </p:blipFill>
        <p:spPr>
          <a:xfrm>
            <a:off x="230713" y="3238872"/>
            <a:ext cx="341674" cy="341674"/>
          </a:xfrm>
          <a:prstGeom prst="rect">
            <a:avLst/>
          </a:prstGeom>
        </p:spPr>
      </p:pic>
      <p:pic>
        <p:nvPicPr>
          <p:cNvPr id="5" name="Image 3" descr="preencoded.png">    </p:cNvPr>
          <p:cNvPicPr>
            <a:picLocks noChangeAspect="1"/>
          </p:cNvPicPr>
          <p:nvPr/>
        </p:nvPicPr>
        <p:blipFill>
          <a:blip r:embed="rId4"/>
          <a:stretch>
            <a:fillRect/>
          </a:stretch>
        </p:blipFill>
        <p:spPr>
          <a:xfrm>
            <a:off x="3762306" y="2571150"/>
            <a:ext cx="298965" cy="341674"/>
          </a:xfrm>
          <a:prstGeom prst="rect">
            <a:avLst/>
          </a:prstGeom>
        </p:spPr>
      </p:pic>
      <p:pic>
        <p:nvPicPr>
          <p:cNvPr id="6" name="Image 4" descr="preencoded.png">    </p:cNvPr>
          <p:cNvPicPr>
            <a:picLocks noChangeAspect="1"/>
          </p:cNvPicPr>
          <p:nvPr/>
        </p:nvPicPr>
        <p:blipFill>
          <a:blip r:embed="rId5"/>
          <a:stretch>
            <a:fillRect/>
          </a:stretch>
        </p:blipFill>
        <p:spPr>
          <a:xfrm>
            <a:off x="3740965" y="3908754"/>
            <a:ext cx="341674" cy="341674"/>
          </a:xfrm>
          <a:prstGeom prst="rect">
            <a:avLst/>
          </a:prstGeom>
        </p:spPr>
      </p:pic>
      <p:sp>
        <p:nvSpPr>
          <p:cNvPr id="7" name="Text 0"/>
          <p:cNvSpPr txBox="1"/>
          <p:nvPr/>
        </p:nvSpPr>
        <p:spPr>
          <a:xfrm>
            <a:off x="180000" y="180000"/>
            <a:ext cx="8790600" cy="799200"/>
          </a:xfrm>
          <a:prstGeom prst="rect">
            <a:avLst/>
          </a:prstGeom>
          <a:noFill/>
          <a:ln/>
        </p:spPr>
        <p:txBody>
          <a:bodyPr wrap="square" lIns="0" tIns="0" rIns="0" bIns="0" rtlCol="0" anchor="ctr"/>
          <a:lstStyle/>
          <a:p>
            <a:pPr algn="l" indent="0" marL="0">
              <a:lnSpc>
                <a:spcPct val="115000"/>
              </a:lnSpc>
              <a:buNone/>
            </a:pPr>
            <a:r>
              <a:rPr lang="en-US" sz="3600" b="1" dirty="0">
                <a:solidFill>
                  <a:srgbClr val="000000"/>
                </a:solidFill>
                <a:latin typeface="Arial" pitchFamily="34" charset="0"/>
                <a:ea typeface="Arial" pitchFamily="34" charset="-122"/>
                <a:cs typeface="Arial" pitchFamily="34" charset="-120"/>
              </a:rPr>
              <a:t>Famous People from Russia
</a:t>
            </a:r>
            <a:endParaRPr lang="en-US" sz="3600" dirty="0"/>
          </a:p>
        </p:txBody>
      </p:sp>
      <p:sp>
        <p:nvSpPr>
          <p:cNvPr id="8" name="Text 1"/>
          <p:cNvSpPr txBox="1"/>
          <p:nvPr/>
        </p:nvSpPr>
        <p:spPr>
          <a:xfrm>
            <a:off x="8702700" y="4698000"/>
            <a:ext cx="267900" cy="265500"/>
          </a:xfrm>
          <a:prstGeom prst="rect">
            <a:avLst/>
          </a:prstGeom>
          <a:noFill/>
          <a:ln/>
        </p:spPr>
        <p:txBody>
          <a:bodyPr wrap="square" lIns="0" tIns="0" rIns="0" bIns="0" rtlCol="0" anchor="b"/>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9" name="Text 2"/>
          <p:cNvSpPr txBox="1"/>
          <p:nvPr/>
        </p:nvSpPr>
        <p:spPr>
          <a:xfrm>
            <a:off x="844961" y="1796090"/>
            <a:ext cx="2259000" cy="787075"/>
          </a:xfrm>
          <a:prstGeom prst="rect">
            <a:avLst/>
          </a:prstGeom>
          <a:noFill/>
          <a:ln/>
        </p:spPr>
        <p:txBody>
          <a:bodyPr wrap="square" lIns="0" tIns="0" rIns="0" bIns="0" rtlCol="0" anchor="t"/>
          <a:lstStyle/>
          <a:p>
            <a:pPr algn="l" indent="0" marL="0">
              <a:lnSpc>
                <a:spcPct val="115000"/>
              </a:lnSpc>
              <a:buNone/>
            </a:pPr>
            <a:r>
              <a:rPr lang="en-US" sz="973" b="1" dirty="0">
                <a:solidFill>
                  <a:srgbClr val="000000"/>
                </a:solidFill>
                <a:latin typeface="Arial" pitchFamily="34" charset="0"/>
                <a:ea typeface="Arial" pitchFamily="34" charset="-122"/>
                <a:cs typeface="Arial" pitchFamily="34" charset="-120"/>
              </a:rPr>
              <a:t>Юрий Гагарин
</a:t>
            </a:r>
            <a:pPr algn="l" indent="0" marL="0">
              <a:lnSpc>
                <a:spcPct val="115000"/>
              </a:lnSpc>
              <a:buNone/>
            </a:pPr>
            <a:r>
              <a:rPr lang="en-US" sz="88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3" dirty="0">
                <a:solidFill>
                  <a:srgbClr val="000000"/>
                </a:solidFill>
                <a:latin typeface="Arial" pitchFamily="34" charset="0"/>
                <a:ea typeface="Arial" pitchFamily="34" charset="-122"/>
                <a:cs typeface="Arial" pitchFamily="34" charset="-120"/>
              </a:rPr>
              <a:t>Первый человек в космосе стал символом научного прогресса и смелости. Его имя часто приводят как пример достижения, которым гордится вся страна.
</a:t>
            </a:r>
            <a:endParaRPr lang="en-US" sz="973" dirty="0"/>
          </a:p>
        </p:txBody>
      </p:sp>
      <p:sp>
        <p:nvSpPr>
          <p:cNvPr id="10" name="Text 3"/>
          <p:cNvSpPr txBox="1"/>
          <p:nvPr/>
        </p:nvSpPr>
        <p:spPr>
          <a:xfrm>
            <a:off x="844961" y="3241037"/>
            <a:ext cx="2259000" cy="787075"/>
          </a:xfrm>
          <a:prstGeom prst="rect">
            <a:avLst/>
          </a:prstGeom>
          <a:noFill/>
          <a:ln/>
        </p:spPr>
        <p:txBody>
          <a:bodyPr wrap="square" lIns="0" tIns="0" rIns="0" bIns="0" rtlCol="0" anchor="t"/>
          <a:lstStyle/>
          <a:p>
            <a:pPr algn="l" indent="0" marL="0">
              <a:lnSpc>
                <a:spcPct val="115000"/>
              </a:lnSpc>
              <a:buNone/>
            </a:pPr>
            <a:r>
              <a:rPr lang="en-US" sz="973" b="1" dirty="0">
                <a:solidFill>
                  <a:srgbClr val="000000"/>
                </a:solidFill>
                <a:latin typeface="Arial" pitchFamily="34" charset="0"/>
                <a:ea typeface="Arial" pitchFamily="34" charset="-122"/>
                <a:cs typeface="Arial" pitchFamily="34" charset="-120"/>
              </a:rPr>
              <a:t>Михаил Ломоносов
</a:t>
            </a:r>
            <a:pPr algn="l" indent="0" marL="0">
              <a:lnSpc>
                <a:spcPct val="115000"/>
              </a:lnSpc>
              <a:buNone/>
            </a:pPr>
            <a:r>
              <a:rPr lang="en-US" sz="88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3" dirty="0">
                <a:solidFill>
                  <a:srgbClr val="000000"/>
                </a:solidFill>
                <a:latin typeface="Arial" pitchFamily="34" charset="0"/>
                <a:ea typeface="Arial" pitchFamily="34" charset="-122"/>
                <a:cs typeface="Arial" pitchFamily="34" charset="-120"/>
              </a:rPr>
              <a:t>Учёный внёс вклад в науку, образование и развитие университета в России. Он показывает, как знания и труд могут изменить жизнь страны.
</a:t>
            </a:r>
            <a:endParaRPr lang="en-US" sz="973" dirty="0"/>
          </a:p>
        </p:txBody>
      </p:sp>
      <p:sp>
        <p:nvSpPr>
          <p:cNvPr id="11" name="Text 4"/>
          <p:cNvSpPr txBox="1"/>
          <p:nvPr/>
        </p:nvSpPr>
        <p:spPr>
          <a:xfrm>
            <a:off x="4355186" y="2573317"/>
            <a:ext cx="2141700" cy="787075"/>
          </a:xfrm>
          <a:prstGeom prst="rect">
            <a:avLst/>
          </a:prstGeom>
          <a:noFill/>
          <a:ln/>
        </p:spPr>
        <p:txBody>
          <a:bodyPr wrap="square" lIns="0" tIns="0" rIns="0" bIns="0" rtlCol="0" anchor="t"/>
          <a:lstStyle/>
          <a:p>
            <a:pPr algn="l" indent="0" marL="0">
              <a:lnSpc>
                <a:spcPct val="115000"/>
              </a:lnSpc>
              <a:buNone/>
            </a:pPr>
            <a:r>
              <a:rPr lang="en-US" sz="957" b="1" dirty="0">
                <a:solidFill>
                  <a:srgbClr val="000000"/>
                </a:solidFill>
                <a:latin typeface="Arial" pitchFamily="34" charset="0"/>
                <a:ea typeface="Arial" pitchFamily="34" charset="-122"/>
                <a:cs typeface="Arial" pitchFamily="34" charset="-120"/>
              </a:rPr>
              <a:t>Александр Пушкин
</a:t>
            </a:r>
            <a:pPr algn="l" indent="0" marL="0">
              <a:lnSpc>
                <a:spcPct val="115000"/>
              </a:lnSpc>
              <a:buNone/>
            </a:pPr>
            <a:r>
              <a:rPr lang="en-US" sz="86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68" dirty="0">
                <a:solidFill>
                  <a:srgbClr val="000000"/>
                </a:solidFill>
                <a:latin typeface="Arial" pitchFamily="34" charset="0"/>
                <a:ea typeface="Arial" pitchFamily="34" charset="-122"/>
                <a:cs typeface="Arial" pitchFamily="34" charset="-120"/>
              </a:rPr>
              <a:t>Поэт считается основателем современного русского литературного языка. Его сказки, стихи и поэмы изучают в школе и читают во многих странах.
</a:t>
            </a:r>
            <a:endParaRPr lang="en-US" sz="957" dirty="0"/>
          </a:p>
        </p:txBody>
      </p:sp>
      <p:sp>
        <p:nvSpPr>
          <p:cNvPr id="12" name="Text 5"/>
          <p:cNvSpPr txBox="1"/>
          <p:nvPr/>
        </p:nvSpPr>
        <p:spPr>
          <a:xfrm>
            <a:off x="4355200" y="3910922"/>
            <a:ext cx="2141700" cy="787075"/>
          </a:xfrm>
          <a:prstGeom prst="rect">
            <a:avLst/>
          </a:prstGeom>
          <a:noFill/>
          <a:ln/>
        </p:spPr>
        <p:txBody>
          <a:bodyPr wrap="square" lIns="0" tIns="0" rIns="0" bIns="0" rtlCol="0" anchor="t"/>
          <a:lstStyle/>
          <a:p>
            <a:pPr algn="l" indent="0" marL="0">
              <a:lnSpc>
                <a:spcPct val="115000"/>
              </a:lnSpc>
              <a:buNone/>
            </a:pPr>
            <a:r>
              <a:rPr lang="en-US" sz="930" b="1" dirty="0">
                <a:solidFill>
                  <a:srgbClr val="000000"/>
                </a:solidFill>
                <a:latin typeface="Arial" pitchFamily="34" charset="0"/>
                <a:ea typeface="Arial" pitchFamily="34" charset="-122"/>
                <a:cs typeface="Arial" pitchFamily="34" charset="-120"/>
              </a:rPr>
              <a:t>Пётр Чайковский
</a:t>
            </a:r>
            <a:pPr algn="l" indent="0" marL="0">
              <a:lnSpc>
                <a:spcPct val="115000"/>
              </a:lnSpc>
              <a:buNone/>
            </a:pPr>
            <a:r>
              <a:rPr lang="en-US" sz="84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43" dirty="0">
                <a:solidFill>
                  <a:srgbClr val="000000"/>
                </a:solidFill>
                <a:latin typeface="Arial" pitchFamily="34" charset="0"/>
                <a:ea typeface="Arial" pitchFamily="34" charset="-122"/>
                <a:cs typeface="Arial" pitchFamily="34" charset="-120"/>
              </a:rPr>
              <a:t>Композитор создал музыку, которая звучит на лучших сценах мира. Его произведения связаны с балетом, театром и высокой музыкальной культурой России.
</a:t>
            </a:r>
            <a:endParaRPr lang="en-US" sz="93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4900" y="1666010"/>
            <a:ext cx="3929100" cy="1881205"/>
          </a:xfrm>
          <a:prstGeom prst="rect">
            <a:avLst/>
          </a:prstGeom>
        </p:spPr>
      </p:pic>
      <p:sp>
        <p:nvSpPr>
          <p:cNvPr id="4" name="Text 0"/>
          <p:cNvSpPr txBox="1"/>
          <p:nvPr/>
        </p:nvSpPr>
        <p:spPr>
          <a:xfrm>
            <a:off x="180000" y="180000"/>
            <a:ext cx="7432500" cy="7572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Main Branches of the Economy
</a:t>
            </a:r>
            <a:endParaRPr lang="en-US" sz="38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6" name="Text 2"/>
          <p:cNvSpPr txBox="1"/>
          <p:nvPr/>
        </p:nvSpPr>
        <p:spPr>
          <a:xfrm>
            <a:off x="180000" y="288035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Диаграмма показывает, какие направления особенно заметны в экономике страны и как они связаны с ресурсами и инфраструктурой.
</a:t>
            </a:r>
            <a:endParaRPr lang="en-US" sz="1100" dirty="0"/>
          </a:p>
        </p:txBody>
      </p:sp>
      <p:sp>
        <p:nvSpPr>
          <p:cNvPr id="7" name="Text 3"/>
          <p:cNvSpPr txBox="1"/>
          <p:nvPr/>
        </p:nvSpPr>
        <p:spPr>
          <a:xfrm>
            <a:off x="1714810" y="3995700"/>
            <a:ext cx="29922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Главную роль играют сырьевые и промышленные отрасли, а транспорт и IT поддерживают развитие регионов и обмен между ними.
</a:t>
            </a:r>
            <a:endParaRPr lang="en-US" sz="1100" dirty="0"/>
          </a:p>
        </p:txBody>
      </p:sp>
      <p:sp>
        <p:nvSpPr>
          <p:cNvPr id="8" name="Text 4"/>
          <p:cNvSpPr txBox="1"/>
          <p:nvPr/>
        </p:nvSpPr>
        <p:spPr>
          <a:xfrm>
            <a:off x="5041500" y="3669950"/>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Обобщение структуры экономики России по открытым отраслевым обзорам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000" b="1" dirty="0">
                <a:solidFill>
                  <a:srgbClr val="000000"/>
                </a:solidFill>
                <a:latin typeface="Arial" pitchFamily="34" charset="0"/>
                <a:ea typeface="Arial" pitchFamily="34" charset="-122"/>
                <a:cs typeface="Arial" pitchFamily="34" charset="-120"/>
              </a:rPr>
              <a:t>Education in Russia
</a:t>
            </a:r>
            <a:endParaRPr lang="en-US" sz="3000" dirty="0"/>
          </a:p>
        </p:txBody>
      </p:sp>
      <p:sp>
        <p:nvSpPr>
          <p:cNvPr id="8"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9" name="Text 2"/>
          <p:cNvSpPr txBox="1"/>
          <p:nvPr/>
        </p:nvSpPr>
        <p:spPr>
          <a:xfrm>
            <a:off x="491825" y="4172625"/>
            <a:ext cx="2541600" cy="790800"/>
          </a:xfrm>
          <a:prstGeom prst="rect">
            <a:avLst/>
          </a:prstGeom>
          <a:noFill/>
          <a:ln/>
        </p:spPr>
        <p:txBody>
          <a:bodyPr wrap="square" lIns="0" tIns="0" rIns="0" bIns="0" rtlCol="0" anchor="t"/>
          <a:lstStyle/>
          <a:p>
            <a:pPr algn="l" indent="0" marL="0">
              <a:lnSpc>
                <a:spcPct val="115000"/>
              </a:lnSpc>
              <a:buNone/>
            </a:pPr>
            <a:r>
              <a:rPr lang="en-US" sz="908" b="1" dirty="0">
                <a:solidFill>
                  <a:srgbClr val="000000"/>
                </a:solidFill>
                <a:latin typeface="Arial" pitchFamily="34" charset="0"/>
                <a:ea typeface="Arial" pitchFamily="34" charset="-122"/>
                <a:cs typeface="Arial" pitchFamily="34" charset="-120"/>
              </a:rPr>
              <a:t>Школьные ступени
</a:t>
            </a:r>
            <a:pPr algn="l" indent="0" marL="0">
              <a:lnSpc>
                <a:spcPct val="115000"/>
              </a:lnSpc>
              <a:buNone/>
            </a:pPr>
            <a:r>
              <a:rPr lang="en-US" sz="61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0" dirty="0">
                <a:solidFill>
                  <a:srgbClr val="000000"/>
                </a:solidFill>
                <a:latin typeface="Arial" pitchFamily="34" charset="0"/>
                <a:ea typeface="Arial" pitchFamily="34" charset="-122"/>
                <a:cs typeface="Arial" pitchFamily="34" charset="-120"/>
              </a:rPr>
              <a:t>Система образования включает начальную, основную и среднюю школу, а затем колледжи и университеты. Такой путь помогает ученику постепенно переходить от простых знаний к более сложным.
</a:t>
            </a:r>
            <a:endParaRPr lang="en-US" sz="908" dirty="0"/>
          </a:p>
        </p:txBody>
      </p:sp>
      <p:sp>
        <p:nvSpPr>
          <p:cNvPr id="10" name="Text 3"/>
          <p:cNvSpPr txBox="1"/>
          <p:nvPr/>
        </p:nvSpPr>
        <p:spPr>
          <a:xfrm>
            <a:off x="2535549" y="3281500"/>
            <a:ext cx="2541600" cy="790800"/>
          </a:xfrm>
          <a:prstGeom prst="rect">
            <a:avLst/>
          </a:prstGeom>
          <a:noFill/>
          <a:ln/>
        </p:spPr>
        <p:txBody>
          <a:bodyPr wrap="square" lIns="0" tIns="0" rIns="0" bIns="0" rtlCol="0" anchor="t"/>
          <a:lstStyle/>
          <a:p>
            <a:pPr algn="l" indent="0" marL="0">
              <a:lnSpc>
                <a:spcPct val="115000"/>
              </a:lnSpc>
              <a:buNone/>
            </a:pPr>
            <a:r>
              <a:rPr lang="en-US" sz="1050" b="1" dirty="0">
                <a:solidFill>
                  <a:srgbClr val="000000"/>
                </a:solidFill>
                <a:latin typeface="Arial" pitchFamily="34" charset="0"/>
                <a:ea typeface="Arial" pitchFamily="34" charset="-122"/>
                <a:cs typeface="Arial" pitchFamily="34" charset="-120"/>
              </a:rPr>
              <a:t>Обязательное обучение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4" dirty="0">
                <a:solidFill>
                  <a:srgbClr val="000000"/>
                </a:solidFill>
                <a:latin typeface="Arial" pitchFamily="34" charset="0"/>
                <a:ea typeface="Arial" pitchFamily="34" charset="-122"/>
                <a:cs typeface="Arial" pitchFamily="34" charset="-120"/>
              </a:rPr>
              <a:t>Учёба в России обязательна до 9 класса. Это значит, что каждый ребёнок получает базовые знания, которые нужны для дальнейшего обучения и жизни.
</a:t>
            </a:r>
            <a:endParaRPr lang="en-US" sz="1050" dirty="0"/>
          </a:p>
        </p:txBody>
      </p:sp>
      <p:sp>
        <p:nvSpPr>
          <p:cNvPr id="11" name="Text 4"/>
          <p:cNvSpPr txBox="1"/>
          <p:nvPr/>
        </p:nvSpPr>
        <p:spPr>
          <a:xfrm>
            <a:off x="4502939" y="2373575"/>
            <a:ext cx="2541600" cy="790800"/>
          </a:xfrm>
          <a:prstGeom prst="rect">
            <a:avLst/>
          </a:prstGeom>
          <a:noFill/>
          <a:ln/>
        </p:spPr>
        <p:txBody>
          <a:bodyPr wrap="square" lIns="0" tIns="0" rIns="0" bIns="0" rtlCol="0" anchor="t"/>
          <a:lstStyle/>
          <a:p>
            <a:pPr algn="l" indent="0" marL="0">
              <a:lnSpc>
                <a:spcPct val="115000"/>
              </a:lnSpc>
              <a:buNone/>
            </a:pPr>
            <a:r>
              <a:rPr lang="en-US" sz="898" b="1" dirty="0">
                <a:solidFill>
                  <a:srgbClr val="000000"/>
                </a:solidFill>
                <a:latin typeface="Arial" pitchFamily="34" charset="0"/>
                <a:ea typeface="Arial" pitchFamily="34" charset="-122"/>
                <a:cs typeface="Arial" pitchFamily="34" charset="-120"/>
              </a:rPr>
              <a:t>Школьные предметы
</a:t>
            </a:r>
            <a:pPr algn="l" indent="0" marL="0">
              <a:lnSpc>
                <a:spcPct val="115000"/>
              </a:lnSpc>
              <a:buNone/>
            </a:pPr>
            <a:r>
              <a:rPr lang="en-US" sz="60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82" dirty="0">
                <a:solidFill>
                  <a:srgbClr val="000000"/>
                </a:solidFill>
                <a:latin typeface="Arial" pitchFamily="34" charset="0"/>
                <a:ea typeface="Arial" pitchFamily="34" charset="-122"/>
                <a:cs typeface="Arial" pitchFamily="34" charset="-120"/>
              </a:rPr>
              <a:t>На уроках школьники изучают русский язык, математику, историю, естественные науки, информатику и иностранные языки. Эти предметы развивают мышление, память и умение работать с информацией.
</a:t>
            </a:r>
            <a:endParaRPr lang="en-US" sz="898" dirty="0"/>
          </a:p>
        </p:txBody>
      </p:sp>
      <p:sp>
        <p:nvSpPr>
          <p:cNvPr id="12" name="Text 5"/>
          <p:cNvSpPr txBox="1"/>
          <p:nvPr/>
        </p:nvSpPr>
        <p:spPr>
          <a:xfrm>
            <a:off x="6428999" y="1488500"/>
            <a:ext cx="2541600" cy="790800"/>
          </a:xfrm>
          <a:prstGeom prst="rect">
            <a:avLst/>
          </a:prstGeom>
          <a:noFill/>
          <a:ln/>
        </p:spPr>
        <p:txBody>
          <a:bodyPr wrap="square" lIns="0" tIns="0" rIns="0" bIns="0" rtlCol="0" anchor="t"/>
          <a:lstStyle/>
          <a:p>
            <a:pPr algn="l" indent="0" marL="0">
              <a:lnSpc>
                <a:spcPct val="115000"/>
              </a:lnSpc>
              <a:buNone/>
            </a:pPr>
            <a:r>
              <a:rPr lang="en-US" sz="1017" b="1" dirty="0">
                <a:solidFill>
                  <a:srgbClr val="000000"/>
                </a:solidFill>
                <a:latin typeface="Arial" pitchFamily="34" charset="0"/>
                <a:ea typeface="Arial" pitchFamily="34" charset="-122"/>
                <a:cs typeface="Arial" pitchFamily="34" charset="-120"/>
              </a:rPr>
              <a:t>Почему это важно
</a:t>
            </a:r>
            <a:pPr algn="l" indent="0" marL="0">
              <a:lnSpc>
                <a:spcPct val="115000"/>
              </a:lnSpc>
              <a:buNone/>
            </a:pPr>
            <a:r>
              <a:rPr lang="en-US" sz="68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5" dirty="0">
                <a:solidFill>
                  <a:srgbClr val="000000"/>
                </a:solidFill>
                <a:latin typeface="Arial" pitchFamily="34" charset="0"/>
                <a:ea typeface="Arial" pitchFamily="34" charset="-122"/>
                <a:cs typeface="Arial" pitchFamily="34" charset="-120"/>
              </a:rPr>
              <a:t>Для семиклассников тема особенно близка, потому что школа занимает большую часть дня. Она помогает не только учиться, но и общаться, дружить и открывать свои способности.
</a:t>
            </a:r>
            <a:endParaRPr lang="en-US" sz="1017"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350900" y="994349"/>
            <a:ext cx="5838600" cy="422500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10" name="Text 1"/>
          <p:cNvSpPr txBox="1"/>
          <p:nvPr/>
        </p:nvSpPr>
        <p:spPr>
          <a:xfrm>
            <a:off x="180000" y="180000"/>
            <a:ext cx="8790600" cy="639300"/>
          </a:xfrm>
          <a:prstGeom prst="rect">
            <a:avLst/>
          </a:prstGeom>
          <a:noFill/>
          <a:ln/>
        </p:spPr>
        <p:txBody>
          <a:bodyPr wrap="square" lIns="0" tIns="0" rIns="0" bIns="0" rtlCol="0" anchor="ctr"/>
          <a:lstStyle/>
          <a:p>
            <a:pPr algn="l" indent="0" marL="0">
              <a:lnSpc>
                <a:spcPct val="115000"/>
              </a:lnSpc>
              <a:buNone/>
            </a:pPr>
            <a:r>
              <a:rPr lang="en-US" sz="2600" b="1" dirty="0">
                <a:solidFill>
                  <a:srgbClr val="000000"/>
                </a:solidFill>
                <a:latin typeface="Arial" pitchFamily="34" charset="0"/>
                <a:ea typeface="Arial" pitchFamily="34" charset="-122"/>
                <a:cs typeface="Arial" pitchFamily="34" charset="-120"/>
              </a:rPr>
              <a:t>Nature Protection and Environmental Problems
</a:t>
            </a:r>
            <a:endParaRPr lang="en-US" sz="2600" dirty="0"/>
          </a:p>
        </p:txBody>
      </p:sp>
      <p:sp>
        <p:nvSpPr>
          <p:cNvPr id="11" name="Text 2"/>
          <p:cNvSpPr txBox="1"/>
          <p:nvPr/>
        </p:nvSpPr>
        <p:spPr>
          <a:xfrm>
            <a:off x="180000" y="1549725"/>
            <a:ext cx="3271800" cy="628200"/>
          </a:xfrm>
          <a:prstGeom prst="rect">
            <a:avLst/>
          </a:prstGeom>
          <a:noFill/>
          <a:ln/>
        </p:spPr>
        <p:txBody>
          <a:bodyPr wrap="square" lIns="0" tIns="0" rIns="0" bIns="0" rtlCol="0" anchor="t"/>
          <a:lstStyle/>
          <a:p>
            <a:pPr algn="l" indent="0" marL="0">
              <a:lnSpc>
                <a:spcPct val="115000"/>
              </a:lnSpc>
              <a:buNone/>
            </a:pPr>
            <a:r>
              <a:rPr lang="en-US" sz="957" b="1" dirty="0">
                <a:solidFill>
                  <a:srgbClr val="000000"/>
                </a:solidFill>
                <a:latin typeface="Arial" pitchFamily="34" charset="0"/>
                <a:ea typeface="Arial" pitchFamily="34" charset="-122"/>
                <a:cs typeface="Arial" pitchFamily="34" charset="-120"/>
              </a:rPr>
              <a:t>Чистый воздух
</a:t>
            </a:r>
            <a:pPr algn="l" indent="0" marL="0">
              <a:lnSpc>
                <a:spcPct val="115000"/>
              </a:lnSpc>
              <a:buNone/>
            </a:pPr>
            <a:r>
              <a:rPr lang="en-US" sz="55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8" dirty="0">
                <a:solidFill>
                  <a:srgbClr val="000000"/>
                </a:solidFill>
                <a:latin typeface="Arial" pitchFamily="34" charset="0"/>
                <a:ea typeface="Arial" pitchFamily="34" charset="-122"/>
                <a:cs typeface="Arial" pitchFamily="34" charset="-120"/>
              </a:rPr>
              <a:t>Во многих городах важной проблемой остаётся загрязнение воздуха. Снижение выбросов, развитие общественного транспорта и бережное отношение к энергии помогают сделать среду безопаснее.
</a:t>
            </a:r>
            <a:endParaRPr lang="en-US" sz="957" dirty="0"/>
          </a:p>
        </p:txBody>
      </p:sp>
      <p:sp>
        <p:nvSpPr>
          <p:cNvPr id="12" name="Text 3"/>
          <p:cNvSpPr txBox="1"/>
          <p:nvPr/>
        </p:nvSpPr>
        <p:spPr>
          <a:xfrm>
            <a:off x="180000" y="2246175"/>
            <a:ext cx="3690300" cy="628200"/>
          </a:xfrm>
          <a:prstGeom prst="rect">
            <a:avLst/>
          </a:prstGeom>
          <a:noFill/>
          <a:ln/>
        </p:spPr>
        <p:txBody>
          <a:bodyPr wrap="square" lIns="0" tIns="0" rIns="0" bIns="0" rtlCol="0" anchor="t"/>
          <a:lstStyle/>
          <a:p>
            <a:pPr algn="l" indent="0" marL="0">
              <a:lnSpc>
                <a:spcPct val="115000"/>
              </a:lnSpc>
              <a:buNone/>
            </a:pPr>
            <a:r>
              <a:rPr lang="en-US" sz="1052" b="1" dirty="0">
                <a:solidFill>
                  <a:srgbClr val="000000"/>
                </a:solidFill>
                <a:latin typeface="Arial" pitchFamily="34" charset="0"/>
                <a:ea typeface="Arial" pitchFamily="34" charset="-122"/>
                <a:cs typeface="Arial" pitchFamily="34" charset="-120"/>
              </a:rPr>
              <a:t>Лесные пожары
</a:t>
            </a:r>
            <a:pPr algn="l" indent="0" marL="0">
              <a:lnSpc>
                <a:spcPct val="115000"/>
              </a:lnSpc>
              <a:buNone/>
            </a:pPr>
            <a:r>
              <a:rPr lang="en-US" sz="61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7" dirty="0">
                <a:solidFill>
                  <a:srgbClr val="000000"/>
                </a:solidFill>
                <a:latin typeface="Arial" pitchFamily="34" charset="0"/>
                <a:ea typeface="Arial" pitchFamily="34" charset="-122"/>
                <a:cs typeface="Arial" pitchFamily="34" charset="-120"/>
              </a:rPr>
              <a:t>Леса России нуждаются в защите от пожаров, особенно в сухой сезон. Внимательность людей и быстрое реагирование служб помогают сохранить деревья, животных и почву.
</a:t>
            </a:r>
            <a:endParaRPr lang="en-US" sz="1052" dirty="0"/>
          </a:p>
        </p:txBody>
      </p:sp>
      <p:sp>
        <p:nvSpPr>
          <p:cNvPr id="13" name="Text 4"/>
          <p:cNvSpPr txBox="1"/>
          <p:nvPr/>
        </p:nvSpPr>
        <p:spPr>
          <a:xfrm>
            <a:off x="180000" y="2942636"/>
            <a:ext cx="3914100" cy="628200"/>
          </a:xfrm>
          <a:prstGeom prst="rect">
            <a:avLst/>
          </a:prstGeom>
          <a:noFill/>
          <a:ln/>
        </p:spPr>
        <p:txBody>
          <a:bodyPr wrap="square" lIns="0" tIns="0" rIns="0" bIns="0" rtlCol="0" anchor="t"/>
          <a:lstStyle/>
          <a:p>
            <a:pPr algn="l" indent="0" marL="0">
              <a:lnSpc>
                <a:spcPct val="115000"/>
              </a:lnSpc>
              <a:buNone/>
            </a:pPr>
            <a:r>
              <a:rPr lang="en-US" sz="1052" b="1" dirty="0">
                <a:solidFill>
                  <a:srgbClr val="000000"/>
                </a:solidFill>
                <a:latin typeface="Arial" pitchFamily="34" charset="0"/>
                <a:ea typeface="Arial" pitchFamily="34" charset="-122"/>
                <a:cs typeface="Arial" pitchFamily="34" charset="-120"/>
              </a:rPr>
              <a:t>Мусор и отходы
</a:t>
            </a:r>
            <a:pPr algn="l" indent="0" marL="0">
              <a:lnSpc>
                <a:spcPct val="115000"/>
              </a:lnSpc>
              <a:buNone/>
            </a:pPr>
            <a:r>
              <a:rPr lang="en-US" sz="61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7" dirty="0">
                <a:solidFill>
                  <a:srgbClr val="000000"/>
                </a:solidFill>
                <a:latin typeface="Arial" pitchFamily="34" charset="0"/>
                <a:ea typeface="Arial" pitchFamily="34" charset="-122"/>
                <a:cs typeface="Arial" pitchFamily="34" charset="-120"/>
              </a:rPr>
              <a:t>Сортировка отходов и аккуратное обращение с мусором уменьшают нагрузку на природу. Такие привычки учат школьников отвечать за чистоту своего города и двора.
</a:t>
            </a:r>
            <a:endParaRPr lang="en-US" sz="1052" dirty="0"/>
          </a:p>
        </p:txBody>
      </p:sp>
      <p:sp>
        <p:nvSpPr>
          <p:cNvPr id="14" name="Text 5"/>
          <p:cNvSpPr txBox="1"/>
          <p:nvPr/>
        </p:nvSpPr>
        <p:spPr>
          <a:xfrm>
            <a:off x="180000" y="3639073"/>
            <a:ext cx="3914100" cy="628200"/>
          </a:xfrm>
          <a:prstGeom prst="rect">
            <a:avLst/>
          </a:prstGeom>
          <a:noFill/>
          <a:ln/>
        </p:spPr>
        <p:txBody>
          <a:bodyPr wrap="square" lIns="0" tIns="0" rIns="0" bIns="0" rtlCol="0" anchor="t"/>
          <a:lstStyle/>
          <a:p>
            <a:pPr algn="l" indent="0" marL="0">
              <a:lnSpc>
                <a:spcPct val="115000"/>
              </a:lnSpc>
              <a:buNone/>
            </a:pPr>
            <a:r>
              <a:rPr lang="en-US" sz="1052" b="1" dirty="0">
                <a:solidFill>
                  <a:srgbClr val="000000"/>
                </a:solidFill>
                <a:latin typeface="Arial" pitchFamily="34" charset="0"/>
                <a:ea typeface="Arial" pitchFamily="34" charset="-122"/>
                <a:cs typeface="Arial" pitchFamily="34" charset="-120"/>
              </a:rPr>
              <a:t>Редкие животные
</a:t>
            </a:r>
            <a:pPr algn="l" indent="0" marL="0">
              <a:lnSpc>
                <a:spcPct val="115000"/>
              </a:lnSpc>
              <a:buNone/>
            </a:pPr>
            <a:r>
              <a:rPr lang="en-US" sz="61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7" dirty="0">
                <a:solidFill>
                  <a:srgbClr val="000000"/>
                </a:solidFill>
                <a:latin typeface="Arial" pitchFamily="34" charset="0"/>
                <a:ea typeface="Arial" pitchFamily="34" charset="-122"/>
                <a:cs typeface="Arial" pitchFamily="34" charset="-120"/>
              </a:rPr>
              <a:t>Многие виды нуждаются в охране, поэтому работают заповедники и национальные парки. Они сохраняют места обитания животных и помогают изучать природу без вреда для неё.
</a:t>
            </a:r>
            <a:endParaRPr lang="en-US" sz="1052" dirty="0"/>
          </a:p>
        </p:txBody>
      </p:sp>
      <p:sp>
        <p:nvSpPr>
          <p:cNvPr id="15" name="Text 6"/>
          <p:cNvSpPr txBox="1"/>
          <p:nvPr/>
        </p:nvSpPr>
        <p:spPr>
          <a:xfrm>
            <a:off x="180000" y="4335526"/>
            <a:ext cx="3914100" cy="628200"/>
          </a:xfrm>
          <a:prstGeom prst="rect">
            <a:avLst/>
          </a:prstGeom>
          <a:noFill/>
          <a:ln/>
        </p:spPr>
        <p:txBody>
          <a:bodyPr wrap="square" lIns="0" tIns="0" rIns="0" bIns="0" rtlCol="0" anchor="t"/>
          <a:lstStyle/>
          <a:p>
            <a:pPr algn="l" indent="0" marL="0">
              <a:lnSpc>
                <a:spcPct val="115000"/>
              </a:lnSpc>
              <a:buNone/>
            </a:pPr>
            <a:r>
              <a:rPr lang="en-US" sz="1052" b="1" dirty="0">
                <a:solidFill>
                  <a:srgbClr val="000000"/>
                </a:solidFill>
                <a:latin typeface="Arial" pitchFamily="34" charset="0"/>
                <a:ea typeface="Arial" pitchFamily="34" charset="-122"/>
                <a:cs typeface="Arial" pitchFamily="34" charset="-120"/>
              </a:rPr>
              <a:t>Посадка деревьев
</a:t>
            </a:r>
            <a:pPr algn="l" indent="0" marL="0">
              <a:lnSpc>
                <a:spcPct val="115000"/>
              </a:lnSpc>
              <a:buNone/>
            </a:pPr>
            <a:r>
              <a:rPr lang="en-US" sz="61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7" dirty="0">
                <a:solidFill>
                  <a:srgbClr val="000000"/>
                </a:solidFill>
                <a:latin typeface="Arial" pitchFamily="34" charset="0"/>
                <a:ea typeface="Arial" pitchFamily="34" charset="-122"/>
                <a:cs typeface="Arial" pitchFamily="34" charset="-120"/>
              </a:rPr>
              <a:t>Экологические акции показывают, что забота о природе может быть простой и полезной. Посадка деревьев, уход за парками и уборка территории дают видимый результат.
</a:t>
            </a:r>
            <a:endParaRPr lang="en-US" sz="105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3191" y="1606600"/>
            <a:ext cx="8777617" cy="2970300"/>
          </a:xfrm>
          <a:prstGeom prst="rect">
            <a:avLst/>
          </a:prstGeom>
        </p:spPr>
      </p:pic>
      <p:sp>
        <p:nvSpPr>
          <p:cNvPr id="4" name="Text 0"/>
          <p:cNvSpPr txBox="1"/>
          <p:nvPr/>
        </p:nvSpPr>
        <p:spPr>
          <a:xfrm>
            <a:off x="180000" y="180000"/>
            <a:ext cx="6009300" cy="586200"/>
          </a:xfrm>
          <a:prstGeom prst="rect">
            <a:avLst/>
          </a:prstGeom>
          <a:noFill/>
          <a:ln/>
        </p:spPr>
        <p:txBody>
          <a:bodyPr wrap="square" lIns="0" tIns="0" rIns="0" bIns="0" rtlCol="0" anchor="t"/>
          <a:lstStyle/>
          <a:p>
            <a:pPr algn="l" indent="0" marL="0">
              <a:lnSpc>
                <a:spcPct val="115000"/>
              </a:lnSpc>
              <a:buNone/>
            </a:pPr>
            <a:r>
              <a:rPr lang="en-US" sz="3200" b="1" dirty="0">
                <a:solidFill>
                  <a:srgbClr val="000000"/>
                </a:solidFill>
                <a:latin typeface="Arial" pitchFamily="34" charset="0"/>
                <a:ea typeface="Arial" pitchFamily="34" charset="-122"/>
                <a:cs typeface="Arial" pitchFamily="34" charset="-120"/>
              </a:rPr>
              <a:t>Daily Steps to Care for Russia
</a:t>
            </a:r>
            <a:endParaRPr lang="en-US" sz="32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6" name="Text 2"/>
          <p:cNvSpPr txBox="1"/>
          <p:nvPr/>
        </p:nvSpPr>
        <p:spPr>
          <a:xfrm>
            <a:off x="180000" y="834000"/>
            <a:ext cx="3546300" cy="265500"/>
          </a:xfrm>
          <a:prstGeom prst="rect">
            <a:avLst/>
          </a:prstGeom>
          <a:noFill/>
          <a:ln/>
        </p:spPr>
        <p:txBody>
          <a:bodyPr wrap="square" lIns="0" tIns="0" rIns="0" bIns="0" rtlCol="0" anchor="t"/>
          <a:lstStyle/>
          <a:p>
            <a:pPr algn="l" indent="0" marL="0">
              <a:lnSpc>
                <a:spcPct val="115000"/>
              </a:lnSpc>
              <a:buNone/>
            </a:pPr>
            <a:r>
              <a:rPr lang="en-US" sz="829" dirty="0">
                <a:solidFill>
                  <a:srgbClr val="000000"/>
                </a:solidFill>
                <a:latin typeface="Arial" pitchFamily="34" charset="0"/>
                <a:ea typeface="Arial" pitchFamily="34" charset="-122"/>
                <a:cs typeface="Arial" pitchFamily="34" charset="-120"/>
              </a:rPr>
              <a:t>Последовательность показывает, как повседневные привычки помогают сохранять природу, культуру и общественные пространства страны.
</a:t>
            </a:r>
            <a:endParaRPr lang="en-US" sz="829"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8790600" cy="639300"/>
          </a:xfrm>
          <a:prstGeom prst="rect">
            <a:avLst/>
          </a:prstGeom>
          <a:noFill/>
          <a:ln/>
        </p:spPr>
        <p:txBody>
          <a:bodyPr wrap="square" lIns="0" tIns="0" rIns="0" bIns="0" rtlCol="0" anchor="ctr"/>
          <a:lstStyle/>
          <a:p>
            <a:pPr algn="l" indent="0" marL="0">
              <a:lnSpc>
                <a:spcPct val="115000"/>
              </a:lnSpc>
              <a:buNone/>
            </a:pPr>
            <a:r>
              <a:rPr lang="en-US" sz="2600" b="1" dirty="0">
                <a:solidFill>
                  <a:srgbClr val="000000"/>
                </a:solidFill>
                <a:latin typeface="Arial" pitchFamily="34" charset="0"/>
                <a:ea typeface="Arial" pitchFamily="34" charset="-122"/>
                <a:cs typeface="Arial" pitchFamily="34" charset="-120"/>
              </a:rPr>
              <a:t>What Makes a Country Easy to Recognize
</a:t>
            </a:r>
            <a:endParaRPr lang="en-US" sz="2600" dirty="0"/>
          </a:p>
        </p:txBody>
      </p:sp>
      <p:sp>
        <p:nvSpPr>
          <p:cNvPr id="9"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10" name="Text 2"/>
          <p:cNvSpPr txBox="1"/>
          <p:nvPr/>
        </p:nvSpPr>
        <p:spPr>
          <a:xfrm>
            <a:off x="180000" y="4305948"/>
            <a:ext cx="2210100" cy="650400"/>
          </a:xfrm>
          <a:prstGeom prst="rect">
            <a:avLst/>
          </a:prstGeom>
          <a:noFill/>
          <a:ln/>
        </p:spPr>
        <p:txBody>
          <a:bodyPr wrap="square" lIns="0" tIns="0" rIns="0" bIns="0" rtlCol="0" anchor="t"/>
          <a:lstStyle/>
          <a:p>
            <a:pPr algn="l" indent="0" marL="0">
              <a:lnSpc>
                <a:spcPct val="115000"/>
              </a:lnSpc>
              <a:buNone/>
            </a:pPr>
            <a:r>
              <a:rPr lang="en-US" sz="853" b="1" dirty="0">
                <a:solidFill>
                  <a:srgbClr val="000000"/>
                </a:solidFill>
                <a:latin typeface="Arial" pitchFamily="34" charset="0"/>
                <a:ea typeface="Arial" pitchFamily="34" charset="-122"/>
                <a:cs typeface="Arial" pitchFamily="34" charset="-120"/>
              </a:rPr>
              <a:t>Достижения людей
</a:t>
            </a:r>
            <a:pPr algn="l" indent="0" marL="0">
              <a:lnSpc>
                <a:spcPct val="115000"/>
              </a:lnSpc>
              <a:buNone/>
            </a:pPr>
            <a:r>
              <a:rPr lang="en-US" sz="59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50" dirty="0">
                <a:solidFill>
                  <a:srgbClr val="000000"/>
                </a:solidFill>
                <a:latin typeface="Arial" pitchFamily="34" charset="0"/>
                <a:ea typeface="Arial" pitchFamily="34" charset="-122"/>
                <a:cs typeface="Arial" pitchFamily="34" charset="-120"/>
              </a:rPr>
              <a:t>Космос, наука, спорт и искусство делают страну заметной в мире. Когда говорят о России, часто вспоминают именно успехи её талантливых людей.
</a:t>
            </a:r>
            <a:endParaRPr lang="en-US" sz="853" dirty="0"/>
          </a:p>
        </p:txBody>
      </p:sp>
      <p:sp>
        <p:nvSpPr>
          <p:cNvPr id="11" name="Text 3"/>
          <p:cNvSpPr txBox="1"/>
          <p:nvPr/>
        </p:nvSpPr>
        <p:spPr>
          <a:xfrm>
            <a:off x="1538107" y="3583656"/>
            <a:ext cx="2210100" cy="650400"/>
          </a:xfrm>
          <a:prstGeom prst="rect">
            <a:avLst/>
          </a:prstGeom>
          <a:noFill/>
          <a:ln/>
        </p:spPr>
        <p:txBody>
          <a:bodyPr wrap="square" lIns="0" tIns="0" rIns="0" bIns="0" rtlCol="0" anchor="t"/>
          <a:lstStyle/>
          <a:p>
            <a:pPr algn="l" indent="0" marL="0">
              <a:lnSpc>
                <a:spcPct val="115000"/>
              </a:lnSpc>
              <a:buNone/>
            </a:pPr>
            <a:r>
              <a:rPr lang="en-US" sz="853" b="1" dirty="0">
                <a:solidFill>
                  <a:srgbClr val="000000"/>
                </a:solidFill>
                <a:latin typeface="Arial" pitchFamily="34" charset="0"/>
                <a:ea typeface="Arial" pitchFamily="34" charset="-122"/>
                <a:cs typeface="Arial" pitchFamily="34" charset="-120"/>
              </a:rPr>
              <a:t>Культура и искусство
</a:t>
            </a:r>
            <a:pPr algn="l" indent="0" marL="0">
              <a:lnSpc>
                <a:spcPct val="115000"/>
              </a:lnSpc>
              <a:buNone/>
            </a:pPr>
            <a:r>
              <a:rPr lang="en-US" sz="59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50" dirty="0">
                <a:solidFill>
                  <a:srgbClr val="000000"/>
                </a:solidFill>
                <a:latin typeface="Arial" pitchFamily="34" charset="0"/>
                <a:ea typeface="Arial" pitchFamily="34" charset="-122"/>
                <a:cs typeface="Arial" pitchFamily="34" charset="-120"/>
              </a:rPr>
              <a:t>Балет, матрёшка, литература и музыка формируют яркий культурный образ России. Эти элементы часто включают в школьные проекты, чтобы показать богатство традиций.
</a:t>
            </a:r>
            <a:endParaRPr lang="en-US" sz="853" dirty="0"/>
          </a:p>
        </p:txBody>
      </p:sp>
      <p:sp>
        <p:nvSpPr>
          <p:cNvPr id="12" name="Text 4"/>
          <p:cNvSpPr txBox="1"/>
          <p:nvPr/>
        </p:nvSpPr>
        <p:spPr>
          <a:xfrm>
            <a:off x="3112267" y="2861396"/>
            <a:ext cx="2210100" cy="650400"/>
          </a:xfrm>
          <a:prstGeom prst="rect">
            <a:avLst/>
          </a:prstGeom>
          <a:noFill/>
          <a:ln/>
        </p:spPr>
        <p:txBody>
          <a:bodyPr wrap="square" lIns="0" tIns="0" rIns="0" bIns="0" rtlCol="0" anchor="t"/>
          <a:lstStyle/>
          <a:p>
            <a:pPr algn="l" indent="0" marL="0">
              <a:lnSpc>
                <a:spcPct val="115000"/>
              </a:lnSpc>
              <a:buNone/>
            </a:pPr>
            <a:r>
              <a:rPr lang="en-US" sz="853" b="1" dirty="0">
                <a:solidFill>
                  <a:srgbClr val="000000"/>
                </a:solidFill>
                <a:latin typeface="Arial" pitchFamily="34" charset="0"/>
                <a:ea typeface="Arial" pitchFamily="34" charset="-122"/>
                <a:cs typeface="Arial" pitchFamily="34" charset="-120"/>
              </a:rPr>
              <a:t>Природные образы
</a:t>
            </a:r>
            <a:pPr algn="l" indent="0" marL="0">
              <a:lnSpc>
                <a:spcPct val="115000"/>
              </a:lnSpc>
              <a:buNone/>
            </a:pPr>
            <a:r>
              <a:rPr lang="en-US" sz="59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50" dirty="0">
                <a:solidFill>
                  <a:srgbClr val="000000"/>
                </a:solidFill>
                <a:latin typeface="Arial" pitchFamily="34" charset="0"/>
                <a:ea typeface="Arial" pitchFamily="34" charset="-122"/>
                <a:cs typeface="Arial" pitchFamily="34" charset="-120"/>
              </a:rPr>
              <a:t>Берёзы, снежные пейзажи, леса и широкие пространства часто ассоциируются с Россией. Природа становится частью международного представления о стране и её красоте.
</a:t>
            </a:r>
            <a:endParaRPr lang="en-US" sz="853" dirty="0"/>
          </a:p>
        </p:txBody>
      </p:sp>
      <p:sp>
        <p:nvSpPr>
          <p:cNvPr id="13" name="Text 5"/>
          <p:cNvSpPr txBox="1"/>
          <p:nvPr/>
        </p:nvSpPr>
        <p:spPr>
          <a:xfrm>
            <a:off x="4670163" y="2141150"/>
            <a:ext cx="2210100" cy="650400"/>
          </a:xfrm>
          <a:prstGeom prst="rect">
            <a:avLst/>
          </a:prstGeom>
          <a:noFill/>
          <a:ln/>
        </p:spPr>
        <p:txBody>
          <a:bodyPr wrap="square" lIns="0" tIns="0" rIns="0" bIns="0" rtlCol="0" anchor="t"/>
          <a:lstStyle/>
          <a:p>
            <a:pPr algn="l" indent="0" marL="0">
              <a:lnSpc>
                <a:spcPct val="115000"/>
              </a:lnSpc>
              <a:buNone/>
            </a:pPr>
            <a:r>
              <a:rPr lang="en-US" sz="853" b="1" dirty="0">
                <a:solidFill>
                  <a:srgbClr val="000000"/>
                </a:solidFill>
                <a:latin typeface="Arial" pitchFamily="34" charset="0"/>
                <a:ea typeface="Arial" pitchFamily="34" charset="-122"/>
                <a:cs typeface="Arial" pitchFamily="34" charset="-120"/>
              </a:rPr>
              <a:t>Известные места
</a:t>
            </a:r>
            <a:pPr algn="l" indent="0" marL="0">
              <a:lnSpc>
                <a:spcPct val="115000"/>
              </a:lnSpc>
              <a:buNone/>
            </a:pPr>
            <a:r>
              <a:rPr lang="en-US" sz="59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50" dirty="0">
                <a:solidFill>
                  <a:srgbClr val="000000"/>
                </a:solidFill>
                <a:latin typeface="Arial" pitchFamily="34" charset="0"/>
                <a:ea typeface="Arial" pitchFamily="34" charset="-122"/>
                <a:cs typeface="Arial" pitchFamily="34" charset="-120"/>
              </a:rPr>
              <a:t>Кремль, соборы и большие площади помогают узнать Россию на фотографиях и в учебниках. Архитектура делает страну узнаваемой и подчёркивает её исторический характер.
</a:t>
            </a:r>
            <a:endParaRPr lang="en-US" sz="853" dirty="0"/>
          </a:p>
        </p:txBody>
      </p:sp>
      <p:sp>
        <p:nvSpPr>
          <p:cNvPr id="14" name="Text 6"/>
          <p:cNvSpPr txBox="1"/>
          <p:nvPr/>
        </p:nvSpPr>
        <p:spPr>
          <a:xfrm>
            <a:off x="6293085" y="1413405"/>
            <a:ext cx="2210100" cy="650400"/>
          </a:xfrm>
          <a:prstGeom prst="rect">
            <a:avLst/>
          </a:prstGeom>
          <a:noFill/>
          <a:ln/>
        </p:spPr>
        <p:txBody>
          <a:bodyPr wrap="square" lIns="0" tIns="0" rIns="0" bIns="0" rtlCol="0" anchor="t"/>
          <a:lstStyle/>
          <a:p>
            <a:pPr algn="l" indent="0" marL="0">
              <a:lnSpc>
                <a:spcPct val="115000"/>
              </a:lnSpc>
              <a:buNone/>
            </a:pPr>
            <a:r>
              <a:rPr lang="en-US" sz="844" b="1" dirty="0">
                <a:solidFill>
                  <a:srgbClr val="000000"/>
                </a:solidFill>
                <a:latin typeface="Arial" pitchFamily="34" charset="0"/>
                <a:ea typeface="Arial" pitchFamily="34" charset="-122"/>
                <a:cs typeface="Arial" pitchFamily="34" charset="-120"/>
              </a:rPr>
              <a:t>Символы
</a:t>
            </a:r>
            <a:pPr algn="l" indent="0" marL="0">
              <a:lnSpc>
                <a:spcPct val="115000"/>
              </a:lnSpc>
              <a:buNone/>
            </a:pPr>
            <a:r>
              <a:rPr lang="en-US" sz="5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42" dirty="0">
                <a:solidFill>
                  <a:srgbClr val="000000"/>
                </a:solidFill>
                <a:latin typeface="Arial" pitchFamily="34" charset="0"/>
                <a:ea typeface="Arial" pitchFamily="34" charset="-122"/>
                <a:cs typeface="Arial" pitchFamily="34" charset="-120"/>
              </a:rPr>
              <a:t>Флаг, герб и другие государственные знаки быстро создают образ страны. Для России такие символы связаны с историей, официальными церемониями и чувством общей принадлежности.
</a:t>
            </a:r>
            <a:endParaRPr lang="en-US" sz="844"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41550" y="1527768"/>
            <a:ext cx="3929100" cy="1334738"/>
          </a:xfrm>
          <a:prstGeom prst="rect">
            <a:avLst/>
          </a:prstGeom>
        </p:spPr>
      </p:pic>
      <p:sp>
        <p:nvSpPr>
          <p:cNvPr id="4" name="Text 0"/>
          <p:cNvSpPr txBox="1"/>
          <p:nvPr/>
        </p:nvSpPr>
        <p:spPr>
          <a:xfrm>
            <a:off x="180000" y="180000"/>
            <a:ext cx="8790600" cy="726900"/>
          </a:xfrm>
          <a:prstGeom prst="rect">
            <a:avLst/>
          </a:prstGeom>
          <a:noFill/>
          <a:ln/>
        </p:spPr>
        <p:txBody>
          <a:bodyPr wrap="square" lIns="0" tIns="0" rIns="0" bIns="0" rtlCol="0" anchor="ctr"/>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Key Facts About Russia
</a:t>
            </a:r>
            <a:endParaRPr lang="en-US" sz="3800" dirty="0"/>
          </a:p>
        </p:txBody>
      </p:sp>
      <p:sp>
        <p:nvSpPr>
          <p:cNvPr id="5" name="Text 1"/>
          <p:cNvSpPr txBox="1"/>
          <p:nvPr/>
        </p:nvSpPr>
        <p:spPr>
          <a:xfrm>
            <a:off x="8696100" y="4698000"/>
            <a:ext cx="267900" cy="265500"/>
          </a:xfrm>
          <a:prstGeom prst="rect">
            <a:avLst/>
          </a:prstGeom>
          <a:noFill/>
          <a:ln/>
        </p:spPr>
        <p:txBody>
          <a:bodyPr wrap="square" lIns="0" tIns="0" rIns="0" bIns="0" rtlCol="0" anchor="b"/>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6" name="Text 2"/>
          <p:cNvSpPr txBox="1"/>
          <p:nvPr/>
        </p:nvSpPr>
        <p:spPr>
          <a:xfrm>
            <a:off x="180000" y="288035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собирает основные сведения о стране и помогает быстро повторить самые важные факты для школьного проекта.
</a:t>
            </a:r>
            <a:endParaRPr lang="en-US" sz="1100" dirty="0"/>
          </a:p>
        </p:txBody>
      </p:sp>
      <p:sp>
        <p:nvSpPr>
          <p:cNvPr id="7" name="Text 3"/>
          <p:cNvSpPr txBox="1"/>
          <p:nvPr/>
        </p:nvSpPr>
        <p:spPr>
          <a:xfrm>
            <a:off x="1546764" y="3995700"/>
            <a:ext cx="2993700" cy="9678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Россия выделяется размером, многообразием населения и природных зон, а также сильным историческим и культурным наследием.
</a:t>
            </a:r>
            <a:endParaRPr lang="en-US" sz="1100" dirty="0"/>
          </a:p>
        </p:txBody>
      </p:sp>
      <p:sp>
        <p:nvSpPr>
          <p:cNvPr id="8" name="Text 4"/>
          <p:cNvSpPr txBox="1"/>
          <p:nvPr/>
        </p:nvSpPr>
        <p:spPr>
          <a:xfrm>
            <a:off x="5035075" y="3361042"/>
            <a:ext cx="3929100" cy="1782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Общие справочные сведения о России
</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03350" y="1307425"/>
            <a:ext cx="7737300" cy="856200"/>
          </a:xfrm>
          <a:prstGeom prst="rect">
            <a:avLst/>
          </a:prstGeom>
          <a:noFill/>
          <a:ln/>
        </p:spPr>
        <p:txBody>
          <a:bodyPr wrap="square" lIns="0" tIns="0" rIns="0" bIns="0" rtlCol="0" anchor="t"/>
          <a:lstStyle/>
          <a:p>
            <a:pPr algn="ctr" indent="0" marL="0">
              <a:lnSpc>
                <a:spcPct val="115000"/>
              </a:lnSpc>
              <a:buNone/>
            </a:pPr>
            <a:r>
              <a:rPr lang="en-US" sz="3600" b="1" dirty="0">
                <a:solidFill>
                  <a:srgbClr val="000000"/>
                </a:solidFill>
                <a:latin typeface="Arial" pitchFamily="34" charset="0"/>
                <a:ea typeface="Arial" pitchFamily="34" charset="-122"/>
                <a:cs typeface="Arial" pitchFamily="34" charset="-120"/>
              </a:rPr>
              <a:t>Russia: My Country
</a:t>
            </a:r>
            <a:endParaRPr lang="en-US" sz="3600" dirty="0"/>
          </a:p>
        </p:txBody>
      </p:sp>
      <p:sp>
        <p:nvSpPr>
          <p:cNvPr id="4" name="Text 1"/>
          <p:cNvSpPr txBox="1"/>
          <p:nvPr/>
        </p:nvSpPr>
        <p:spPr>
          <a:xfrm>
            <a:off x="2155750" y="2350100"/>
            <a:ext cx="4832400" cy="1766100"/>
          </a:xfrm>
          <a:prstGeom prst="rect">
            <a:avLst/>
          </a:prstGeom>
          <a:noFill/>
          <a:ln/>
        </p:spPr>
        <p:txBody>
          <a:bodyPr wrap="square" lIns="0" tIns="0" rIns="0" bIns="0" rtlCol="0" anchor="ctr"/>
          <a:lstStyle/>
          <a:p>
            <a:pPr algn="ctr" indent="0" marL="0">
              <a:lnSpc>
                <a:spcPct val="115000"/>
              </a:lnSpc>
              <a:buNone/>
            </a:pPr>
            <a:r>
              <a:rPr lang="en-US" sz="1400" dirty="0">
                <a:solidFill>
                  <a:srgbClr val="000000"/>
                </a:solidFill>
                <a:latin typeface="Arial" pitchFamily="34" charset="0"/>
                <a:ea typeface="Arial" pitchFamily="34" charset="-122"/>
                <a:cs typeface="Arial" pitchFamily="34" charset="-120"/>
              </a:rPr>
              <a:t>Россия — это большая страна с богатой историей, разнообразной природой и сильной культурой. Зная её символы, города, людей и традиции, мы лучше понимаем свою страну и гордимся ею.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2026-05-30T21:26:03Z</dcterms:created>
  <dcterms:modified xsi:type="dcterms:W3CDTF">2026-05-30T21:26:03Z</dcterms:modified>
</cp:coreProperties>
</file>