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25" y="2610184"/>
            <a:ext cx="8100000" cy="2088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826025"/>
            <a:ext cx="7943700" cy="70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правления Романовых: основные темы и проблемы
</a:t>
            </a:r>
            <a:endParaRPr lang="en-US" sz="2612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4836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1678125"/>
            <a:ext cx="43986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порядка и укрепление власти после Смутного времени в России.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370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фон: конец Смутного времени в России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34900"/>
            <a:ext cx="31509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XVII века Россия пережила Смутное время — период сложных кризисов и безвластия. Избрание Михаила Романова на Земском соборе 1613 года ознаменовало новый этап стабильности и возрождения страны.
</a:t>
            </a:r>
            <a:endParaRPr lang="en-US" sz="10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Михаил Фёдорович: первый из Романовых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63850" y="3703473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Новое царствование принесло постепенное объединение страны и формирование системы управления, что закладывало основы для будущего укрепления Российского государства.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63850" y="2638948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Михаил Фёдорович был избран царём в возрасте шестнадцати лет Земским собором в 1613 году. Его правление символизировало восстановление власти и надежду на мир после Смуты.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0550" y="2611738"/>
            <a:ext cx="3958500" cy="20836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00" y="2611738"/>
            <a:ext cx="3958500" cy="208362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Михаила Романова Земским собором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4680500" y="1203550"/>
            <a:ext cx="3858600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поддержки Михаила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Михаил имел родственные связи с древней династией Рюриковичей, а другие кандидаты пользовались поддержкой иностранных государств. Собор выбрал местного претендента для укрепления суверенитета.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97425" y="1203550"/>
            <a:ext cx="3858600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участников собрания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Земский собор включал представителей дворянства, духовенства, купцов и крестьян. Это позволило учесть мнение разных слоёв общества при выборе нового царя.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поддержал Михаила Фёдоровича и почему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Патриарх Филарет, отец Михаила, вернувшийся из плена, стал влиятельным советником и поддержал сына, усиливая церковную и государственную власть.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Значительную поддержку оказали бояре и дворяне, которые стремились к восстановлению порядка и укреплению своей роли при новой династии.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982141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Казаки, горожане и крестьяне устали от военных конфликтов и нестабильности, поэтому поддержали Михаила как гаранта мира и безопасности.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564099" y="1815000"/>
            <a:ext cx="27759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Провозглашение династии Романовых помогло объединить разные слои общества и укрепить власть после Смуты.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64099" y="3727775"/>
            <a:ext cx="27759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i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архивы Российской Федерации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4352362" y="1269879"/>
            <a:ext cx="2866800" cy="117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4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1613 год
</a:t>
            </a:r>
            <a:endParaRPr lang="en-US" sz="5445" dirty="0"/>
          </a:p>
        </p:txBody>
      </p:sp>
      <p:sp>
        <p:nvSpPr>
          <p:cNvPr id="8" name="Text 4"/>
          <p:cNvSpPr txBox="1"/>
          <p:nvPr/>
        </p:nvSpPr>
        <p:spPr>
          <a:xfrm>
            <a:off x="4352362" y="2528853"/>
            <a:ext cx="28668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год, когда династия Романовых начала своё правление, заложив основы долгой эпохи.
</a:t>
            </a:r>
            <a:endParaRPr lang="en-US" sz="149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патриарха Филарета в правлении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49500"/>
            <a:ext cx="3201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государственную политику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Патриарх Филарет стал фактическим соправителем Михаила и активно участвовал в формировании внешней и внутренней политики России, укрепляя позиции династии.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64100" y="3342175"/>
            <a:ext cx="3201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в церковном управлении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инициировал перераспределение церковных земель и способствовал развитию образования, открывая школы и поддерживая культурные проекты.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России после Смутного времени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Армия была ослаблена, многие города и деревни разрушены, что затрудняло защиту и управление государством.
</a:t>
            </a:r>
            <a:endParaRPr lang="en-US" sz="957" dirty="0"/>
          </a:p>
        </p:txBody>
      </p:sp>
      <p:sp>
        <p:nvSpPr>
          <p:cNvPr id="8" name="Text 2"/>
          <p:cNvSpPr txBox="1"/>
          <p:nvPr/>
        </p:nvSpPr>
        <p:spPr>
          <a:xfrm>
            <a:off x="258890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сократилось примерно на треть из-за голода, войн и эпидемий, что негативно сказалось на экономике.
</a:t>
            </a:r>
            <a:endParaRPr lang="en-US" sz="957" dirty="0"/>
          </a:p>
        </p:txBody>
      </p:sp>
      <p:sp>
        <p:nvSpPr>
          <p:cNvPr id="9" name="Text 3"/>
          <p:cNvSpPr txBox="1"/>
          <p:nvPr/>
        </p:nvSpPr>
        <p:spPr>
          <a:xfrm>
            <a:off x="4613663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и ремёсла пришли в упадок, препятствуя восстановлению экономической стабильности.
</a:t>
            </a:r>
            <a:endParaRPr lang="en-US" sz="957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11" name="Text 5"/>
          <p:cNvSpPr txBox="1"/>
          <p:nvPr/>
        </p:nvSpPr>
        <p:spPr>
          <a:xfrm>
            <a:off x="663841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Сохранялась угроза новых нападений с запада и юга, требовавшая укрепления обороны и доверия внутри страны.
</a:t>
            </a:r>
            <a:endParaRPr lang="en-US" sz="95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Меры по восстановлению государства и армии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64100" y="1803975"/>
            <a:ext cx="15711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1613 год — начало правления Михаила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Стартовало восстановление страны, начался ремонт разорённых крепостей и городов.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2215937" y="1803975"/>
            <a:ext cx="15711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1618 год — укрепление армии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Формировались новые военные отряды и усиливалась подготовка солдат для защиты рубежей.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3867781" y="1803975"/>
            <a:ext cx="15711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1621 год — налоговые реформы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Предприняты шаги по улучшению сбора налогов для финансирования армии и государственных нужд.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5519604" y="1803975"/>
            <a:ext cx="15711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1630-е годы — централизация власти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Повышена роль центрального управления и вовлечены региональные элиты в управление государством.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658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Соборное уложение 1649 года: закон и порядок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160307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Документ включал свыше 900 статей, устанавливая строгие правила для всех сословий и закрепляя правовые нормы.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48842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Крепостное право было юридически оформлено, что усилило контроль над крестьянством и стабилизировало социальные отношения.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64100" y="3378388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царя была усилена, а взаимоотношения между сословиями получили чёткое законодательное регулирование.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6000" y="1500288"/>
            <a:ext cx="282900" cy="282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6000" y="2531365"/>
            <a:ext cx="282900" cy="2263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6000" y="3542378"/>
            <a:ext cx="282900" cy="2263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политика Михаила Фёдоровича и Алексея Михайловича
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1156850" y="1418400"/>
            <a:ext cx="3608100" cy="8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Завершение Смоленской войны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успешно завершила Смоленскую войну с Речью Посполитой в 1634 году, укрепив свои позиции и установив мир, который подтвердил её независимость на международной арене.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1156850" y="2421175"/>
            <a:ext cx="3608100" cy="8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Азовские походы на юг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1637–1642 годах донские казаки организовали походы к Азовскому морю, стремясь расширить границы России и получить выход к Черному морю.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1156850" y="3432188"/>
            <a:ext cx="3608100" cy="8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Дипломатия с европейскими странами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политика включала переговоры с Польшей, Швецией и другими государствами для укрепления безопасности границ и развития торговли.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5000" y="436254"/>
            <a:ext cx="4753800" cy="42709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52200" y="483625"/>
            <a:ext cx="31278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Смоленская война и Поляновский мир с Речью Посполитой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5651950" y="3703475"/>
            <a:ext cx="2928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Поляновский мир 1634 года признал титул царя за Михаилом Фёдоровичем и официально закрепил суверенитет России, обеспечив долгожданную стабильность на западной границе.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651950" y="2638950"/>
            <a:ext cx="2928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Смоленская война (1632–1634) была попыткой России вернуть утраченный Смоленск. Несмотря на активные боевые действия, город остался под контролем Речи Посполитой после заключения мира.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7500" y="1220741"/>
            <a:ext cx="4002600" cy="17198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7500" y="2979216"/>
            <a:ext cx="4002600" cy="17198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Азовские походы: путь к югу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564100" y="1514575"/>
            <a:ext cx="3149400" cy="11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Временный захват крепости Азов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1637 году казаки под руководством донских атаманов внезапно взяли крепость Азов, продемонстрировав силу и решимость расширить российские владения на юге. Этот успех вызвал большой резонанс в столице.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64100" y="3273050"/>
            <a:ext cx="3149400" cy="11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от удержания Азова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1642 году из-за отсутствия финансовой поддержки и военной помощи со стороны царского правительства казаки вынуждены были оставить Азов. Тем не менее, походы стимулировали интерес к освоению южных территорий.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47823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конфликты и последствия Смуты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00" y="1530900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XVII веке крестьянские и казачьи восстания отражали недовольство крепостным правом и социальной несправедливостью, требуя новых подходов к управлению и порядку в государстве.
</a:t>
            </a:r>
            <a:endParaRPr lang="en-US" sz="957" dirty="0"/>
          </a:p>
        </p:txBody>
      </p:sp>
      <p:sp>
        <p:nvSpPr>
          <p:cNvPr id="8" name="Text 2"/>
          <p:cNvSpPr txBox="1"/>
          <p:nvPr/>
        </p:nvSpPr>
        <p:spPr>
          <a:xfrm>
            <a:off x="564100" y="2240370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Восстание Болотникова 1606–1607 годов стало ярким выражением бунтарских настроений, вскрыв необходимость укрепления власти и изменения законодательства.
</a:t>
            </a:r>
            <a:endParaRPr lang="en-US" sz="957" dirty="0"/>
          </a:p>
        </p:txBody>
      </p:sp>
      <p:sp>
        <p:nvSpPr>
          <p:cNvPr id="9" name="Text 3"/>
          <p:cNvSpPr txBox="1"/>
          <p:nvPr/>
        </p:nvSpPr>
        <p:spPr>
          <a:xfrm>
            <a:off x="564100" y="2953537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Смутное время показало, что отсутствие централизации ведет к хаосу, поэтому правительство начало ужесточать законы и усиливать контроль над обществом.
</a:t>
            </a:r>
            <a:endParaRPr lang="en-US" sz="957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11" name="Text 5"/>
          <p:cNvSpPr txBox="1"/>
          <p:nvPr/>
        </p:nvSpPr>
        <p:spPr>
          <a:xfrm>
            <a:off x="564100" y="3673702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сословных различий и закрепление крепостного права были попытками властей стабилизировать ситуацию и предотвратить дальнейшие конфликты.
</a:t>
            </a:r>
            <a:endParaRPr lang="en-US" sz="95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значения царской власти и центрального управления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3196561" y="2423675"/>
            <a:ext cx="34152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1649 год — принятию Соборного уложения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Кодекс законов подтвердил практически неограниченную власть царя и систематизировал административные структуры государства.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479400" y="1276550"/>
            <a:ext cx="34152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1613 год — избрание Михаила Романова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новой династии ознаменовалось усилением царской власти и постепенным ослаблением влияния боярской думы.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918511" y="3535950"/>
            <a:ext cx="34152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системы приказов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Созданы специализированные органы управления для централизованного контроля различных сфер жизни, что укрепило основу абсолютной монархии.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1688" y="1467950"/>
            <a:ext cx="5480623" cy="18618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России XVII века: сословия и их роли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Сословия выполняли ключевые функции в стране, определяя социальную структуру и основы государственности XVII века.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660942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Сословия были чётко разграничены, что способствовало стабильности, но ограничивало социальную мобильность.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64100" y="342920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исследования о России XVII века
</a:t>
            </a:r>
            <a:endParaRPr lang="en-US" sz="75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0550" y="2611738"/>
            <a:ext cx="3958500" cy="20836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00" y="2611738"/>
            <a:ext cx="3958500" cy="208362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перемены и развитие образования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4680500" y="1203550"/>
            <a:ext cx="3858600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образования и книгопечатания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первых букварей и училищ, а также рост числа книг, печатавшихся в Москве, способствовали увеличению грамотности и распространению знаний в обществе.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97425" y="1203550"/>
            <a:ext cx="3858600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Расцвет иконописи и архитектуры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XVII веке талантливый живописец Симон Ушаков и строительство Колокольни Ивана Великого стали символами культурного подъёма и расцвета русского зодчества и искусства.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преобразования XVII века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64100" y="3220600"/>
            <a:ext cx="4141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то же время усиливающиеся налоги и крепостное право ограничивали обновление экономики, сдерживая её комплексное развитие.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активно развивались как центры ремёсел и торговли, что способствовало росту экономической активности и разнообразию профессий.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Расширялась внутренняя и внешняя торговля, увеличивалась роль мануфактур — предприятий, где производились товары с применением новой техники.
</a:t>
            </a:r>
            <a:endParaRPr lang="en-US" sz="105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564099" y="1815000"/>
            <a:ext cx="27759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период династии Романовых длился более трёх десятилетий, за которые удалось стабилизировать страну и усилить международные позиции. Это был фундамент для будущих достижений России.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64099" y="3727775"/>
            <a:ext cx="27759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i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хроники России XVII века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4352362" y="1269879"/>
            <a:ext cx="2866800" cy="117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9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36 лет
</a:t>
            </a:r>
            <a:endParaRPr lang="en-US" sz="5995" dirty="0"/>
          </a:p>
        </p:txBody>
      </p:sp>
      <p:sp>
        <p:nvSpPr>
          <p:cNvPr id="8" name="Text 4"/>
          <p:cNvSpPr txBox="1"/>
          <p:nvPr/>
        </p:nvSpPr>
        <p:spPr>
          <a:xfrm>
            <a:off x="4352362" y="2528853"/>
            <a:ext cx="28668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продлился начальный этап укрепления государства и власти Романовых, что создало прочную основу для следующих реформ.
</a:t>
            </a:r>
            <a:endParaRPr lang="en-US" sz="139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0288" y="433000"/>
            <a:ext cx="3987773" cy="4298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38868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раннего периода правления Романовых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3538900"/>
            <a:ext cx="32463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Начальный этап царствования династии Романовых стал залогом политической стабильности и развития России, обеспечив основы для её превращения в влиятельное европейское государство.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2026-05-10T23:11:40Z</dcterms:created>
  <dcterms:modified xsi:type="dcterms:W3CDTF">2026-05-10T23:11:40Z</dcterms:modified>
</cp:coreProperties>
</file>