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image" Target="../media/image-1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jpeg"/><Relationship Id="rId4" Type="http://schemas.openxmlformats.org/officeDocument/2006/relationships/image" Target="../media/image-3-4.jpeg"/><Relationship Id="rId5" Type="http://schemas.openxmlformats.org/officeDocument/2006/relationships/image" Target="../media/image-3-5.png"/><Relationship Id="rId6" Type="http://schemas.openxmlformats.org/officeDocument/2006/relationships/image" Target="../media/image-3-6.jpeg"/><Relationship Id="rId7" Type="http://schemas.openxmlformats.org/officeDocument/2006/relationships/image" Target="../media/image-3-7.png"/><Relationship Id="rId8" Type="http://schemas.openxmlformats.org/officeDocument/2006/relationships/image" Target="../media/image-3-8.jpeg"/><Relationship Id="rId9" Type="http://schemas.openxmlformats.org/officeDocument/2006/relationships/image" Target="../media/image-3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jpe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jpeg"/><Relationship Id="rId3" Type="http://schemas.openxmlformats.org/officeDocument/2006/relationships/image" Target="../media/image-6-3.jpeg"/><Relationship Id="rId4" Type="http://schemas.openxmlformats.org/officeDocument/2006/relationships/image" Target="../media/image-6-4.jpeg"/><Relationship Id="rId5" Type="http://schemas.openxmlformats.org/officeDocument/2006/relationships/image" Target="../media/image-6-5.jpe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jpeg"/><Relationship Id="rId4" Type="http://schemas.openxmlformats.org/officeDocument/2006/relationships/image" Target="../media/image-7-4.png"/><Relationship Id="rId5" Type="http://schemas.openxmlformats.org/officeDocument/2006/relationships/image" Target="../media/image-7-5.jpeg"/><Relationship Id="rId6" Type="http://schemas.openxmlformats.org/officeDocument/2006/relationships/image" Target="../media/image-7-6.png"/><Relationship Id="rId7" Type="http://schemas.openxmlformats.org/officeDocument/2006/relationships/image" Target="../media/image-7-7.jpe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jpeg"/><Relationship Id="rId3" Type="http://schemas.openxmlformats.org/officeDocument/2006/relationships/image" Target="../media/image-8-3.jpeg"/><Relationship Id="rId4" Type="http://schemas.openxmlformats.org/officeDocument/2006/relationships/image" Target="../media/image-8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jpeg"/><Relationship Id="rId4" Type="http://schemas.openxmlformats.org/officeDocument/2006/relationships/image" Target="../media/image-9-4.png"/><Relationship Id="rId5" Type="http://schemas.openxmlformats.org/officeDocument/2006/relationships/image" Target="../media/image-9-5.jpeg"/><Relationship Id="rId6" Type="http://schemas.openxmlformats.org/officeDocument/2006/relationships/image" Target="../media/image-9-6.png"/><Relationship Id="rId7" Type="http://schemas.openxmlformats.org/officeDocument/2006/relationships/image" Target="../media/image-9-7.jpe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jpeg"/><Relationship Id="rId3" Type="http://schemas.openxmlformats.org/officeDocument/2006/relationships/image" Target="../media/image-11-3.jpeg"/><Relationship Id="rId4" Type="http://schemas.openxmlformats.org/officeDocument/2006/relationships/image" Target="../media/image-11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jpeg"/><Relationship Id="rId4" Type="http://schemas.openxmlformats.org/officeDocument/2006/relationships/image" Target="../media/image-15-4.png"/><Relationship Id="rId5" Type="http://schemas.openxmlformats.org/officeDocument/2006/relationships/image" Target="../media/image-15-5.jpeg"/><Relationship Id="rId6" Type="http://schemas.openxmlformats.org/officeDocument/2006/relationships/image" Target="../media/image-15-6.png"/><Relationship Id="rId7" Type="http://schemas.openxmlformats.org/officeDocument/2006/relationships/image" Target="../media/image-15-7.jpe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jpeg"/><Relationship Id="rId3" Type="http://schemas.openxmlformats.org/officeDocument/2006/relationships/image" Target="../media/image-17-3.jpeg"/><Relationship Id="rId4" Type="http://schemas.openxmlformats.org/officeDocument/2006/relationships/image" Target="../media/image-17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27125" y="362514"/>
            <a:ext cx="4857000" cy="2205571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2720725"/>
            <a:ext cx="8424000" cy="153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7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Обзор типа Членистоногие: ключевые темы и актуальность
</a:t>
            </a:r>
            <a:endParaRPr lang="en-US" sz="3700" dirty="0"/>
          </a:p>
        </p:txBody>
      </p:sp>
      <p:sp>
        <p:nvSpPr>
          <p:cNvPr id="6" name="Text 1"/>
          <p:cNvSpPr txBox="1"/>
          <p:nvPr/>
        </p:nvSpPr>
        <p:spPr>
          <a:xfrm>
            <a:off x="360000" y="4486500"/>
            <a:ext cx="3121500" cy="297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360000" y="729775"/>
            <a:ext cx="31215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Членистоногие — самая многочисленная группа животных с важной ролью в природе.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07259" y="360000"/>
            <a:ext cx="2329482" cy="3885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000" y="360000"/>
            <a:ext cx="2951700" cy="281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и история членистоногих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6075708" y="2571750"/>
            <a:ext cx="2623800" cy="2211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Членистоногие появились около 520 млн лет назад и сейчас обитают практически во всех экосистемах. Они выполняют важные функции, от опыления растений до производства мёда и шёлка, тесно связаны с жизнью человека.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3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8600" y="1176021"/>
            <a:ext cx="2006700" cy="155401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502900" y="1176021"/>
            <a:ext cx="2006700" cy="1554017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647200" y="1176021"/>
            <a:ext cx="2006700" cy="1554017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791500" y="1176021"/>
            <a:ext cx="2006700" cy="1554017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300" dirty="0"/>
          </a:p>
        </p:txBody>
      </p:sp>
      <p:sp>
        <p:nvSpPr>
          <p:cNvPr id="12" name="Text 1"/>
          <p:cNvSpPr txBox="1"/>
          <p:nvPr/>
        </p:nvSpPr>
        <p:spPr>
          <a:xfrm>
            <a:off x="360000" y="360000"/>
            <a:ext cx="84240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61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признаки и разнообразие членистоногих
</a:t>
            </a:r>
            <a:endParaRPr lang="en-US" sz="2561" dirty="0"/>
          </a:p>
        </p:txBody>
      </p:sp>
      <p:sp>
        <p:nvSpPr>
          <p:cNvPr id="13" name="Text 2"/>
          <p:cNvSpPr txBox="1"/>
          <p:nvPr/>
        </p:nvSpPr>
        <p:spPr>
          <a:xfrm>
            <a:off x="418200" y="2848979"/>
            <a:ext cx="1893000" cy="55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b="1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Строение тела членистоногих
</a:t>
            </a:r>
            <a:endParaRPr lang="en-US" sz="1300" dirty="0"/>
          </a:p>
        </p:txBody>
      </p:sp>
      <p:sp>
        <p:nvSpPr>
          <p:cNvPr id="14" name="Text 3"/>
          <p:cNvSpPr txBox="1"/>
          <p:nvPr/>
        </p:nvSpPr>
        <p:spPr>
          <a:xfrm>
            <a:off x="418200" y="3564776"/>
            <a:ext cx="1878000" cy="117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Тело состоит из трёх отделов — голова, грудь и брюшко, оснащённых парными членистыми конечностями, что обеспечивает гибкость и подвижность.
</a:t>
            </a:r>
            <a:endParaRPr lang="en-US" sz="1100" dirty="0"/>
          </a:p>
        </p:txBody>
      </p:sp>
      <p:sp>
        <p:nvSpPr>
          <p:cNvPr id="15" name="Text 4"/>
          <p:cNvSpPr txBox="1"/>
          <p:nvPr/>
        </p:nvSpPr>
        <p:spPr>
          <a:xfrm>
            <a:off x="2579460" y="3564776"/>
            <a:ext cx="1878000" cy="117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Включают жуков, мух и бабочек, обладающих хитиновым покровом и способных к полёту, что позволяет им быстро расселяться.
</a:t>
            </a:r>
            <a:endParaRPr lang="en-US" sz="1100" dirty="0"/>
          </a:p>
        </p:txBody>
      </p:sp>
      <p:sp>
        <p:nvSpPr>
          <p:cNvPr id="16" name="Text 5"/>
          <p:cNvSpPr txBox="1"/>
          <p:nvPr/>
        </p:nvSpPr>
        <p:spPr>
          <a:xfrm>
            <a:off x="2564100" y="2848979"/>
            <a:ext cx="1893000" cy="55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b="1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Насекомые — большая группа
</a:t>
            </a:r>
            <a:endParaRPr lang="en-US" sz="1300" dirty="0"/>
          </a:p>
        </p:txBody>
      </p:sp>
      <p:sp>
        <p:nvSpPr>
          <p:cNvPr id="17" name="Text 6"/>
          <p:cNvSpPr txBox="1"/>
          <p:nvPr/>
        </p:nvSpPr>
        <p:spPr>
          <a:xfrm>
            <a:off x="4708394" y="3564776"/>
            <a:ext cx="1893000" cy="117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Пауки и клещи имеют головогрудь и брюшко, а благодаря четырём парам ног быстро передвигаются и охотятся на других членистоногих.
</a:t>
            </a:r>
            <a:endParaRPr lang="en-US" sz="1100" dirty="0"/>
          </a:p>
        </p:txBody>
      </p:sp>
      <p:sp>
        <p:nvSpPr>
          <p:cNvPr id="18" name="Text 7"/>
          <p:cNvSpPr txBox="1"/>
          <p:nvPr/>
        </p:nvSpPr>
        <p:spPr>
          <a:xfrm>
            <a:off x="4708400" y="2848979"/>
            <a:ext cx="1893000" cy="55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b="1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Паукообразные — хищники с двумя частями тела
</a:t>
            </a:r>
            <a:endParaRPr lang="en-US" sz="1300" dirty="0"/>
          </a:p>
        </p:txBody>
      </p:sp>
      <p:sp>
        <p:nvSpPr>
          <p:cNvPr id="19" name="Text 8"/>
          <p:cNvSpPr txBox="1"/>
          <p:nvPr/>
        </p:nvSpPr>
        <p:spPr>
          <a:xfrm>
            <a:off x="6849203" y="3564776"/>
            <a:ext cx="1878000" cy="117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Ракообразные обитают в воде и имеют клешни, а многоножки отличаются большим числом сегментов и ног, играя роль в разложении органики.
</a:t>
            </a:r>
            <a:endParaRPr lang="en-US" sz="1100" dirty="0"/>
          </a:p>
        </p:txBody>
      </p:sp>
      <p:sp>
        <p:nvSpPr>
          <p:cNvPr id="20" name="Text 9"/>
          <p:cNvSpPr txBox="1"/>
          <p:nvPr/>
        </p:nvSpPr>
        <p:spPr>
          <a:xfrm>
            <a:off x="6842050" y="2848979"/>
            <a:ext cx="1893000" cy="55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b="1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Ракообразные и многоножки
</a:t>
            </a:r>
            <a:endParaRPr lang="en-US" sz="13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18250" y="1362593"/>
            <a:ext cx="5707500" cy="169441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300" dirty="0"/>
          </a:p>
        </p:txBody>
      </p:sp>
      <p:sp>
        <p:nvSpPr>
          <p:cNvPr id="7" name="Text 1"/>
          <p:cNvSpPr txBox="1"/>
          <p:nvPr/>
        </p:nvSpPr>
        <p:spPr>
          <a:xfrm>
            <a:off x="360050" y="3613800"/>
            <a:ext cx="4143300" cy="116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Экзоскелет из хитина лёгкий и прочный, защищая тело от высыхания и повреждений. Эта оболочка даёт надёжную защиту и опору всему организму.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360050" y="3169600"/>
            <a:ext cx="4143300" cy="31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Хитиновый экзоскелет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4640575" y="3613800"/>
            <a:ext cx="4143300" cy="116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Суставчатые конечности обеспечивают разнообразие движений — бег, плавание и полёт. Разные виды имеют уникальные адаптации, например, клешни у раков и крылья у стрекоз.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4640575" y="3169600"/>
            <a:ext cx="4143300" cy="31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Членистые конечности
</a:t>
            </a:r>
            <a:endParaRPr lang="en-US" sz="1400" dirty="0"/>
          </a:p>
        </p:txBody>
      </p:sp>
      <p:sp>
        <p:nvSpPr>
          <p:cNvPr id="11" name="Text 5"/>
          <p:cNvSpPr txBox="1"/>
          <p:nvPr/>
        </p:nvSpPr>
        <p:spPr>
          <a:xfrm>
            <a:off x="360050" y="360000"/>
            <a:ext cx="8424000" cy="89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Внешнее строение и особенности опорно-двигательной системы
</a:t>
            </a:r>
            <a:endParaRPr lang="en-US" sz="3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1103025"/>
            <a:ext cx="2716500" cy="171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Открытая кровеносная система с трубчатым сердцем эффективно снабжает ткани кислородом и питательными веществами.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3213800" y="1103025"/>
            <a:ext cx="2716500" cy="171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Органы дыхания варьируются: жабры у ракообразных, трахеи у насекомых, лёгочные мешки у паукообразных, что помогает адаптироваться к разным условиям.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6067425" y="1103025"/>
            <a:ext cx="2716500" cy="171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Органы чувств включают сложные фасеточные глаза, антенны для восприятия запахов и вибраций, обеспечивая точное реагирование на окружение.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360000" y="2962775"/>
            <a:ext cx="8424000" cy="149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Внутреннее строение и органы чувств членистоногих
</a:t>
            </a:r>
            <a:endParaRPr lang="en-US" sz="3200" dirty="0"/>
          </a:p>
        </p:txBody>
      </p:sp>
      <p:sp>
        <p:nvSpPr>
          <p:cNvPr id="9" name="Text 4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3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8600" y="1174701"/>
            <a:ext cx="2006700" cy="198710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02900" y="1174701"/>
            <a:ext cx="2006700" cy="198710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47200" y="1174701"/>
            <a:ext cx="2006700" cy="198710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791500" y="1174701"/>
            <a:ext cx="2006700" cy="1987103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300" dirty="0"/>
          </a:p>
        </p:txBody>
      </p:sp>
      <p:sp>
        <p:nvSpPr>
          <p:cNvPr id="8" name="Text 1"/>
          <p:cNvSpPr txBox="1"/>
          <p:nvPr/>
        </p:nvSpPr>
        <p:spPr>
          <a:xfrm>
            <a:off x="360000" y="360000"/>
            <a:ext cx="84240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5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Насекомые: главные представители членистоногих
</a:t>
            </a:r>
            <a:endParaRPr lang="en-US" sz="2555" dirty="0"/>
          </a:p>
        </p:txBody>
      </p:sp>
      <p:sp>
        <p:nvSpPr>
          <p:cNvPr id="9" name="Text 2"/>
          <p:cNvSpPr txBox="1"/>
          <p:nvPr/>
        </p:nvSpPr>
        <p:spPr>
          <a:xfrm>
            <a:off x="358600" y="3247153"/>
            <a:ext cx="2006700" cy="47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Разнообразие жуков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358600" y="3808850"/>
            <a:ext cx="2006700" cy="97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Жуки — самая крупная группа насекомых с около 300 тысячами видов. Их крепкий хитиновый покров помогает выживать в самых разных средах, от лесов до пустынь.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2502900" y="3808850"/>
            <a:ext cx="2000400" cy="97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Свыше 120 тысяч видов мух существуют по всему миру, играя важную роль в разложении органики и распространении пыльцы растений.
</a:t>
            </a:r>
            <a:endParaRPr lang="en-US" sz="1000" dirty="0"/>
          </a:p>
        </p:txBody>
      </p:sp>
      <p:sp>
        <p:nvSpPr>
          <p:cNvPr id="12" name="Text 5"/>
          <p:cNvSpPr txBox="1"/>
          <p:nvPr/>
        </p:nvSpPr>
        <p:spPr>
          <a:xfrm>
            <a:off x="2500275" y="3247253"/>
            <a:ext cx="2000400" cy="47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Мухи — мастера адаптации
</a:t>
            </a:r>
            <a:endParaRPr lang="en-US" sz="1100" dirty="0"/>
          </a:p>
        </p:txBody>
      </p:sp>
      <p:sp>
        <p:nvSpPr>
          <p:cNvPr id="13" name="Text 6"/>
          <p:cNvSpPr txBox="1"/>
          <p:nvPr/>
        </p:nvSpPr>
        <p:spPr>
          <a:xfrm>
            <a:off x="4647200" y="3808850"/>
            <a:ext cx="2000400" cy="97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Пчёлы жизненно важны для опыления и имеют сложную социальную структуру. Их мед и воск ценятся человеком и природой.
</a:t>
            </a:r>
            <a:endParaRPr lang="en-US" sz="1000" dirty="0"/>
          </a:p>
        </p:txBody>
      </p:sp>
      <p:sp>
        <p:nvSpPr>
          <p:cNvPr id="14" name="Text 7"/>
          <p:cNvSpPr txBox="1"/>
          <p:nvPr/>
        </p:nvSpPr>
        <p:spPr>
          <a:xfrm>
            <a:off x="4647200" y="3247253"/>
            <a:ext cx="2000400" cy="47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Пчёлы — опылители и производители мёда
</a:t>
            </a:r>
            <a:endParaRPr lang="en-US" sz="1100" dirty="0"/>
          </a:p>
        </p:txBody>
      </p:sp>
      <p:sp>
        <p:nvSpPr>
          <p:cNvPr id="15" name="Text 8"/>
          <p:cNvSpPr txBox="1"/>
          <p:nvPr/>
        </p:nvSpPr>
        <p:spPr>
          <a:xfrm>
            <a:off x="6791500" y="3808850"/>
            <a:ext cx="2000400" cy="97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Бабочки украшают природу и помогают распространять растения. Их чувствительность к среде позволяет оценивать экологическое состояние биомов.
</a:t>
            </a:r>
            <a:endParaRPr lang="en-US" sz="1000" dirty="0"/>
          </a:p>
        </p:txBody>
      </p:sp>
      <p:sp>
        <p:nvSpPr>
          <p:cNvPr id="16" name="Text 9"/>
          <p:cNvSpPr txBox="1"/>
          <p:nvPr/>
        </p:nvSpPr>
        <p:spPr>
          <a:xfrm>
            <a:off x="6791500" y="3247253"/>
            <a:ext cx="2000400" cy="47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Бабочки — индикаторы здоровья экосистем
</a:t>
            </a:r>
            <a:endParaRPr lang="en-US" sz="11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9925" y="1172517"/>
            <a:ext cx="2716500" cy="155456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13738" y="1172517"/>
            <a:ext cx="2716500" cy="155456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067563" y="1172517"/>
            <a:ext cx="2716500" cy="155456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300" dirty="0"/>
          </a:p>
        </p:txBody>
      </p:sp>
      <p:sp>
        <p:nvSpPr>
          <p:cNvPr id="10" name="Text 1"/>
          <p:cNvSpPr txBox="1"/>
          <p:nvPr/>
        </p:nvSpPr>
        <p:spPr>
          <a:xfrm>
            <a:off x="360000" y="360000"/>
            <a:ext cx="84240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Паукообразные: строение и значение
</a:t>
            </a:r>
            <a:endParaRPr lang="en-US" sz="3000" dirty="0"/>
          </a:p>
        </p:txBody>
      </p:sp>
      <p:sp>
        <p:nvSpPr>
          <p:cNvPr id="11" name="Text 2"/>
          <p:cNvSpPr txBox="1"/>
          <p:nvPr/>
        </p:nvSpPr>
        <p:spPr>
          <a:xfrm>
            <a:off x="463800" y="3640725"/>
            <a:ext cx="2533200" cy="114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Пауки обладают двумя основными частями тела и восемью ногами. Их паутина помогает ловить добычу, контролируя численность насекомых.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463800" y="2845747"/>
            <a:ext cx="2533200" cy="65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Пауки — искусные охотники
</a:t>
            </a:r>
            <a:endParaRPr lang="en-US" sz="1400" dirty="0"/>
          </a:p>
        </p:txBody>
      </p:sp>
      <p:sp>
        <p:nvSpPr>
          <p:cNvPr id="13" name="Text 4"/>
          <p:cNvSpPr txBox="1"/>
          <p:nvPr/>
        </p:nvSpPr>
        <p:spPr>
          <a:xfrm>
            <a:off x="3317600" y="2845747"/>
            <a:ext cx="2533200" cy="65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Скорпионы — ночные хищники
</a:t>
            </a:r>
            <a:endParaRPr lang="en-US" sz="1400" dirty="0"/>
          </a:p>
        </p:txBody>
      </p:sp>
      <p:sp>
        <p:nvSpPr>
          <p:cNvPr id="14" name="Text 5"/>
          <p:cNvSpPr txBox="1"/>
          <p:nvPr/>
        </p:nvSpPr>
        <p:spPr>
          <a:xfrm>
            <a:off x="3317625" y="3640725"/>
            <a:ext cx="2533200" cy="114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Скорпионы активны ночью и используют хелицеры для охоты и защиты. Они играют роль в регулировании популяций насекомых и других членистоногих.
</a:t>
            </a:r>
            <a:endParaRPr lang="en-US" sz="1200" dirty="0"/>
          </a:p>
        </p:txBody>
      </p:sp>
      <p:sp>
        <p:nvSpPr>
          <p:cNvPr id="15" name="Text 6"/>
          <p:cNvSpPr txBox="1"/>
          <p:nvPr/>
        </p:nvSpPr>
        <p:spPr>
          <a:xfrm>
            <a:off x="6171450" y="3640725"/>
            <a:ext cx="2533200" cy="114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Клещи питаются кровью животных, включая человека. Некоторые виды переносят болезни, но также способствуют разложению органики в почве.
</a:t>
            </a:r>
            <a:endParaRPr lang="en-US" sz="1200" dirty="0"/>
          </a:p>
        </p:txBody>
      </p:sp>
      <p:sp>
        <p:nvSpPr>
          <p:cNvPr id="16" name="Text 7"/>
          <p:cNvSpPr txBox="1"/>
          <p:nvPr/>
        </p:nvSpPr>
        <p:spPr>
          <a:xfrm>
            <a:off x="6171425" y="2845747"/>
            <a:ext cx="2533200" cy="65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Клещи — важные паразиты и экосистемные участники
</a:t>
            </a:r>
            <a:endParaRPr lang="en-US" sz="1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8600" y="1172790"/>
            <a:ext cx="2718000" cy="198541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13037" y="1172790"/>
            <a:ext cx="2718000" cy="198541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60133" y="1172790"/>
            <a:ext cx="2718000" cy="1985414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300" dirty="0"/>
          </a:p>
        </p:txBody>
      </p:sp>
      <p:sp>
        <p:nvSpPr>
          <p:cNvPr id="7" name="Text 1"/>
          <p:cNvSpPr txBox="1"/>
          <p:nvPr/>
        </p:nvSpPr>
        <p:spPr>
          <a:xfrm>
            <a:off x="360000" y="360000"/>
            <a:ext cx="84240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1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Ракообразные: разнообразие и экологии значение
</a:t>
            </a:r>
            <a:endParaRPr lang="en-US" sz="2619" dirty="0"/>
          </a:p>
        </p:txBody>
      </p:sp>
      <p:sp>
        <p:nvSpPr>
          <p:cNvPr id="8" name="Text 2"/>
          <p:cNvSpPr txBox="1"/>
          <p:nvPr/>
        </p:nvSpPr>
        <p:spPr>
          <a:xfrm>
            <a:off x="358525" y="3244547"/>
            <a:ext cx="2718000" cy="47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Крабы — обитатели прибрежных зон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358550" y="3806250"/>
            <a:ext cx="2718000" cy="97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Крабы широко распространены в морях и пресных водах, активно участвуя в переработке органики и формировании экосистемы.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3212963" y="3244547"/>
            <a:ext cx="2718000" cy="47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Омары и креветки — важная пища человека
</a:t>
            </a:r>
            <a:endParaRPr lang="en-US" sz="1200" dirty="0"/>
          </a:p>
        </p:txBody>
      </p:sp>
      <p:sp>
        <p:nvSpPr>
          <p:cNvPr id="11" name="Text 5"/>
          <p:cNvSpPr txBox="1"/>
          <p:nvPr/>
        </p:nvSpPr>
        <p:spPr>
          <a:xfrm>
            <a:off x="3212985" y="3806250"/>
            <a:ext cx="2718000" cy="97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Омары и креветки ценятся в кулинарии и играют роль в пищевых цепях, поддерживая биологический баланс водоёмов.
</a:t>
            </a:r>
            <a:endParaRPr lang="en-US" sz="1100" dirty="0"/>
          </a:p>
        </p:txBody>
      </p:sp>
      <p:sp>
        <p:nvSpPr>
          <p:cNvPr id="12" name="Text 6"/>
          <p:cNvSpPr txBox="1"/>
          <p:nvPr/>
        </p:nvSpPr>
        <p:spPr>
          <a:xfrm>
            <a:off x="6060058" y="3244547"/>
            <a:ext cx="2718000" cy="47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Дафнии — фильтраторы воды
</a:t>
            </a:r>
            <a:endParaRPr lang="en-US" sz="1200" dirty="0"/>
          </a:p>
        </p:txBody>
      </p:sp>
      <p:sp>
        <p:nvSpPr>
          <p:cNvPr id="13" name="Text 7"/>
          <p:cNvSpPr txBox="1"/>
          <p:nvPr/>
        </p:nvSpPr>
        <p:spPr>
          <a:xfrm>
            <a:off x="6060078" y="3806250"/>
            <a:ext cx="2718000" cy="97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Дафнии распространены в пресных водах и очищают их, фильтруя мелкие частицы, что способствует здоровью акватических экосистем.
</a:t>
            </a:r>
            <a:endParaRPr lang="en-US" sz="11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9925" y="1172517"/>
            <a:ext cx="2716500" cy="155456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13738" y="1172517"/>
            <a:ext cx="2716500" cy="155456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067563" y="1172517"/>
            <a:ext cx="2716500" cy="155456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300" dirty="0"/>
          </a:p>
        </p:txBody>
      </p:sp>
      <p:sp>
        <p:nvSpPr>
          <p:cNvPr id="10" name="Text 1"/>
          <p:cNvSpPr txBox="1"/>
          <p:nvPr/>
        </p:nvSpPr>
        <p:spPr>
          <a:xfrm>
            <a:off x="360000" y="360000"/>
            <a:ext cx="84240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76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Многоножки: экологическая роль и особенности строения
</a:t>
            </a:r>
            <a:endParaRPr lang="en-US" sz="2276" dirty="0"/>
          </a:p>
        </p:txBody>
      </p:sp>
      <p:sp>
        <p:nvSpPr>
          <p:cNvPr id="11" name="Text 2"/>
          <p:cNvSpPr txBox="1"/>
          <p:nvPr/>
        </p:nvSpPr>
        <p:spPr>
          <a:xfrm>
            <a:off x="463800" y="3640725"/>
            <a:ext cx="2533200" cy="114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Сколопендры обладают большим количеством ног и сегментов, быстро передвигаются и охотятся на мелких животных, регулируя их численность.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463800" y="2845747"/>
            <a:ext cx="2533200" cy="65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Сколопендры — активные хищники
</a:t>
            </a:r>
            <a:endParaRPr lang="en-US" sz="1400" dirty="0"/>
          </a:p>
        </p:txBody>
      </p:sp>
      <p:sp>
        <p:nvSpPr>
          <p:cNvPr id="13" name="Text 4"/>
          <p:cNvSpPr txBox="1"/>
          <p:nvPr/>
        </p:nvSpPr>
        <p:spPr>
          <a:xfrm>
            <a:off x="3317600" y="2845747"/>
            <a:ext cx="2533200" cy="65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Мокрицы — разлагатели органики
</a:t>
            </a:r>
            <a:endParaRPr lang="en-US" sz="1400" dirty="0"/>
          </a:p>
        </p:txBody>
      </p:sp>
      <p:sp>
        <p:nvSpPr>
          <p:cNvPr id="14" name="Text 5"/>
          <p:cNvSpPr txBox="1"/>
          <p:nvPr/>
        </p:nvSpPr>
        <p:spPr>
          <a:xfrm>
            <a:off x="3317625" y="3640725"/>
            <a:ext cx="2533200" cy="114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Мокрицы поедают растительные остатки, способствуя образованию плодородного слоя почвы и поддерживая цикл питательных веществ.
</a:t>
            </a:r>
            <a:endParaRPr lang="en-US" sz="1200" dirty="0"/>
          </a:p>
        </p:txBody>
      </p:sp>
      <p:sp>
        <p:nvSpPr>
          <p:cNvPr id="15" name="Text 6"/>
          <p:cNvSpPr txBox="1"/>
          <p:nvPr/>
        </p:nvSpPr>
        <p:spPr>
          <a:xfrm>
            <a:off x="6171450" y="3640725"/>
            <a:ext cx="2533200" cy="114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Тысяченожки разлагают мёртвую древесину и листья, улучшая структуру почвы, что важно для роста растений и поддержания биоразнообразия.
</a:t>
            </a:r>
            <a:endParaRPr lang="en-US" sz="1200" dirty="0"/>
          </a:p>
        </p:txBody>
      </p:sp>
      <p:sp>
        <p:nvSpPr>
          <p:cNvPr id="16" name="Text 7"/>
          <p:cNvSpPr txBox="1"/>
          <p:nvPr/>
        </p:nvSpPr>
        <p:spPr>
          <a:xfrm>
            <a:off x="6171425" y="2845747"/>
            <a:ext cx="2533200" cy="65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Тысяченожки — важные почвенные обитатели
</a:t>
            </a:r>
            <a:endParaRPr lang="en-US" sz="1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60000" y="2962775"/>
            <a:ext cx="8424000" cy="149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Размножение и стратегии выживания членистоногих
</a:t>
            </a:r>
            <a:endParaRPr lang="en-US" sz="3200" dirty="0"/>
          </a:p>
        </p:txBody>
      </p:sp>
      <p:sp>
        <p:nvSpPr>
          <p:cNvPr id="4" name="Text 1"/>
          <p:cNvSpPr txBox="1"/>
          <p:nvPr/>
        </p:nvSpPr>
        <p:spPr>
          <a:xfrm>
            <a:off x="360000" y="1103025"/>
            <a:ext cx="2002200" cy="171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Членистоногие откладывают большое количество яиц, что обеспечивает высокую вероятность выживания потомства в разнообразных условиях.
</a:t>
            </a:r>
            <a:endParaRPr lang="en-US" sz="1100" dirty="0"/>
          </a:p>
        </p:txBody>
      </p:sp>
      <p:sp>
        <p:nvSpPr>
          <p:cNvPr id="5" name="Text 2"/>
          <p:cNvSpPr txBox="1"/>
          <p:nvPr/>
        </p:nvSpPr>
        <p:spPr>
          <a:xfrm>
            <a:off x="2500275" y="1103025"/>
            <a:ext cx="2002200" cy="171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Метаморфоз — важный механизм развития, позволяющий особям адаптироваться к разным этапам жизни и обитать в различных нишах.
</a:t>
            </a:r>
            <a:endParaRPr lang="en-US" sz="1100" dirty="0"/>
          </a:p>
        </p:txBody>
      </p:sp>
      <p:sp>
        <p:nvSpPr>
          <p:cNvPr id="6" name="Text 3"/>
          <p:cNvSpPr txBox="1"/>
          <p:nvPr/>
        </p:nvSpPr>
        <p:spPr>
          <a:xfrm>
            <a:off x="6780850" y="1103025"/>
            <a:ext cx="2002200" cy="171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Быстрый цикл развития и многочисленное потомство позволяют быстро восстанавливаться популяциям после неблагоприятных факторов среды.
</a:t>
            </a:r>
            <a:endParaRPr lang="en-US" sz="1100" dirty="0"/>
          </a:p>
        </p:txBody>
      </p:sp>
      <p:sp>
        <p:nvSpPr>
          <p:cNvPr id="7" name="Text 4"/>
          <p:cNvSpPr txBox="1"/>
          <p:nvPr/>
        </p:nvSpPr>
        <p:spPr>
          <a:xfrm>
            <a:off x="4640575" y="1103025"/>
            <a:ext cx="2002200" cy="171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ряда видов выражена забота о потомстве: пчёлы и муравьи строят семьи, а самки ракообразных носят яйца до появления молоди.
</a:t>
            </a:r>
            <a:endParaRPr lang="en-US" sz="1100" dirty="0"/>
          </a:p>
        </p:txBody>
      </p:sp>
      <p:sp>
        <p:nvSpPr>
          <p:cNvPr id="8" name="Text 5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3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8600" y="1172790"/>
            <a:ext cx="2718000" cy="198541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13037" y="1172790"/>
            <a:ext cx="2718000" cy="198541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60133" y="1172790"/>
            <a:ext cx="2718000" cy="1985414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300" dirty="0"/>
          </a:p>
        </p:txBody>
      </p:sp>
      <p:sp>
        <p:nvSpPr>
          <p:cNvPr id="7" name="Text 1"/>
          <p:cNvSpPr txBox="1"/>
          <p:nvPr/>
        </p:nvSpPr>
        <p:spPr>
          <a:xfrm>
            <a:off x="360000" y="360000"/>
            <a:ext cx="84240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08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Адаптация и распространение членистоногих в разных биомах
</a:t>
            </a:r>
            <a:endParaRPr lang="en-US" sz="2089" dirty="0"/>
          </a:p>
        </p:txBody>
      </p:sp>
      <p:sp>
        <p:nvSpPr>
          <p:cNvPr id="8" name="Text 2"/>
          <p:cNvSpPr txBox="1"/>
          <p:nvPr/>
        </p:nvSpPr>
        <p:spPr>
          <a:xfrm>
            <a:off x="358525" y="3244547"/>
            <a:ext cx="2718000" cy="47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Водные жуки: мастера пресноводных экосистем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358550" y="3806250"/>
            <a:ext cx="2718000" cy="97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Водоёмы служат домом для многих видов членистоногих, таких как водные жуки, обладающие плавательными конечностями и гидрофобным покрытием. Эти адаптации позволяют им успешно охотиться и избегать хищников в пресной воде.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3212963" y="3244547"/>
            <a:ext cx="2718000" cy="47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Скорпионы пустынь: выносливые обитатели зноя
</a:t>
            </a:r>
            <a:endParaRPr lang="en-US" sz="1200" dirty="0"/>
          </a:p>
        </p:txBody>
      </p:sp>
      <p:sp>
        <p:nvSpPr>
          <p:cNvPr id="11" name="Text 5"/>
          <p:cNvSpPr txBox="1"/>
          <p:nvPr/>
        </p:nvSpPr>
        <p:spPr>
          <a:xfrm>
            <a:off x="3212985" y="3806250"/>
            <a:ext cx="2718000" cy="97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Скорпионы приспособились к экстремальным условиям пустыни, где высокая температура и дефицит влаги. Их ночной образ жизни и способность экономить воду помогают выживать в засушливых биомах.
</a:t>
            </a:r>
            <a:endParaRPr lang="en-US" sz="1100" dirty="0"/>
          </a:p>
        </p:txBody>
      </p:sp>
      <p:sp>
        <p:nvSpPr>
          <p:cNvPr id="12" name="Text 6"/>
          <p:cNvSpPr txBox="1"/>
          <p:nvPr/>
        </p:nvSpPr>
        <p:spPr>
          <a:xfrm>
            <a:off x="6060058" y="3244547"/>
            <a:ext cx="2718000" cy="47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Домовые пауки в городской среде
</a:t>
            </a:r>
            <a:endParaRPr lang="en-US" sz="1200" dirty="0"/>
          </a:p>
        </p:txBody>
      </p:sp>
      <p:sp>
        <p:nvSpPr>
          <p:cNvPr id="13" name="Text 7"/>
          <p:cNvSpPr txBox="1"/>
          <p:nvPr/>
        </p:nvSpPr>
        <p:spPr>
          <a:xfrm>
            <a:off x="6060078" y="3806250"/>
            <a:ext cx="2718000" cy="97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Домовые пауки развили навыки жить вблизи человека, используя щели и укромные места для построения паутин. Их адаптация к антропогенным условиям поддерживает баланс в домашних экосистемах.
</a:t>
            </a:r>
            <a:endParaRPr lang="en-US" sz="11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300" dirty="0"/>
          </a:p>
        </p:txBody>
      </p:sp>
      <p:sp>
        <p:nvSpPr>
          <p:cNvPr id="5" name="Text 1"/>
          <p:cNvSpPr txBox="1"/>
          <p:nvPr/>
        </p:nvSpPr>
        <p:spPr>
          <a:xfrm>
            <a:off x="4503425" y="1878106"/>
            <a:ext cx="4280700" cy="154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4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75%
</a:t>
            </a:r>
            <a:endParaRPr lang="en-US" sz="11400" dirty="0"/>
          </a:p>
        </p:txBody>
      </p:sp>
      <p:sp>
        <p:nvSpPr>
          <p:cNvPr id="6" name="Text 2"/>
          <p:cNvSpPr txBox="1"/>
          <p:nvPr/>
        </p:nvSpPr>
        <p:spPr>
          <a:xfrm>
            <a:off x="360000" y="360000"/>
            <a:ext cx="8424000" cy="128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Сокращение численности опылителей существенно угрожает сельскому хозяйству и биоразнообразию. Основные причины — разрушение местообитаний и пестициды.
</a:t>
            </a:r>
            <a:endParaRPr lang="en-US" sz="2700" dirty="0"/>
          </a:p>
        </p:txBody>
      </p:sp>
      <p:sp>
        <p:nvSpPr>
          <p:cNvPr id="7" name="Text 3"/>
          <p:cNvSpPr txBox="1"/>
          <p:nvPr/>
        </p:nvSpPr>
        <p:spPr>
          <a:xfrm>
            <a:off x="4503425" y="4534057"/>
            <a:ext cx="31734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Исследования FAO, 2022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4503425" y="3556288"/>
            <a:ext cx="4280700" cy="81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зависят от опыления, обеспечиваемого членистоногими, для полноценного урожая растений.
</a:t>
            </a:r>
            <a:endParaRPr lang="en-US" sz="1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2476500"/>
            <a:ext cx="2716500" cy="171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Опыление членистоногими способствует размножению более 75% цветковых растений, что напрямую влияет на производство продуктов питания.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3213800" y="2476500"/>
            <a:ext cx="2716500" cy="171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Разложение органики членистоногими очищает экосистемы, превращая мёртвые организмы в питательные вещества для почвы.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6067425" y="2476500"/>
            <a:ext cx="2716500" cy="171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Яды некоторых видов применяются в медицине для разработки лекарств, включая обезболивающие и противораковые препараты.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360050" y="360000"/>
            <a:ext cx="8424000" cy="109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членистоногих в природе и значимость для человека
</a:t>
            </a:r>
            <a:endParaRPr lang="en-US" sz="3200" dirty="0"/>
          </a:p>
        </p:txBody>
      </p:sp>
      <p:sp>
        <p:nvSpPr>
          <p:cNvPr id="9" name="Text 4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3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4475" y="2114740"/>
            <a:ext cx="4684800" cy="210127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360000"/>
            <a:ext cx="8424000" cy="83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меры охраны членистоногих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300" dirty="0"/>
          </a:p>
        </p:txBody>
      </p:sp>
      <p:sp>
        <p:nvSpPr>
          <p:cNvPr id="7" name="Text 2"/>
          <p:cNvSpPr txBox="1"/>
          <p:nvPr/>
        </p:nvSpPr>
        <p:spPr>
          <a:xfrm>
            <a:off x="5356100" y="1556613"/>
            <a:ext cx="3430800" cy="1092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ключевых мер по защите членистоногих с выделением их целей и эффектов.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5356100" y="3047025"/>
            <a:ext cx="3430800" cy="109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Комплексный подход сочетает сохранение среды, регулирование химикатов и активное участие людей для эффективной охраны.
</a:t>
            </a:r>
            <a:endParaRPr lang="en-US" sz="1400" dirty="0"/>
          </a:p>
        </p:txBody>
      </p:sp>
      <p:sp>
        <p:nvSpPr>
          <p:cNvPr id="9" name="Text 4"/>
          <p:cNvSpPr txBox="1"/>
          <p:nvPr/>
        </p:nvSpPr>
        <p:spPr>
          <a:xfrm>
            <a:off x="5356100" y="4225200"/>
            <a:ext cx="3430800" cy="558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WWF, Красная книга РФ
</a:t>
            </a:r>
            <a:endParaRPr lang="en-US" sz="1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9925" y="1172517"/>
            <a:ext cx="2716500" cy="155456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13738" y="1172517"/>
            <a:ext cx="2716500" cy="155456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067563" y="1172517"/>
            <a:ext cx="2716500" cy="155456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300" dirty="0"/>
          </a:p>
        </p:txBody>
      </p:sp>
      <p:sp>
        <p:nvSpPr>
          <p:cNvPr id="10" name="Text 1"/>
          <p:cNvSpPr txBox="1"/>
          <p:nvPr/>
        </p:nvSpPr>
        <p:spPr>
          <a:xfrm>
            <a:off x="360000" y="360000"/>
            <a:ext cx="84240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84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Вовлечение школьников в охрану членистоногих
</a:t>
            </a:r>
            <a:endParaRPr lang="en-US" sz="2684" dirty="0"/>
          </a:p>
        </p:txBody>
      </p:sp>
      <p:sp>
        <p:nvSpPr>
          <p:cNvPr id="11" name="Text 2"/>
          <p:cNvSpPr txBox="1"/>
          <p:nvPr/>
        </p:nvSpPr>
        <p:spPr>
          <a:xfrm>
            <a:off x="463800" y="3640725"/>
            <a:ext cx="2533200" cy="114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Школьники организуют наблюдения за пчёлами и ухаживают за искусственными ульями, что помогает поддерживать популяцию опылителей в городской среде. Активности развивают экологическое сознание.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463800" y="2845747"/>
            <a:ext cx="2533200" cy="65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Проект «Сохрани пчёл»: забота будущих поколений
</a:t>
            </a:r>
            <a:endParaRPr lang="en-US" sz="1400" dirty="0"/>
          </a:p>
        </p:txBody>
      </p:sp>
      <p:sp>
        <p:nvSpPr>
          <p:cNvPr id="13" name="Text 4"/>
          <p:cNvSpPr txBox="1"/>
          <p:nvPr/>
        </p:nvSpPr>
        <p:spPr>
          <a:xfrm>
            <a:off x="3317600" y="2845747"/>
            <a:ext cx="2533200" cy="65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Эколагеря — практические занятия на природе
</a:t>
            </a:r>
            <a:endParaRPr lang="en-US" sz="1400" dirty="0"/>
          </a:p>
        </p:txBody>
      </p:sp>
      <p:sp>
        <p:nvSpPr>
          <p:cNvPr id="14" name="Text 5"/>
          <p:cNvSpPr txBox="1"/>
          <p:nvPr/>
        </p:nvSpPr>
        <p:spPr>
          <a:xfrm>
            <a:off x="3317625" y="3640725"/>
            <a:ext cx="2533200" cy="114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летних лагерях дети изучают биологию насекомых, участвуют в мониторинге их численности и получают навыки работы с природоохранными проектами и оборудованием.
</a:t>
            </a:r>
            <a:endParaRPr lang="en-US" sz="1200" dirty="0"/>
          </a:p>
        </p:txBody>
      </p:sp>
      <p:sp>
        <p:nvSpPr>
          <p:cNvPr id="15" name="Text 6"/>
          <p:cNvSpPr txBox="1"/>
          <p:nvPr/>
        </p:nvSpPr>
        <p:spPr>
          <a:xfrm>
            <a:off x="6171450" y="3640725"/>
            <a:ext cx="2533200" cy="114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Школьники проводят учёт численности членистоногих в различных биотопах, что помогает учёным собирать важные данные и вовлекаться в защиту экосистем.
</a:t>
            </a:r>
            <a:endParaRPr lang="en-US" sz="1200" dirty="0"/>
          </a:p>
        </p:txBody>
      </p:sp>
      <p:sp>
        <p:nvSpPr>
          <p:cNvPr id="16" name="Text 7"/>
          <p:cNvSpPr txBox="1"/>
          <p:nvPr/>
        </p:nvSpPr>
        <p:spPr>
          <a:xfrm>
            <a:off x="6171425" y="2845747"/>
            <a:ext cx="2533200" cy="65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Волонтёрские акции по подсчёту бабочек и муравейников
</a:t>
            </a:r>
            <a:endParaRPr lang="en-US" sz="1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97125" y="2465800"/>
            <a:ext cx="2460300" cy="21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Конвенция о биоразнообразии обеспечивает международную платформу для защиты видов и сотрудничества между странами.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360050" y="360000"/>
            <a:ext cx="8424000" cy="109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Правовые аспекты охраны членистоногих
</a:t>
            </a:r>
            <a:endParaRPr lang="en-US" sz="3200" dirty="0"/>
          </a:p>
        </p:txBody>
      </p:sp>
      <p:sp>
        <p:nvSpPr>
          <p:cNvPr id="8" name="Text 2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3350925" y="2465800"/>
            <a:ext cx="2460300" cy="21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Красная книга России фиксирует свыше 2200 охраняемых членистоногих, устанавливая запреты на их сбор и уничтожение.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6204725" y="2465800"/>
            <a:ext cx="2460300" cy="21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Международные соглашения регулируют транспортировку исчезающих видов, предотвращая их эксплуатацию и стимулируя восстановление.
</a:t>
            </a:r>
            <a:endParaRPr lang="en-US" sz="12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8600" y="1172790"/>
            <a:ext cx="2718000" cy="198541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13037" y="1172790"/>
            <a:ext cx="2718000" cy="198541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60133" y="1172790"/>
            <a:ext cx="2718000" cy="1985414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300" dirty="0"/>
          </a:p>
        </p:txBody>
      </p:sp>
      <p:sp>
        <p:nvSpPr>
          <p:cNvPr id="7" name="Text 1"/>
          <p:cNvSpPr txBox="1"/>
          <p:nvPr/>
        </p:nvSpPr>
        <p:spPr>
          <a:xfrm>
            <a:off x="360000" y="360000"/>
            <a:ext cx="84240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7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Сферы деятельности и проекты по охране членистоногих
</a:t>
            </a:r>
            <a:endParaRPr lang="en-US" sz="2273" dirty="0"/>
          </a:p>
        </p:txBody>
      </p:sp>
      <p:sp>
        <p:nvSpPr>
          <p:cNvPr id="8" name="Text 2"/>
          <p:cNvSpPr txBox="1"/>
          <p:nvPr/>
        </p:nvSpPr>
        <p:spPr>
          <a:xfrm>
            <a:off x="358525" y="3244547"/>
            <a:ext cx="2718000" cy="47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Создание охраняемых территорий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358550" y="3806250"/>
            <a:ext cx="2718000" cy="97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Европе реализуются проекты по сохранению редких насекомых через создание заповедных зон с охраняемыми биотопами, что способствуют стабилизации популяций.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3212963" y="3244547"/>
            <a:ext cx="2718000" cy="47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Сохранение медоносных пчёл в России
</a:t>
            </a:r>
            <a:endParaRPr lang="en-US" sz="1200" dirty="0"/>
          </a:p>
        </p:txBody>
      </p:sp>
      <p:sp>
        <p:nvSpPr>
          <p:cNvPr id="11" name="Text 5"/>
          <p:cNvSpPr txBox="1"/>
          <p:nvPr/>
        </p:nvSpPr>
        <p:spPr>
          <a:xfrm>
            <a:off x="3212985" y="3806250"/>
            <a:ext cx="2718000" cy="97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Программы направлены на восстановление популяций пчёл, включая борьбу с вредителями и улучшение кормовой базы, что поддерживает сельское хозяйство.
</a:t>
            </a:r>
            <a:endParaRPr lang="en-US" sz="1100" dirty="0"/>
          </a:p>
        </p:txBody>
      </p:sp>
      <p:sp>
        <p:nvSpPr>
          <p:cNvPr id="12" name="Text 6"/>
          <p:cNvSpPr txBox="1"/>
          <p:nvPr/>
        </p:nvSpPr>
        <p:spPr>
          <a:xfrm>
            <a:off x="6060058" y="3244547"/>
            <a:ext cx="2718000" cy="47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Восстановление лесных муравейников
</a:t>
            </a:r>
            <a:endParaRPr lang="en-US" sz="1200" dirty="0"/>
          </a:p>
        </p:txBody>
      </p:sp>
      <p:sp>
        <p:nvSpPr>
          <p:cNvPr id="13" name="Text 7"/>
          <p:cNvSpPr txBox="1"/>
          <p:nvPr/>
        </p:nvSpPr>
        <p:spPr>
          <a:xfrm>
            <a:off x="6060078" y="3806250"/>
            <a:ext cx="2718000" cy="97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Акции по охране и созданию искусственных муравейников помогают сохранить ключевые экологические функции, обеспечиваемые муравьями в лесных экосистемах.
</a:t>
            </a:r>
            <a:endParaRPr lang="en-US" sz="11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4475" y="1557551"/>
            <a:ext cx="4516200" cy="321564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360000"/>
            <a:ext cx="8424000" cy="83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Снижение численности членистоногих: статистика и примеры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300" dirty="0"/>
          </a:p>
        </p:txBody>
      </p:sp>
      <p:sp>
        <p:nvSpPr>
          <p:cNvPr id="7" name="Text 2"/>
          <p:cNvSpPr txBox="1"/>
          <p:nvPr/>
        </p:nvSpPr>
        <p:spPr>
          <a:xfrm>
            <a:off x="5356100" y="1556613"/>
            <a:ext cx="3430800" cy="1092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Основная причина снижения — комплекс негативных факторов, включая воздействие пестицидов и изменение климата, усугубляющее состояние популяций во многих регионах.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5356100" y="3047025"/>
            <a:ext cx="3430800" cy="109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демонстрируют тревожную отрицательную тенденцию, требующую срочных мер для сохранения биоразнообразия.
</a:t>
            </a:r>
            <a:endParaRPr lang="en-US" sz="1400" dirty="0"/>
          </a:p>
        </p:txBody>
      </p:sp>
      <p:sp>
        <p:nvSpPr>
          <p:cNvPr id="9" name="Text 4"/>
          <p:cNvSpPr txBox="1"/>
          <p:nvPr/>
        </p:nvSpPr>
        <p:spPr>
          <a:xfrm>
            <a:off x="5356100" y="4225200"/>
            <a:ext cx="3430800" cy="558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Европейского союза, 1990-2020
</a:t>
            </a:r>
            <a:endParaRPr lang="en-US" sz="1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050" y="360000"/>
            <a:ext cx="8424000" cy="109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Членистоногие как показатели состояния окружающей среды
</a:t>
            </a:r>
            <a:endParaRPr lang="en-US" sz="3200" dirty="0"/>
          </a:p>
        </p:txBody>
      </p:sp>
      <p:sp>
        <p:nvSpPr>
          <p:cNvPr id="5" name="Text 1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300" dirty="0"/>
          </a:p>
        </p:txBody>
      </p:sp>
      <p:sp>
        <p:nvSpPr>
          <p:cNvPr id="6" name="Text 2"/>
          <p:cNvSpPr txBox="1"/>
          <p:nvPr/>
        </p:nvSpPr>
        <p:spPr>
          <a:xfrm>
            <a:off x="360000" y="2692308"/>
            <a:ext cx="2002200" cy="171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Стрекозы служат индикаторами чистоты водоёмов, их присутствие отражает качество водных экосистем.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2500275" y="2692308"/>
            <a:ext cx="2002200" cy="171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Муравьи отслеживают состояние почвы: снижение их численности говорит о загрязнении и деградации среды обитания.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6780850" y="2692308"/>
            <a:ext cx="2002200" cy="171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Мониторинг членистоногих применяется для оценки эффективности природоохранных возрождённых территорий после экологических катастроф.
</a:t>
            </a:r>
            <a:endParaRPr lang="en-US" sz="1100" dirty="0"/>
          </a:p>
        </p:txBody>
      </p:sp>
      <p:sp>
        <p:nvSpPr>
          <p:cNvPr id="9" name="Text 5"/>
          <p:cNvSpPr txBox="1"/>
          <p:nvPr/>
        </p:nvSpPr>
        <p:spPr>
          <a:xfrm>
            <a:off x="4640575" y="2692308"/>
            <a:ext cx="2002200" cy="171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Изменения в популяциях бабочек демонстрируют влияние климатических и антропогенных факторов на биоразнообразие.
</a:t>
            </a:r>
            <a:endParaRPr lang="en-US" sz="11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100" y="362058"/>
            <a:ext cx="4652700" cy="2194584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150" y="4122700"/>
            <a:ext cx="8423700" cy="47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Защита членистоногих необходима для устойчивости экосистем и продовольственной безопасности. Вовлечение каждого человека способствует сохранению природного баланса и сохранению нашей планеты.
</a:t>
            </a:r>
            <a:endParaRPr lang="en-US" sz="1304" dirty="0"/>
          </a:p>
        </p:txBody>
      </p:sp>
      <p:sp>
        <p:nvSpPr>
          <p:cNvPr id="5" name="Text 1"/>
          <p:cNvSpPr txBox="1"/>
          <p:nvPr/>
        </p:nvSpPr>
        <p:spPr>
          <a:xfrm>
            <a:off x="360100" y="2738425"/>
            <a:ext cx="8423700" cy="1173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7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охраны членистоногих для будущего планеты
</a:t>
            </a:r>
            <a:endParaRPr lang="en-US" sz="37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2026-05-09T15:08:10Z</dcterms:created>
  <dcterms:modified xsi:type="dcterms:W3CDTF">2026-05-09T15:08:10Z</dcterms:modified>
</cp:coreProperties>
</file>