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Бесчерепные: краткий обзор темы и основные направления изучения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морские животные, близкие предкам позвоночных, и их значение в науке.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Бесчерепные появились около 500 миллионов лет назад в кембрийский период. Они стали ключевым звеном в эволюции от беспозвоночных к позвоночным, изучаются палеонтологами как первые хордовые животные.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бесчерепных в истории жизни Земли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7250" y="6428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Таксономия бесчерепных в животном мире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7992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Бесчерепные относятся к подтипу Хордовые, занимая промежуточное положение между беспозвоночными и позвоночными по признакам строения.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96799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составе бесчерепных выделяют два современных класса — ланцетников и миксин, отличающихся особенностями морфологии и образа жизни.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21367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Миксины иногда классифицируются как самостоятельная группа бесчелюстных из-за специфического строения и экологии, что отражает разнообразие бесчерепных.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051" y="177200"/>
            <a:ext cx="4858497" cy="6503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67200" y="421175"/>
            <a:ext cx="62085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черты морфологии бесчерепных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570836" y="2199313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Телосложение бесчерепных продолговатое, симметричное, без выраженной головы и костного черепа, но с осевой хордовидной структурой вместо позвоночника.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570836" y="4254460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тело покрыто тонкой кожей, выделяющей слизь для защиты, с жаберными щелями для дыхания и простой нервной трубкой в качестве нервной системы.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467" y="2531063"/>
            <a:ext cx="502200" cy="44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4933" y="2531063"/>
            <a:ext cx="502200" cy="446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016" y="4753825"/>
            <a:ext cx="485100" cy="48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379075" y="2600375"/>
            <a:ext cx="4213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вид и размер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93425" y="3223232"/>
            <a:ext cx="48996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Ланцетники достигают длины до 8 см; тело узкое, светлое, что помогает им сливаться с морским дном для защиты от хищников.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7017525" y="2600375"/>
            <a:ext cx="4213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6331900" y="3223231"/>
            <a:ext cx="48996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место жительства ланцетников — мелководные песчаные участки, где они проводят большую часть времени, частично зарываясь в грунт.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1379075" y="4842475"/>
            <a:ext cx="4213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образ жизни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693425" y="5469792"/>
            <a:ext cx="48996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Питаются ланцетники путем фильтрации воды, захватывая мелкие органические частицы, ведут оседлый образ жизни с минимальной подвижностью.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  <p:sp>
        <p:nvSpPr>
          <p:cNvPr id="14" name="Text 7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96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Ланцетники: представители и их адаптивные особенности
</a:t>
            </a:r>
            <a:endParaRPr lang="en-US" sz="296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5" y="1892362"/>
            <a:ext cx="5491500" cy="20593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9646" y="1892362"/>
            <a:ext cx="5491500" cy="20593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7775" y="362725"/>
            <a:ext cx="112434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особенности миксин и их поведение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  <p:sp>
        <p:nvSpPr>
          <p:cNvPr id="8" name="Text 2"/>
          <p:cNvSpPr txBox="1"/>
          <p:nvPr/>
        </p:nvSpPr>
        <p:spPr>
          <a:xfrm>
            <a:off x="502735" y="4162561"/>
            <a:ext cx="51816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Защитная слизь миксин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Миксины выделяют обильное количество слизи при опасности, что затрудняет захват хищниками и может закупоривать жаберные отверстия врагов, обеспечивая защиту в глубинах океана.
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6254606" y="4162586"/>
            <a:ext cx="51816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Глубоководное питание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Обитающие на больших глубинах миксины питаются преимущественно тканями мертвых рыб и падалью, демонстрируя приспособленность к мало ресурсовым, темным условиям океана.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38113" y="2051600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Бесчерепные не имеют головного черепа и позвоночника, в отличие от позвоночных, у которых эти структуры развиты для защиты и поддержки тела.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13971" y="26478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у бесчерепных примитивна и состоит из простой нервной трубки без сложного мозга, в то время как позвоночные обладают развитым центральным мозгом.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8113" y="43779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сердца и упрощенная пищеварительная система у бесчерепных отличаются от сложных органов и систем позвоночных, поддерживающих высокую активность.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13971" y="49935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Жаберные щели бесчерепных постоянно открыты, а кровообращение обеспечивается сокращением сосудов, в отличие от замкнутой системы у позвоночных.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04425" y="365213"/>
            <a:ext cx="113949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различия между бесчерепными и позвоночными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Бесчерепные имеют минимальный набор органов для базовых функций, что отражает их примитивное строение и адаптацию к среде.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значительный прогресс в строении и функциях у позвоночных по сравнению с бесчерепными, подтверждая эволюционный путь.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Обзорные данные по анатомии хордовых, 2023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анатомических характеристик бесчерепных и позвоночных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55216" y="468600"/>
            <a:ext cx="4346369" cy="591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5600" y="796625"/>
            <a:ext cx="63021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и размножение бесчерепных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1175825" y="4405075"/>
            <a:ext cx="5703300" cy="14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включает свободноплавающую личинку, питающуюся планктоном, которая затем метаморфозом трансформируется во взрослую особь с характерным строением.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75925" y="2549350"/>
            <a:ext cx="5703300" cy="14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Бесчерепные преимущественно размножаются внешним оплодотворением, выпуская гаметы в воду, что способствует их распространению и поддержанию популяции.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2567445"/>
            <a:ext cx="7101300" cy="172311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и местообитание ланцетников и миксин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географическое распространение бесчерепных и типичные условия обитания каждого класса.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Бесчерепные строго морские организмы, различающиеся средой обитания, но не встречающиеся в пресных водах.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публикации по зоологии и морской экологии, 2022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051" y="177200"/>
            <a:ext cx="4858497" cy="6503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67200" y="421175"/>
            <a:ext cx="62085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питания и поведения ланцетников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570836" y="2199313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Ланцетники фильтруют воду через жаберные ворсинки, извлекая из неё мельчайшие органические частицы и микроскопические организмы, что обеспечивает их питание без активного поиска пищи.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570836" y="4254460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Днем эти животные зарываются в песок, оставляя на поверхности только верхушку тела для дыхания, что помогает им оставаться незаметными и защищёнными от хищников.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784" y="1894603"/>
            <a:ext cx="5607371" cy="30281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1021" y="1894603"/>
            <a:ext cx="5607371" cy="302819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7775" y="362725"/>
            <a:ext cx="11480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защитные механизмы миксин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  <p:sp>
        <p:nvSpPr>
          <p:cNvPr id="9" name="Text 2"/>
          <p:cNvSpPr txBox="1"/>
          <p:nvPr/>
        </p:nvSpPr>
        <p:spPr>
          <a:xfrm>
            <a:off x="505989" y="5072831"/>
            <a:ext cx="5290932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пищевого поведения миксин
</a:t>
            </a:r>
            <a:pPr algn="l" indent="0" marL="0">
              <a:lnSpc>
                <a:spcPct val="100000"/>
              </a:lnSpc>
              <a:buNone/>
            </a:pPr>
            <a:r>
              <a:rPr lang="en-US" sz="957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Миксины питаются главным образом разлагающимися остатками животных и проникают в тело мёртвых рыб, разрушая мягкие ткани. Такой способ питания позволяет им занимать уникальную нишу в экосистемах океана.
</a:t>
            </a:r>
            <a:endParaRPr lang="en-US" sz="1473" dirty="0"/>
          </a:p>
        </p:txBody>
      </p:sp>
      <p:sp>
        <p:nvSpPr>
          <p:cNvPr id="10" name="Text 3"/>
          <p:cNvSpPr txBox="1"/>
          <p:nvPr/>
        </p:nvSpPr>
        <p:spPr>
          <a:xfrm>
            <a:off x="6379252" y="5072831"/>
            <a:ext cx="5290932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Слизистая защита миксин при нападениях
</a:t>
            </a:r>
            <a:pPr algn="l" indent="0" marL="0">
              <a:lnSpc>
                <a:spcPct val="100000"/>
              </a:lnSpc>
              <a:buNone/>
            </a:pPr>
            <a:r>
              <a:rPr lang="en-US" sz="97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угрозе миксины выделяют большое количество вязкой слизи, которая закупоривает жаберные отверстия врагов и затрудняет захват. Эта защитная адаптация помогает им выживать в условиях хищничества.
</a:t>
            </a:r>
            <a:endParaRPr lang="en-US" sz="150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9775" y="5020200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миксин дополнительно развита боковая линия — система клеток, позволяющая улавливать вибрации воды и ориентироваться в тёмных глубинах океана.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7910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бесчерепных состоит из простой нервной трубки без развитого головного мозга, обеспечивающей базовые рефлекторные реакции простого уровня.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7888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 представлены отдельными чувствительными клетками, которые реагируют на свет, механические раздражения и изменения давления в окружающей среде.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  <p:sp>
        <p:nvSpPr>
          <p:cNvPr id="8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нервной системы бесчерепных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4975" y="43459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бесчерепных бесцветна, а кислород транспортируется непосредственно в плазме, что отличается от специализированных дыхательных пигментов у более сложных животных.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954975" y="21523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у бесчерепных происходит через жабры и кожу: воздух отдает кислород напрямую в организм, что подходит их простой структуре и низкой интенсивности обмена веществ.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6928200" y="21523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Ланцетники не имеют сердца; движение крови осуществляется благодаря сокращениям стенок сосудов, обеспечивая циркуляцию без сложных насосных механизмов.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6928200" y="43459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примитивная система кровообращения и дыхания отражает начальный этап эволюции хордовых, предшествующий развитию более сложных органов.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347775" y="493925"/>
            <a:ext cx="11299500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и кровеносная системы бесчерепных
</a:t>
            </a:r>
            <a:endParaRPr lang="en-US" sz="3200" dirty="0"/>
          </a:p>
        </p:txBody>
      </p:sp>
      <p:sp>
        <p:nvSpPr>
          <p:cNvPr id="9" name="Text 5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497250" y="296675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бесчерепных в эволюции хордовых животных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5199900" y="2606225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позвоночным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Бесчерепные стали моделью для понимания процессов появления черепа и позвоночника у более развитых животных.
</a:t>
            </a:r>
            <a:endParaRPr lang="en-US" sz="1900" dirty="0"/>
          </a:p>
        </p:txBody>
      </p:sp>
      <p:sp>
        <p:nvSpPr>
          <p:cNvPr id="11" name="Text 3"/>
          <p:cNvSpPr txBox="1"/>
          <p:nvPr/>
        </p:nvSpPr>
        <p:spPr>
          <a:xfrm>
            <a:off x="1322400" y="2606225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500 млн лет назад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первых бесчерепных в морях кембрийского периода — начальная ступень развития хордовых животных.
</a:t>
            </a:r>
            <a:endParaRPr lang="en-US" sz="1900" dirty="0"/>
          </a:p>
        </p:txBody>
      </p:sp>
      <p:sp>
        <p:nvSpPr>
          <p:cNvPr id="12" name="Text 4"/>
          <p:cNvSpPr txBox="1"/>
          <p:nvPr/>
        </p:nvSpPr>
        <p:spPr>
          <a:xfrm>
            <a:off x="3263450" y="4872250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ключевых структур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хорды, жаберных щелей и нервной трубки стало базой для последующей эволюции позвоночных.
</a:t>
            </a:r>
            <a:endParaRPr lang="en-US" sz="1900" dirty="0"/>
          </a:p>
        </p:txBody>
      </p:sp>
      <p:sp>
        <p:nvSpPr>
          <p:cNvPr id="13" name="Text 5"/>
          <p:cNvSpPr txBox="1"/>
          <p:nvPr/>
        </p:nvSpPr>
        <p:spPr>
          <a:xfrm>
            <a:off x="7182125" y="4872250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бесчерепных помогает понять морфологическую и генетическую эволюцию хордовых, раскрывая этапы формирования сложных систем организма.
</a:t>
            </a:r>
            <a:endParaRPr lang="en-US" sz="1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6" y="1893040"/>
            <a:ext cx="3633356" cy="205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3402" y="1893040"/>
            <a:ext cx="3633356" cy="205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9044" y="1893040"/>
            <a:ext cx="3633356" cy="205795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7775" y="362725"/>
            <a:ext cx="11234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Бесчерепные в научных исследованиях биологии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453848" y="416258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Эмбриология ланцетников как модель развития
</a:t>
            </a:r>
            <a:pPr algn="l" indent="0" marL="0">
              <a:lnSpc>
                <a:spcPct val="100000"/>
              </a:lnSpc>
              <a:buNone/>
            </a:pPr>
            <a:r>
              <a:rPr lang="en-US" sz="1135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Исследователи изучают развитие тканей у ланцетников, так как их простая организация облегчает понимание процессов формирования органов у хордовых животных.
</a:t>
            </a:r>
            <a:endParaRPr lang="en-US" sz="1746" dirty="0"/>
          </a:p>
        </p:txBody>
      </p:sp>
      <p:sp>
        <p:nvSpPr>
          <p:cNvPr id="11" name="Text 3"/>
          <p:cNvSpPr txBox="1"/>
          <p:nvPr/>
        </p:nvSpPr>
        <p:spPr>
          <a:xfrm>
            <a:off x="4250925" y="4162561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исследования бесчерепных
</a:t>
            </a:r>
            <a:pPr algn="l" indent="0" marL="0">
              <a:lnSpc>
                <a:spcPct val="100000"/>
              </a:lnSpc>
              <a:buNone/>
            </a:pPr>
            <a:r>
              <a:rPr lang="en-US" sz="1135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генома бесчерепных позволяет проследить эволюцию генов, ответственных за формирование структуры хордовых и позвоночных.
</a:t>
            </a:r>
            <a:endParaRPr lang="en-US" sz="1746" dirty="0"/>
          </a:p>
        </p:txBody>
      </p:sp>
      <p:sp>
        <p:nvSpPr>
          <p:cNvPr id="12" name="Text 4"/>
          <p:cNvSpPr txBox="1"/>
          <p:nvPr/>
        </p:nvSpPr>
        <p:spPr>
          <a:xfrm>
            <a:off x="8047916" y="416253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бесчерепных в эволюционной биологии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1135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бесчерепных помогает выявить ключевые этапы перехода от беспозвоночных к позвоночным, что важно для общей теории эволюции животных.
</a:t>
            </a:r>
            <a:endParaRPr lang="en-US" sz="174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14450" y="256882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Ланцетники при появлении угрозы быстро зарываются в песок, используя субстрат как укрытие для маскировки от хищников.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6872300" y="529567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класса бесчерепных ведут малоподвижный образ жизни и предпочитают избегать открытого пространства, что снижает вероятность встреч с хищниками.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278825" y="3904750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Миксины выделяют большое количество слизи, которая затрудняет захват и вызывает раздражение у потенциальных врагов, обеспечивая эффективную защиту.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  <p:sp>
        <p:nvSpPr>
          <p:cNvPr id="9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Стратегии защиты и поведения при опасности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804" y="1893202"/>
            <a:ext cx="3725983" cy="3031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0450" y="1893202"/>
            <a:ext cx="3725983" cy="3031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53059" y="1893202"/>
            <a:ext cx="3725983" cy="3031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47775" y="362725"/>
            <a:ext cx="115314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и удивительные способности бесчерепных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  <p:sp>
        <p:nvSpPr>
          <p:cNvPr id="11" name="Text 2"/>
          <p:cNvSpPr txBox="1"/>
          <p:nvPr/>
        </p:nvSpPr>
        <p:spPr>
          <a:xfrm>
            <a:off x="442603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Регенерация у ланцетников
</a:t>
            </a:r>
            <a:pPr algn="l" indent="0" marL="0">
              <a:lnSpc>
                <a:spcPct val="100000"/>
              </a:lnSpc>
              <a:buNone/>
            </a:pPr>
            <a:r>
              <a:rPr lang="en-US" sz="93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Ланцетники способны восстанавливать утраченные части тела, что свидетельствует о развитии механизмов регенерации, важного для понимания процессов морфогенеза.
</a:t>
            </a:r>
            <a:endParaRPr lang="en-US" sz="1438" dirty="0"/>
          </a:p>
        </p:txBody>
      </p:sp>
      <p:sp>
        <p:nvSpPr>
          <p:cNvPr id="12" name="Text 3"/>
          <p:cNvSpPr txBox="1"/>
          <p:nvPr/>
        </p:nvSpPr>
        <p:spPr>
          <a:xfrm>
            <a:off x="4355554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Выживание миксин в экстремальных условиях
</a:t>
            </a:r>
            <a:pPr algn="l" indent="0" marL="0">
              <a:lnSpc>
                <a:spcPct val="100000"/>
              </a:lnSpc>
              <a:buNone/>
            </a:pPr>
            <a:r>
              <a:rPr lang="en-US" sz="77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Миксины приспособлены к жизни при низком содержании кислорода благодаря особенностям кровеносной системы, позволяющей поддерживать жизнедеятельность в глубоководье.
</a:t>
            </a:r>
            <a:endParaRPr lang="en-US" sz="1191" dirty="0"/>
          </a:p>
        </p:txBody>
      </p:sp>
      <p:sp>
        <p:nvSpPr>
          <p:cNvPr id="13" name="Text 4"/>
          <p:cNvSpPr txBox="1"/>
          <p:nvPr/>
        </p:nvSpPr>
        <p:spPr>
          <a:xfrm>
            <a:off x="8268560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Бесчерепные как «живые ископаемые»
</a:t>
            </a:r>
            <a:pPr algn="l" indent="0" marL="0">
              <a:lnSpc>
                <a:spcPct val="100000"/>
              </a:lnSpc>
              <a:buNone/>
            </a:pPr>
            <a:r>
              <a:rPr lang="en-US" sz="91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животные практически не изменились за миллионы лет, сохраняя древние черты и предоставляя уникальную возможность изучать древнюю историю морской жизни.
</a:t>
            </a:r>
            <a:endParaRPr lang="en-US" sz="140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7250" y="6428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угрозы и необходимость охраны бесчерепных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7992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морских вод химическими веществами и пластиком оказывает разрушительное воздействие на обитателей песчаных придонных зон, включая бесчерепных.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96799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температуры и солености воды, вызванные климатическими процессами, нарушают привычные условия жизни и размножения этих животных.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21367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отсутствие промышленного промысла, бесчерепные играют важную роль в экосистемах, и их сохранение важно для поддержания биоразнообразия.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2053" y="0"/>
            <a:ext cx="4667994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0400" y="932250"/>
            <a:ext cx="61020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бесчерепных для науки и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Бесчерепные — ключевой элемент эволюции хордовых и важный объект изучения, их поддержка необходима для сохранения морских экосистем и дальнейшего научного прогресса.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2026-05-09T01:16:23Z</dcterms:created>
  <dcterms:modified xsi:type="dcterms:W3CDTF">2026-05-09T01:16:23Z</dcterms:modified>
</cp:coreProperties>
</file>