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56300" y="3600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Герундий после mind: тема урока английского языка в 9 классе
</a:t>
            </a:r>
            <a:endParaRPr lang="en-US" sz="3352" dirty="0"/>
          </a:p>
        </p:txBody>
      </p:sp>
      <p:sp>
        <p:nvSpPr>
          <p:cNvPr id="5" name="Text 1"/>
          <p:cNvSpPr txBox="1"/>
          <p:nvPr/>
        </p:nvSpPr>
        <p:spPr>
          <a:xfrm>
            <a:off x="2770800" y="2102275"/>
            <a:ext cx="3602400" cy="16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Mind + gerund: вежливые просьбы, ответы и отношение к действию.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66200" y="46671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081275"/>
            <a:ext cx="51591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mind в школьном английском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2278475"/>
            <a:ext cx="3376800" cy="23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глаголом mind легко ошибиться: он значит не «думать», а «возражать» или «не возражать». После него обычно стоит герундий, поэтому тема важна для диалогов и перевода в 9 классе.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058469"/>
            <a:ext cx="4300800" cy="137246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частотные модели помогают быстро распознавать форму и значение.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mind чаще всего нужен герундий; схема Do you mind if… отличается и требует обычного сказуемого.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по теме mind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модели после mind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2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mind в просьбах о разрешении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2640250"/>
            <a:ext cx="19251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Вежливый запрос
</a:t>
            </a:r>
            <a:pPr algn="l" indent="0" marL="0">
              <a:lnSpc>
                <a:spcPct val="115000"/>
              </a:lnSpc>
              <a:buNone/>
            </a:pPr>
            <a:r>
              <a:rPr lang="en-US" sz="5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 you mind if I sit here? — это не прямой вопрос, а вежливая просьба разрешить действие. Говорящий проверяет, есть ли возражение против его поступка.
</a:t>
            </a:r>
            <a:endParaRPr lang="en-US" sz="1405" dirty="0"/>
          </a:p>
        </p:txBody>
      </p:sp>
      <p:sp>
        <p:nvSpPr>
          <p:cNvPr id="10" name="Text 3"/>
          <p:cNvSpPr txBox="1"/>
          <p:nvPr/>
        </p:nvSpPr>
        <p:spPr>
          <a:xfrm>
            <a:off x="2526360" y="2640250"/>
            <a:ext cx="19251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ответа
</a:t>
            </a:r>
            <a:pPr algn="l" indent="0" marL="0">
              <a:lnSpc>
                <a:spcPct val="115000"/>
              </a:lnSpc>
              <a:buNone/>
            </a:pPr>
            <a:r>
              <a:rPr lang="en-US" sz="5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ответы Not at all, No, of course not и Certainly not показывают, что возражений нет. По сути, это мягкое согласие, а не просто перевод слова.
</a:t>
            </a:r>
            <a:endParaRPr lang="en-US" sz="1405" dirty="0"/>
          </a:p>
        </p:txBody>
      </p:sp>
      <p:sp>
        <p:nvSpPr>
          <p:cNvPr id="11" name="Text 4"/>
          <p:cNvSpPr txBox="1"/>
          <p:nvPr/>
        </p:nvSpPr>
        <p:spPr>
          <a:xfrm>
            <a:off x="4692717" y="2640250"/>
            <a:ext cx="19251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 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5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формула звучит уважительно и помогает избежать резкости. Её часто используют в классе, дома и в общественных местах, когда важно не нарушать личные границы.
</a:t>
            </a:r>
            <a:endParaRPr lang="en-US" sz="1405" dirty="0"/>
          </a:p>
        </p:txBody>
      </p:sp>
      <p:sp>
        <p:nvSpPr>
          <p:cNvPr id="12" name="Text 5"/>
          <p:cNvSpPr txBox="1"/>
          <p:nvPr/>
        </p:nvSpPr>
        <p:spPr>
          <a:xfrm>
            <a:off x="6859070" y="2640250"/>
            <a:ext cx="19251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запомнить
</a:t>
            </a:r>
            <a:pPr algn="l" indent="0" marL="0">
              <a:lnSpc>
                <a:spcPct val="115000"/>
              </a:lnSpc>
              <a:buNone/>
            </a:pPr>
            <a:r>
              <a:rPr lang="en-US" sz="5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после mind стоит if, речь идёт о разрешении, а не о действии с -ing. Поэтому конструкция строится по отдельной модели и требует обычного сказуемого.
</a:t>
            </a:r>
            <a:endParaRPr lang="en-US" sz="140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114555"/>
            <a:ext cx="9144000" cy="20270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2" dirty="0"/>
          </a:p>
        </p:txBody>
      </p:sp>
      <p:sp>
        <p:nvSpPr>
          <p:cNvPr id="7" name="Text 1"/>
          <p:cNvSpPr txBox="1"/>
          <p:nvPr/>
        </p:nvSpPr>
        <p:spPr>
          <a:xfrm>
            <a:off x="359900" y="424500"/>
            <a:ext cx="84243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 you mind waiting? как вежливая просьба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2453300" y="1213188"/>
            <a:ext cx="42375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Просьба без давления
</a:t>
            </a:r>
            <a:pPr algn="ctr" indent="0" marL="0">
              <a:lnSpc>
                <a:spcPct val="115000"/>
              </a:lnSpc>
              <a:buNone/>
            </a:pPr>
            <a:r>
              <a:rPr lang="en-US" sz="3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 you mind waiting a minute? означает: «Ты не против подождать?» или «Тебе не трудно подождать?» Фраза звучит мягко и вежливо, без приказа и раздражения.
</a:t>
            </a:r>
            <a:endParaRPr lang="en-US" sz="1049" dirty="0"/>
          </a:p>
        </p:txBody>
      </p:sp>
      <p:sp>
        <p:nvSpPr>
          <p:cNvPr id="9" name="Text 3"/>
          <p:cNvSpPr txBox="1"/>
          <p:nvPr/>
        </p:nvSpPr>
        <p:spPr>
          <a:xfrm>
            <a:off x="2453300" y="1827497"/>
            <a:ext cx="42375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жизни
</a:t>
            </a:r>
            <a:pPr algn="ctr" indent="0" marL="0">
              <a:lnSpc>
                <a:spcPct val="115000"/>
              </a:lnSpc>
              <a:buNone/>
            </a:pPr>
            <a:r>
              <a:rPr lang="en-US" sz="3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 же модель подходит для бытовых ситуаций: Do you mind closing the door? Do you mind helping me with this task? Она уместна и в классе, и дома.
</a:t>
            </a:r>
            <a:endParaRPr lang="en-US" sz="1125" dirty="0"/>
          </a:p>
        </p:txBody>
      </p:sp>
      <p:sp>
        <p:nvSpPr>
          <p:cNvPr id="10" name="Text 4"/>
          <p:cNvSpPr txBox="1"/>
          <p:nvPr/>
        </p:nvSpPr>
        <p:spPr>
          <a:xfrm>
            <a:off x="2453250" y="2441803"/>
            <a:ext cx="42375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
</a:t>
            </a:r>
            <a:pPr algn="ctr" indent="0" marL="0">
              <a:lnSpc>
                <a:spcPct val="115000"/>
              </a:lnSpc>
              <a:buNone/>
            </a:pPr>
            <a:r>
              <a:rPr lang="en-US" sz="3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Do you mind всегда используется действие с -ing. Это делает фразу удобной для просьб, когда важно попросить человека спокойно и корректно.
</a:t>
            </a:r>
            <a:endParaRPr lang="en-US" sz="111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диалогах чаще всего встречается форма просьбы, а эмоционально сильнее звучит выражение недовольства с усилением do.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 показывает, что mind чаще служит для вежливого общения, но в нужном контексте может передавать и раздражение.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школьных примеров по теме mind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оттенки конструкции mind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2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Герундий после mind с притяжательными местоимениями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2640250"/>
            <a:ext cx="19251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Притяжательные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5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mind часто ставят my, your, his, her, our, their: mind my asking, mind your leaving early. Так говорящий точно указывает, чьё действие вызывает реакцию.
</a:t>
            </a:r>
            <a:endParaRPr lang="en-US" sz="1405" dirty="0"/>
          </a:p>
        </p:txBody>
      </p:sp>
      <p:sp>
        <p:nvSpPr>
          <p:cNvPr id="10" name="Text 3"/>
          <p:cNvSpPr txBox="1"/>
          <p:nvPr/>
        </p:nvSpPr>
        <p:spPr>
          <a:xfrm>
            <a:off x="2526360" y="2640250"/>
            <a:ext cx="19251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Разговорный вариант
</a:t>
            </a:r>
            <a:pPr algn="l" indent="0" marL="0">
              <a:lnSpc>
                <a:spcPct val="115000"/>
              </a:lnSpc>
              <a:buNone/>
            </a:pPr>
            <a:r>
              <a:rPr lang="en-US" sz="5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речи нередко слышно mind me asking или mind him coming. Здесь вместо притяжательной формы используется объектный падеж, и в школьной грамматике важно узнавать оба варианта.
</a:t>
            </a:r>
            <a:endParaRPr lang="en-US" sz="1405" dirty="0"/>
          </a:p>
        </p:txBody>
      </p:sp>
      <p:sp>
        <p:nvSpPr>
          <p:cNvPr id="11" name="Text 4"/>
          <p:cNvSpPr txBox="1"/>
          <p:nvPr/>
        </p:nvSpPr>
        <p:spPr>
          <a:xfrm>
            <a:off x="4692717" y="2640250"/>
            <a:ext cx="19251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Книжная норма
</a:t>
            </a:r>
            <a:pPr algn="l" indent="0" marL="0">
              <a:lnSpc>
                <a:spcPct val="115000"/>
              </a:lnSpc>
              <a:buNone/>
            </a:pPr>
            <a:r>
              <a:rPr lang="en-US" sz="5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письменных заданиях безопаснее использовать притяжательные местоимения перед герундием. Это помогает избежать ошибок и сделать фразу более правильной по школьному стандарту.
</a:t>
            </a:r>
            <a:endParaRPr lang="en-US" sz="1405" dirty="0"/>
          </a:p>
        </p:txBody>
      </p:sp>
      <p:sp>
        <p:nvSpPr>
          <p:cNvPr id="12" name="Text 5"/>
          <p:cNvSpPr txBox="1"/>
          <p:nvPr/>
        </p:nvSpPr>
        <p:spPr>
          <a:xfrm>
            <a:off x="6859070" y="2640250"/>
            <a:ext cx="19251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проверять
</a:t>
            </a:r>
            <a:pPr algn="l" indent="0" marL="0">
              <a:lnSpc>
                <a:spcPct val="115000"/>
              </a:lnSpc>
              <a:buNone/>
            </a:pPr>
            <a:r>
              <a:rPr lang="en-US" sz="5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понять, кто совершает действие, а потом выбрать форму: my asking, her coming, their speaking. Смысл остаётся тем же, меняется только грамматическая оболочка.
</a:t>
            </a:r>
            <a:endParaRPr lang="en-US" sz="140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нужную форму после mind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выбора формы: значение конструкции, тип следующего элемента и модель предложения.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823350"/>
            <a:ext cx="77139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Отрицательная форма mind not + V-ing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360000" y="2780175"/>
            <a:ext cx="19251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отрицания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Mind not doing something означает, что говорящий возражает против отсутствия действия или против нежелательного поведения. Форма часто звучит как вежливое замечание, а не как строгий приказ.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2526324" y="2780175"/>
            <a:ext cx="19251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not ставится прямо перед герундием: mind not talking, mind not being late, mind not making mistakes. Именно это место частицы меняет смысл всей конструкции.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692649" y="2780175"/>
            <a:ext cx="19251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ситуации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форма полезна в классе, на уроке и в правилах поведения. Она помогает мягко напомнить о дисциплине, не переходя на грубый тон или прямой запрет.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858965" y="2780175"/>
            <a:ext cx="1925100" cy="20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заметить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после mind есть not, нужно внимательно проверить, отрицается само действие. Поэтому перевод часто строится через фразы «не возражать против того, чтобы не… „.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50750" y="2053300"/>
            <a:ext cx="4333200" cy="138280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01" y="1407000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ошибок помогает быстро запомнить, что после mind обычно нужен герундий или отдельная модель с if.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858403"/>
            <a:ext cx="37647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проблема — смешение инфинитива и герундия. Отдельно нужно помнить схему Do you mind if… и формы с местоимением перед V-ing.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60000" y="4519200"/>
            <a:ext cx="37647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ошибки учащихся при изучении mind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с mind и правильные варианты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3643" y="2220202"/>
            <a:ext cx="421649" cy="3373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8567" y="2201462"/>
            <a:ext cx="421649" cy="3747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4240" y="2183062"/>
            <a:ext cx="360150" cy="411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08414" y="2220202"/>
            <a:ext cx="421649" cy="3373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912175" y="2457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2" dirty="0"/>
          </a:p>
        </p:txBody>
      </p:sp>
      <p:sp>
        <p:nvSpPr>
          <p:cNvPr id="9" name="Text 1"/>
          <p:cNvSpPr txBox="1"/>
          <p:nvPr/>
        </p:nvSpPr>
        <p:spPr>
          <a:xfrm>
            <a:off x="360025" y="537925"/>
            <a:ext cx="8424000" cy="10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mind в школьных и повседневных ситуациях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60010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классе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школьном диалоге mind помогает вежливо попросить о действии: Do you mind closing the door? Do you mind not talking during the lesson? Такие фразы звучат мягко и корректно.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524933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домашнем общении конструкция используется для обычных просьб: Do you mind moving your bag? Do you mind helping me with this task? Она звучит намного вежливее прямого приказа.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689857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библиотеке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тихих местах mind особенно уместен, когда нужно попросить соблюдать правила: Do you mind speaking quietly? Do you mind not making noise? Это помогает сохранить спокойный тон разговора.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854781" y="2862076"/>
            <a:ext cx="1928932" cy="13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общественных местах
</a:t>
            </a:r>
            <a:pPr algn="ctr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транспорте, магазине или парке Do you mind if I borrow your pen? и похожие формы позволяют спросить разрешения без давления. Такая речь воспринимается уважительно и естественно.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114555"/>
            <a:ext cx="9144000" cy="20270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2" dirty="0"/>
          </a:p>
        </p:txBody>
      </p:sp>
      <p:sp>
        <p:nvSpPr>
          <p:cNvPr id="6" name="Text 1"/>
          <p:cNvSpPr txBox="1"/>
          <p:nvPr/>
        </p:nvSpPr>
        <p:spPr>
          <a:xfrm>
            <a:off x="359900" y="424500"/>
            <a:ext cx="84243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между mind и like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2453300" y="1209138"/>
            <a:ext cx="4237500" cy="8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Like = нравится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like выражает личную симпатию или предпочтение: I like swimming. Здесь говорится о том, что действие само по себе приятно или интересно человеку.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2453300" y="2164182"/>
            <a:ext cx="4237500" cy="8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Mind = не против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I don’t mind swimming означает не любовь к действию, а отсутствие возражения. Человек не обязательно любит плавать, но спокойно относится к этому.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1408195"/>
            <a:ext cx="4416900" cy="267301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156263" y="1406975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формы чаще всего встречаются в учебных диалогах и упражнениях по теме mind.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156262" y="2858378"/>
            <a:ext cx="3630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полезными для 9 класса оказываются вежливая просьба и просьба о разрешении: они чаще всего нужны в разговорной практике.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153450" y="4519200"/>
            <a:ext cx="3630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примеров по теме mind, составленное по материалам школьного курса английского языка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Частотные модели mind в учебных примерах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Ответы на вопросы с Do you mind…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5125600" y="557100"/>
            <a:ext cx="36585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Согласия нет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возражения нет, отвечают кратко и вежливо: Not at all, No, of course not, Certainly not. Эти формулы показывают, что действие собеседника не мешает и разрешение дано.
</a:t>
            </a:r>
            <a:endParaRPr lang="en-US" sz="1286" dirty="0"/>
          </a:p>
        </p:txBody>
      </p:sp>
      <p:sp>
        <p:nvSpPr>
          <p:cNvPr id="9" name="Text 3"/>
          <p:cNvSpPr txBox="1"/>
          <p:nvPr/>
        </p:nvSpPr>
        <p:spPr>
          <a:xfrm>
            <a:off x="5125602" y="1561880"/>
            <a:ext cx="36585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возражение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действие не устраивает, возможны ответы Yes, I do или Sorry, I do mind. Важно, что здесь mind выражает реальное несогласие, а не значение слова «ум».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125602" y="2566677"/>
            <a:ext cx="36585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Мягкий отказ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Вежливое несогласие часто начинается с Sorry, but… Такая форма смягчает отказ и делает ответ менее резким, особенно в разговоре с учителем, одноклассником или взрослым.
</a:t>
            </a:r>
            <a:endParaRPr lang="en-US" sz="1286" dirty="0"/>
          </a:p>
        </p:txBody>
      </p:sp>
      <p:sp>
        <p:nvSpPr>
          <p:cNvPr id="11" name="Text 5"/>
          <p:cNvSpPr txBox="1"/>
          <p:nvPr/>
        </p:nvSpPr>
        <p:spPr>
          <a:xfrm>
            <a:off x="5125602" y="3571477"/>
            <a:ext cx="36585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Нейтральная реакция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человек не против, но и не выражает сильного энтузиазма, подходят I don’t mind или That’s fine. Эти ответы показывают спокойное отношение к просьбе.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194451"/>
            <a:ext cx="4300800" cy="11004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5204176" y="1406975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форму предложения и её смысл: это помогает быстрее распознавать модель mind в диалогах и упражнениях.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204175" y="2858376"/>
            <a:ext cx="35829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конструкция может быть вопросом или ответом, но значение определяется контекстом и грамматической моделью.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1100" y="4519200"/>
            <a:ext cx="35829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английского языка по теме mind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360025" y="537925"/>
            <a:ext cx="8424000" cy="67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вопросов, просьб и ответов с mind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2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674475"/>
            <a:ext cx="2969400" cy="17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число удобно для запоминания: по теме mind достаточно знать несколько устойчивых схем, чтобы уверенно понимать просьбы, разрешение и отказ.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226900" y="761972"/>
            <a:ext cx="29694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9600" dirty="0"/>
          </a:p>
        </p:txBody>
      </p:sp>
      <p:sp>
        <p:nvSpPr>
          <p:cNvPr id="6" name="Text 3"/>
          <p:cNvSpPr txBox="1"/>
          <p:nvPr/>
        </p:nvSpPr>
        <p:spPr>
          <a:xfrm>
            <a:off x="4764675" y="2419072"/>
            <a:ext cx="3894000" cy="15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модели ответа помогают вести диалог вежливо и без резкости.
</a:t>
            </a:r>
            <a:endParaRPr lang="en-US" sz="2600" dirty="0"/>
          </a:p>
        </p:txBody>
      </p:sp>
      <p:sp>
        <p:nvSpPr>
          <p:cNvPr id="7" name="Text 4"/>
          <p:cNvSpPr txBox="1"/>
          <p:nvPr/>
        </p:nvSpPr>
        <p:spPr>
          <a:xfrm>
            <a:off x="4764675" y="4595050"/>
            <a:ext cx="38940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моделей по теме mind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40" y="1687525"/>
            <a:ext cx="8421120" cy="3096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14450" y="245700"/>
            <a:ext cx="9726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2" dirty="0"/>
          </a:p>
        </p:txBody>
      </p:sp>
      <p:sp>
        <p:nvSpPr>
          <p:cNvPr id="5" name="Text 1"/>
          <p:cNvSpPr txBox="1"/>
          <p:nvPr/>
        </p:nvSpPr>
        <p:spPr>
          <a:xfrm>
            <a:off x="360025" y="537925"/>
            <a:ext cx="8424000" cy="4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выбора ответа в диалоге с mind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1008400"/>
            <a:ext cx="4509000" cy="3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 типовым школьным диалогам: сначала определяется отношение к просьбе, затем выбирается вежливая формула ответа.
</a:t>
            </a:r>
            <a:endParaRPr lang="en-US" sz="105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96186" y="0"/>
            <a:ext cx="464622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700" y="360000"/>
            <a:ext cx="39360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модели для запоминания конструкции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890400" y="4873500"/>
            <a:ext cx="8691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2" dirty="0"/>
          </a:p>
        </p:txBody>
      </p:sp>
      <p:sp>
        <p:nvSpPr>
          <p:cNvPr id="9" name="Text 2"/>
          <p:cNvSpPr txBox="1"/>
          <p:nvPr/>
        </p:nvSpPr>
        <p:spPr>
          <a:xfrm>
            <a:off x="356700" y="1846462"/>
            <a:ext cx="32790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Просьба о действии
</a:t>
            </a:r>
            <a:pPr algn="l" indent="0" marL="0">
              <a:lnSpc>
                <a:spcPct val="115000"/>
              </a:lnSpc>
              <a:buNone/>
            </a:pPr>
            <a:r>
              <a:rPr lang="en-US" sz="3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Запомните схему Do you mind + V-ing. Она используется, когда нужно вежливо попросить собеседника что-то сделать: opening the window, waiting for a minute, closing the door.
</a:t>
            </a:r>
            <a:endParaRPr lang="en-US" sz="1124" dirty="0"/>
          </a:p>
        </p:txBody>
      </p:sp>
      <p:sp>
        <p:nvSpPr>
          <p:cNvPr id="10" name="Text 3"/>
          <p:cNvSpPr txBox="1"/>
          <p:nvPr/>
        </p:nvSpPr>
        <p:spPr>
          <a:xfrm>
            <a:off x="356700" y="2888676"/>
            <a:ext cx="32790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Просьба о разрешении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Do you mind if + clause нужна, когда спрашивают, можно ли что-то сделать. После if идёт обычное сказуемое: Do you mind if I borrow your pen?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56700" y="3930896"/>
            <a:ext cx="32790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без возражения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3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 don’t mind + V-ing показывает спокойное отношение к действию. Её удобно применять в коротких диалогах: I don’t mind helping you, I don’t mind using my notebook.
</a:t>
            </a:r>
            <a:endParaRPr lang="en-US" sz="112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25" y="537925"/>
            <a:ext cx="4068900" cy="10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Итоговые правила употребления mind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988800" y="245700"/>
            <a:ext cx="795300" cy="11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8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2" dirty="0"/>
          </a:p>
        </p:txBody>
      </p:sp>
      <p:sp>
        <p:nvSpPr>
          <p:cNvPr id="8" name="Text 2"/>
          <p:cNvSpPr txBox="1"/>
          <p:nvPr/>
        </p:nvSpPr>
        <p:spPr>
          <a:xfrm>
            <a:off x="5125600" y="557100"/>
            <a:ext cx="36585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Герундий после mind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mind обычно ставится форма на -ing: mind waiting, mind helping, mind leaving. Именно герундий делает модель грамматически правильной в большинстве случаев.
</a:t>
            </a:r>
            <a:endParaRPr lang="en-US" sz="1286" dirty="0"/>
          </a:p>
        </p:txBody>
      </p:sp>
      <p:sp>
        <p:nvSpPr>
          <p:cNvPr id="9" name="Text 3"/>
          <p:cNvSpPr txBox="1"/>
          <p:nvPr/>
        </p:nvSpPr>
        <p:spPr>
          <a:xfrm>
            <a:off x="5125602" y="1561880"/>
            <a:ext cx="36585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Отдельная модель if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конструкции Do you mind if… после if используется обычное сказуемое без герундия. Эта форма нужна, когда спрашивают разрешение, а не просто говорят о действии.
</a:t>
            </a:r>
            <a:endParaRPr lang="en-US" sz="1286" dirty="0"/>
          </a:p>
        </p:txBody>
      </p:sp>
      <p:sp>
        <p:nvSpPr>
          <p:cNvPr id="10" name="Text 4"/>
          <p:cNvSpPr txBox="1"/>
          <p:nvPr/>
        </p:nvSpPr>
        <p:spPr>
          <a:xfrm>
            <a:off x="5125602" y="2566677"/>
            <a:ext cx="36585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Притяжательные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герундием часто стоят my, your, his, her, our, their: mind my asking, mind their coming late. В разговорной речи иногда слышно object form, например mind him coming.
</a:t>
            </a:r>
            <a:endParaRPr lang="en-US" sz="1286" dirty="0"/>
          </a:p>
        </p:txBody>
      </p:sp>
      <p:sp>
        <p:nvSpPr>
          <p:cNvPr id="11" name="Text 5"/>
          <p:cNvSpPr txBox="1"/>
          <p:nvPr/>
        </p:nvSpPr>
        <p:spPr>
          <a:xfrm>
            <a:off x="5125602" y="3571477"/>
            <a:ext cx="3658500" cy="8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по контексту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конструкции зависит от ситуации: просьба, разрешение, согласие или возражение. Поэтому важно не только узнавать форму, но и понимать, что именно хочет сказать собеседник.
</a:t>
            </a:r>
            <a:endParaRPr lang="en-US" sz="128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956300" y="914300"/>
            <a:ext cx="5231400" cy="10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3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Герундий после mind: главное, что нужно запомнить
</a:t>
            </a:r>
            <a:endParaRPr lang="en-US" sz="3352" dirty="0"/>
          </a:p>
        </p:txBody>
      </p:sp>
      <p:sp>
        <p:nvSpPr>
          <p:cNvPr id="4" name="Text 1"/>
          <p:cNvSpPr txBox="1"/>
          <p:nvPr/>
        </p:nvSpPr>
        <p:spPr>
          <a:xfrm>
            <a:off x="2770800" y="2715400"/>
            <a:ext cx="3602400" cy="15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Mind — полезная и очень вежливая модель английского языка. Если запомнить герундий после mind, форму Do you mind if… и ответы Not at all, речь станет точнее и естественнее.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2026-05-31T13:47:48Z</dcterms:created>
  <dcterms:modified xsi:type="dcterms:W3CDTF">2026-05-31T13:47:48Z</dcterms:modified>
</cp:coreProperties>
</file>