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699" y="239467"/>
            <a:ext cx="12839703" cy="9592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 — планета людей
</a:t>
            </a:r>
            <a:pPr algn="ctr" indent="0" marL="0">
              <a:lnSpc>
                <a:spcPct val="100000"/>
              </a:lnSpc>
              <a:buNone/>
            </a:pPr>
            <a:r>
              <a:rPr lang="en-US" sz="6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Единственная известная планета с жизнью и домом для миллиардов людей.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71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Землю домом человека?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Земле есть воздух, вода, почвы, смена дня и ночи и времён года. Эти условия позволили людям расселиться по разным материкам и приспособиться к самым разным природным средам.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0470100" y="698678"/>
            <a:ext cx="71346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Земли в Солнечной системе
</a:t>
            </a:r>
            <a:endParaRPr lang="en-US" sz="5000" dirty="0"/>
          </a:p>
        </p:txBody>
      </p:sp>
      <p:sp>
        <p:nvSpPr>
          <p:cNvPr id="10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0470100" y="3150860"/>
            <a:ext cx="7134600" cy="13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планета
</a:t>
            </a:r>
            <a:pPr algn="l" indent="0" marL="0">
              <a:lnSpc>
                <a:spcPct val="100000"/>
              </a:lnSpc>
              <a:buNone/>
            </a:pPr>
            <a:r>
              <a:rPr lang="en-US" sz="25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находится на третьем месте от Солнца и относится к планетам земного типа. Её положение помогает сохранять условия, подходящие для воды в жидком состоянии.
</a:t>
            </a:r>
            <a:endParaRPr lang="en-US" sz="2511" dirty="0"/>
          </a:p>
        </p:txBody>
      </p:sp>
      <p:sp>
        <p:nvSpPr>
          <p:cNvPr id="12" name="Text 3"/>
          <p:cNvSpPr txBox="1"/>
          <p:nvPr/>
        </p:nvSpPr>
        <p:spPr>
          <a:xfrm>
            <a:off x="10470000" y="4652247"/>
            <a:ext cx="7134600" cy="13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до Солнца
</a:t>
            </a:r>
            <a:pPr algn="l" indent="0" marL="0">
              <a:lnSpc>
                <a:spcPct val="100000"/>
              </a:lnSpc>
              <a:buNone/>
            </a:pPr>
            <a:r>
              <a:rPr lang="en-US" sz="25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 расстояние от Земли до Солнца составляет около 150 миллионов километров. Это расстояние важно для получения достаточного количества тепла и света.
</a:t>
            </a:r>
            <a:endParaRPr lang="en-US" sz="2511" dirty="0"/>
          </a:p>
        </p:txBody>
      </p:sp>
      <p:sp>
        <p:nvSpPr>
          <p:cNvPr id="13" name="Text 4"/>
          <p:cNvSpPr txBox="1"/>
          <p:nvPr/>
        </p:nvSpPr>
        <p:spPr>
          <a:xfrm>
            <a:off x="10470000" y="6144733"/>
            <a:ext cx="7134600" cy="13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вокруг Солнца
</a:t>
            </a:r>
            <a:pPr algn="l" indent="0" marL="0">
              <a:lnSpc>
                <a:spcPct val="100000"/>
              </a:lnSpc>
              <a:buNone/>
            </a:pPr>
            <a:r>
              <a:rPr lang="en-US" sz="25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полный оборот Земли вокруг Солнца длится 365 суток. Именно так возникает год, а из-за наклона земной оси сменяются времена года.
</a:t>
            </a:r>
            <a:endParaRPr lang="en-US" sz="2511" dirty="0"/>
          </a:p>
        </p:txBody>
      </p:sp>
      <p:sp>
        <p:nvSpPr>
          <p:cNvPr id="14" name="Text 5"/>
          <p:cNvSpPr txBox="1"/>
          <p:nvPr/>
        </p:nvSpPr>
        <p:spPr>
          <a:xfrm>
            <a:off x="10470000" y="7637208"/>
            <a:ext cx="7134600" cy="13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Вращение вокруг оси
</a:t>
            </a:r>
            <a:pPr algn="l" indent="0" marL="0">
              <a:lnSpc>
                <a:spcPct val="100000"/>
              </a:lnSpc>
              <a:buNone/>
            </a:pPr>
            <a:r>
              <a:rPr lang="en-US" sz="25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вращается вокруг своей оси примерно за 24 часа. Это вращение вызывает смену дня и ночи и влияет на ритм жизни людей и природы.
</a:t>
            </a:r>
            <a:endParaRPr lang="en-US" sz="251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0784" y="2400"/>
            <a:ext cx="8304081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683400" y="1548575"/>
            <a:ext cx="8360400" cy="19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на Земле
</a:t>
            </a:r>
            <a:endParaRPr lang="en-US" sz="5000" dirty="0"/>
          </a:p>
        </p:txBody>
      </p:sp>
      <p:sp>
        <p:nvSpPr>
          <p:cNvPr id="11" name="Text 2"/>
          <p:cNvSpPr txBox="1"/>
          <p:nvPr/>
        </p:nvSpPr>
        <p:spPr>
          <a:xfrm>
            <a:off x="683400" y="3732400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поверхности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71% поверхности Земли покрыто водой. Поэтому нашу планету часто называют голубой: океаны и моря видны даже из космоса.
</a:t>
            </a:r>
            <a:endParaRPr lang="en-US" sz="2461" dirty="0"/>
          </a:p>
        </p:txBody>
      </p:sp>
      <p:sp>
        <p:nvSpPr>
          <p:cNvPr id="12" name="Text 3"/>
          <p:cNvSpPr txBox="1"/>
          <p:nvPr/>
        </p:nvSpPr>
        <p:spPr>
          <a:xfrm>
            <a:off x="683400" y="51697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солёной воды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масса воды сосредоточена в океанах и морях, и она солёная. Для питья, выращивания растений и многих видов производства такая вода не подходит.
</a:t>
            </a:r>
            <a:endParaRPr lang="en-US" sz="2461" dirty="0"/>
          </a:p>
        </p:txBody>
      </p:sp>
      <p:sp>
        <p:nvSpPr>
          <p:cNvPr id="13" name="Text 4"/>
          <p:cNvSpPr txBox="1"/>
          <p:nvPr/>
        </p:nvSpPr>
        <p:spPr>
          <a:xfrm>
            <a:off x="683400" y="66071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пресной воды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Пресная вода есть в ледниках, подземных водах, реках и озёрах. Её запасы намного меньше, чем солёной воды, и распределены неравномерно.
</a:t>
            </a:r>
            <a:endParaRPr lang="en-US" sz="2461" dirty="0"/>
          </a:p>
        </p:txBody>
      </p:sp>
      <p:sp>
        <p:nvSpPr>
          <p:cNvPr id="14" name="Text 5"/>
          <p:cNvSpPr txBox="1"/>
          <p:nvPr/>
        </p:nvSpPr>
        <p:spPr>
          <a:xfrm>
            <a:off x="683400" y="8044599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людей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важны реки и озёра, потому что именно их воду люди используют в быту, сельском хозяйстве и промышленности. От этих источников зависит жизнь многих городов.
</a:t>
            </a:r>
            <a:endParaRPr lang="en-US" sz="246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часть пресной воды скрыта в труднодоступных местах, поэтому доступных запасов для людей очень мало.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больших общих запасах пригодная для использования пресная вода составляет лишь небольшую долю.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пресная вода Земли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школьной географии о распределении пресной воды на Земле
</a:t>
            </a:r>
            <a:endParaRPr lang="en-US" sz="145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9125" y="3234319"/>
            <a:ext cx="711300" cy="711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6825" y="3234319"/>
            <a:ext cx="711300" cy="711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2494" y="6597494"/>
            <a:ext cx="444563" cy="711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46825" y="6582569"/>
            <a:ext cx="711300" cy="7113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Земли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20068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Воздушная оболочка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78425" y="43014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окружает Землю слоем газа, в котором больше всего азота и кислорода. Именно она делает возможным дыхание живых организмов и поддерживает условия для жизни.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04645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планеты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9436125" y="4301450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ослабляет опасное космическое излучение и сжигает многие мелкие метеориты. Благодаря этому поверхность Земли лучше защищена от внешних воздействий.
</a:t>
            </a:r>
            <a:endParaRPr lang="en-US" sz="2400" dirty="0"/>
          </a:p>
        </p:txBody>
      </p:sp>
      <p:sp>
        <p:nvSpPr>
          <p:cNvPr id="12" name="Text 5"/>
          <p:cNvSpPr txBox="1"/>
          <p:nvPr/>
        </p:nvSpPr>
        <p:spPr>
          <a:xfrm>
            <a:off x="20068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тепла
</a:t>
            </a:r>
            <a:endParaRPr lang="en-US" sz="2800" dirty="0"/>
          </a:p>
        </p:txBody>
      </p:sp>
      <p:sp>
        <p:nvSpPr>
          <p:cNvPr id="13" name="Text 6"/>
          <p:cNvSpPr txBox="1"/>
          <p:nvPr/>
        </p:nvSpPr>
        <p:spPr>
          <a:xfrm>
            <a:off x="9784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Воздушная оболочка помогает удерживать тепло и смягчает перепады температуры между днём и ночью. Без неё климат был бы намного более суровым.
</a:t>
            </a:r>
            <a:endParaRPr lang="en-US" sz="2400" dirty="0"/>
          </a:p>
        </p:txBody>
      </p:sp>
      <p:sp>
        <p:nvSpPr>
          <p:cNvPr id="14" name="Text 7"/>
          <p:cNvSpPr txBox="1"/>
          <p:nvPr/>
        </p:nvSpPr>
        <p:spPr>
          <a:xfrm>
            <a:off x="104645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 климат
</a:t>
            </a:r>
            <a:endParaRPr lang="en-US" sz="2800" dirty="0"/>
          </a:p>
        </p:txBody>
      </p:sp>
      <p:sp>
        <p:nvSpPr>
          <p:cNvPr id="15" name="Text 8"/>
          <p:cNvSpPr txBox="1"/>
          <p:nvPr/>
        </p:nvSpPr>
        <p:spPr>
          <a:xfrm>
            <a:off x="94361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атмосфере образуются облака, ветер и осадки. Эти процессы определяют погоду, а их многолетний режим формирует климат разных территорий.
</a:t>
            </a:r>
            <a:endParaRPr lang="en-US" sz="2400" dirty="0"/>
          </a:p>
        </p:txBody>
      </p:sp>
      <p:sp>
        <p:nvSpPr>
          <p:cNvPr id="16" name="Text 9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3466476"/>
            <a:ext cx="10121400" cy="32001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Материки и океаны Земли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Земле выделяют 6 материков и 5 океанов. Вместе они образуют основу географической карты планеты.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Материки и океаны связаны между собой и вместе влияют на климат, хозяйство и расселение людей.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классификация материков и океанов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88262" y="2400"/>
            <a:ext cx="8595277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83400" y="911375"/>
            <a:ext cx="84930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Земли
</a:t>
            </a:r>
            <a:endParaRPr lang="en-US" sz="4000" dirty="0"/>
          </a:p>
        </p:txBody>
      </p:sp>
      <p:sp>
        <p:nvSpPr>
          <p:cNvPr id="10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2321625" y="2227225"/>
            <a:ext cx="68337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Арктические пространства
</a:t>
            </a:r>
            <a:pPr algn="l" indent="0" marL="0">
              <a:lnSpc>
                <a:spcPct val="100000"/>
              </a:lnSpc>
              <a:buNone/>
            </a:pPr>
            <a:r>
              <a:rPr lang="en-US" sz="1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Арктические пустыни и тундра отличаются низкими температурами, коротким летом и бедной растительностью. Здесь выживают только виды, хорошо приспособленные к холоду и ветрам.
</a:t>
            </a:r>
            <a:endParaRPr lang="en-US" sz="1968" dirty="0"/>
          </a:p>
        </p:txBody>
      </p:sp>
      <p:sp>
        <p:nvSpPr>
          <p:cNvPr id="12" name="Text 3"/>
          <p:cNvSpPr txBox="1"/>
          <p:nvPr/>
        </p:nvSpPr>
        <p:spPr>
          <a:xfrm>
            <a:off x="706023" y="3827750"/>
            <a:ext cx="68337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зоны
</a:t>
            </a:r>
            <a:pPr algn="l" indent="0" marL="0">
              <a:lnSpc>
                <a:spcPct val="100000"/>
              </a:lnSpc>
              <a:buNone/>
            </a:pPr>
            <a:r>
              <a:rPr lang="en-US" sz="1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Тайга, смешанные и широколиственные леса получают больше влаги и тепла. В них формируются более плодородные почвы, а разнообразие растений и животных заметно выше.
</a:t>
            </a:r>
            <a:endParaRPr lang="en-US" sz="1968" dirty="0"/>
          </a:p>
        </p:txBody>
      </p:sp>
      <p:sp>
        <p:nvSpPr>
          <p:cNvPr id="13" name="Text 4"/>
          <p:cNvSpPr txBox="1"/>
          <p:nvPr/>
        </p:nvSpPr>
        <p:spPr>
          <a:xfrm>
            <a:off x="2321639" y="5448307"/>
            <a:ext cx="68337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Открытые равнины
</a:t>
            </a:r>
            <a:pPr algn="l" indent="0" marL="0">
              <a:lnSpc>
                <a:spcPct val="100000"/>
              </a:lnSpc>
              <a:buNone/>
            </a:pPr>
            <a:r>
              <a:rPr lang="en-US" sz="1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Степи и пустыни различаются количеством осадков, но обе зоны имеют мало деревьев. В степях много трав, а в пустынях растения приспосабливаются к нехватке воды.
</a:t>
            </a:r>
            <a:endParaRPr lang="en-US" sz="1968" dirty="0"/>
          </a:p>
        </p:txBody>
      </p:sp>
      <p:sp>
        <p:nvSpPr>
          <p:cNvPr id="14" name="Text 5"/>
          <p:cNvSpPr txBox="1"/>
          <p:nvPr/>
        </p:nvSpPr>
        <p:spPr>
          <a:xfrm>
            <a:off x="706023" y="7082125"/>
            <a:ext cx="68337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саванны
</a:t>
            </a:r>
            <a:pPr algn="l" indent="0" marL="0">
              <a:lnSpc>
                <a:spcPct val="100000"/>
              </a:lnSpc>
              <a:buNone/>
            </a:pPr>
            <a:r>
              <a:rPr lang="en-US" sz="1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Саванны чередуют сухой и влажный сезоны, поэтому здесь растут высокие травы и редкие деревья. Животные и растения приспособлены к смене условий в течение года.
</a:t>
            </a:r>
            <a:endParaRPr lang="en-US" sz="1968" dirty="0"/>
          </a:p>
        </p:txBody>
      </p:sp>
      <p:sp>
        <p:nvSpPr>
          <p:cNvPr id="15" name="Text 6"/>
          <p:cNvSpPr txBox="1"/>
          <p:nvPr/>
        </p:nvSpPr>
        <p:spPr>
          <a:xfrm>
            <a:off x="2321624" y="8680825"/>
            <a:ext cx="68337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Влажные экваториальные леса
</a:t>
            </a:r>
            <a:pPr algn="l" indent="0" marL="0">
              <a:lnSpc>
                <a:spcPct val="100000"/>
              </a:lnSpc>
              <a:buNone/>
            </a:pPr>
            <a:r>
              <a:rPr lang="en-US" sz="1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зона получает много тепла и осадков круглый год. Здесь особенно богатый растительный и животный мир, потому что условия почти не меняются по сезонам.
</a:t>
            </a:r>
            <a:endParaRPr lang="en-US" sz="196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3550" y="6533610"/>
            <a:ext cx="16931100" cy="3753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83400" y="419100"/>
            <a:ext cx="14556600" cy="22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люди расселены по планете
</a:t>
            </a:r>
            <a:endParaRPr lang="en-US" sz="5000" dirty="0"/>
          </a:p>
        </p:txBody>
      </p:sp>
      <p:sp>
        <p:nvSpPr>
          <p:cNvPr id="10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053185" y="3445196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Удобные территории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людей живёт на равнинах, побережьях и в долинах крупных рек. Там проще строить города, дороги и заниматься сельским хозяйством.
</a:t>
            </a:r>
            <a:endParaRPr lang="en-US" sz="2500" dirty="0"/>
          </a:p>
        </p:txBody>
      </p:sp>
      <p:sp>
        <p:nvSpPr>
          <p:cNvPr id="12" name="Text 3"/>
          <p:cNvSpPr txBox="1"/>
          <p:nvPr/>
        </p:nvSpPr>
        <p:spPr>
          <a:xfrm>
            <a:off x="5272576" y="3445196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климата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районах с умеренным климатом жить легче, потому что там меньше экстремальной жары и холода. Такие условия подходят для постоянного проживания и развития хозяйства.
</a:t>
            </a:r>
            <a:endParaRPr lang="en-US" sz="2500" dirty="0"/>
          </a:p>
        </p:txBody>
      </p:sp>
      <p:sp>
        <p:nvSpPr>
          <p:cNvPr id="13" name="Text 4"/>
          <p:cNvSpPr txBox="1"/>
          <p:nvPr/>
        </p:nvSpPr>
        <p:spPr>
          <a:xfrm>
            <a:off x="9497508" y="3445196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природных условий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Густо заселённые места часто имеют плодородные почвы, удобный транспорт и предприятия. Эти особенности помогают людям работать, учиться и перемещаться.
</a:t>
            </a:r>
            <a:endParaRPr lang="en-US" sz="2500" dirty="0"/>
          </a:p>
        </p:txBody>
      </p:sp>
      <p:sp>
        <p:nvSpPr>
          <p:cNvPr id="14" name="Text 5"/>
          <p:cNvSpPr txBox="1"/>
          <p:nvPr/>
        </p:nvSpPr>
        <p:spPr>
          <a:xfrm>
            <a:off x="13722492" y="3444168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Трудные районы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Пустыни, горы и полярные области заселены слабо, потому что там не хватает воды, тепла или удобных площадок для жизни и строительства.
</a:t>
            </a:r>
            <a:endParaRPr lang="en-US" sz="2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Ускорение роста в XX веке связано с успехами медицины, транспорта и сельского хозяйства, которые снизили смертность и улучшили снабжение людей.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Земли росло всё быстрее, поэтому вопросы ресурсов, жилья и экологии становятся особенно важными.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численности населения Земли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The World Population in 2022; исторические оценки численности населения
</a:t>
            </a:r>
            <a:endParaRPr lang="en-US" sz="145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деятельность людей влияет на природу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Показана цепочка от добычи ресурсов до экологических последствий и мер защиты.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683400" y="1548575"/>
            <a:ext cx="8360400" cy="19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 Земли
</a:t>
            </a:r>
            <a:endParaRPr lang="en-US" sz="5000" dirty="0"/>
          </a:p>
        </p:txBody>
      </p:sp>
      <p:sp>
        <p:nvSpPr>
          <p:cNvPr id="10" name="Text 2"/>
          <p:cNvSpPr txBox="1"/>
          <p:nvPr/>
        </p:nvSpPr>
        <p:spPr>
          <a:xfrm>
            <a:off x="683400" y="3732400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и сырьё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Нефть, газ и уголь дают топливо и тепло, а металлы становятся основой машин, домов и техники. Без природного сырья современная промышленность и транспорт не могут работать.
</a:t>
            </a:r>
            <a:endParaRPr lang="en-US" sz="2461" dirty="0"/>
          </a:p>
        </p:txBody>
      </p:sp>
      <p:sp>
        <p:nvSpPr>
          <p:cNvPr id="11" name="Text 3"/>
          <p:cNvSpPr txBox="1"/>
          <p:nvPr/>
        </p:nvSpPr>
        <p:spPr>
          <a:xfrm>
            <a:off x="1308350" y="51697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почвы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Пресная вода нужна людям для питья, выращивания растений и работы предприятий. Плодородные почвы обеспечивают урожай, поэтому от их сохранения зависит питание миллионов людей.
</a:t>
            </a:r>
            <a:endParaRPr lang="en-US" sz="2461" dirty="0"/>
          </a:p>
        </p:txBody>
      </p:sp>
      <p:sp>
        <p:nvSpPr>
          <p:cNvPr id="12" name="Text 4"/>
          <p:cNvSpPr txBox="1"/>
          <p:nvPr/>
        </p:nvSpPr>
        <p:spPr>
          <a:xfrm>
            <a:off x="1920850" y="66071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богатства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дают древесину, бумагу и многие полезные материалы. Они также защищают почвы, удерживают влагу и служат домом для множества животных и растений.
</a:t>
            </a:r>
            <a:endParaRPr lang="en-US" sz="2461" dirty="0"/>
          </a:p>
        </p:txBody>
      </p:sp>
      <p:sp>
        <p:nvSpPr>
          <p:cNvPr id="13" name="Text 5"/>
          <p:cNvSpPr txBox="1"/>
          <p:nvPr/>
        </p:nvSpPr>
        <p:spPr>
          <a:xfrm>
            <a:off x="2520825" y="8044599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беречь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ресурсы образуются очень медленно или вообще не восстанавливаются. Поэтому их важно экономно использовать, не тратить лишнего и искать способы повторного применения.
</a:t>
            </a:r>
            <a:endParaRPr lang="en-US" sz="246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1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Ископаемое топливо остаётся главным источником энергии для транспорта, промышленности и отопления, но его использование сильнее влияет на состояние воздуха и климата.
</a:t>
            </a:r>
            <a:pPr algn="l" indent="0" marL="0">
              <a:lnSpc>
                <a:spcPct val="150041"/>
              </a:lnSpc>
              <a:buNone/>
            </a:pPr>
            <a:r>
              <a:rPr lang="en-US" sz="21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1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Нефть, уголь и газ всё ещё доминируют, однако возобновляемые источники постепенно набирают значение как более чистая и долгосрочная альтернатива.
</a:t>
            </a:r>
            <a:endParaRPr lang="en-US" sz="2147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энергии человека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Округлённые оценки по данным Energy Institute, Statistical Review of World Energy 2024 (за 2023 год)
</a:t>
            </a:r>
            <a:endParaRPr lang="en-US" sz="145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350" y="1894113"/>
            <a:ext cx="5568600" cy="42797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0075" y="1894113"/>
            <a:ext cx="5568600" cy="42797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68575" y="1894113"/>
            <a:ext cx="5568600" cy="42797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2972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как целая система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лесу каждое дерево, куст и травинка выполняют свою роль. Растения дают пищу и кислород, а животные разносят семена, помогая лесу обновляться и расти дальше.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42267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невидимой жизни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морях обитают не только крупные рыбы и киты, но и множество мелких организмов. Они образуют пищевые цепи, очищают воду и поддерживают жизнь во всём океане.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2218271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под нашими ногами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почве живут черви, грибы и бактерии, которые разлагают остатки организмов и возвращают вещества в природу. Благодаря им земля остаётся плодородной и даёт урожай.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связана живая природа
</a:t>
            </a:r>
            <a:endParaRPr lang="en-US" sz="5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2932346"/>
            <a:ext cx="10121400" cy="4033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экологические проблемы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экологические проблемы влияют на людей и природу и почему они требуют совместных решений.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природы тесно связаны между собой: загрязнение, вырубка лесов и изменение климата усиливают друг друга и отражаются на здоровье людей.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9026589" y="9760300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школьной географии и экологии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5773" y="2526013"/>
            <a:ext cx="614400" cy="61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72573" y="4475475"/>
            <a:ext cx="460800" cy="61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34173" y="6509875"/>
            <a:ext cx="537600" cy="61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34173" y="8544263"/>
            <a:ext cx="537600" cy="614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19900" y="992150"/>
            <a:ext cx="163110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помогают делать люди для сохранения Земли
</a:t>
            </a:r>
            <a:endParaRPr lang="en-US" sz="5000" dirty="0"/>
          </a:p>
        </p:txBody>
      </p:sp>
      <p:sp>
        <p:nvSpPr>
          <p:cNvPr id="12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  <p:sp>
        <p:nvSpPr>
          <p:cNvPr id="13" name="Text 2"/>
          <p:cNvSpPr txBox="1"/>
          <p:nvPr/>
        </p:nvSpPr>
        <p:spPr>
          <a:xfrm>
            <a:off x="3225450" y="2134375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Сортировка отходов помогает отправлять бумагу, пластик, стекло и металл на переработку. Так уменьшается количество мусора на свалках и экономятся природные ресурсы.
</a:t>
            </a:r>
            <a:endParaRPr lang="en-US" sz="2800" dirty="0"/>
          </a:p>
        </p:txBody>
      </p:sp>
      <p:sp>
        <p:nvSpPr>
          <p:cNvPr id="14" name="Text 3"/>
          <p:cNvSpPr txBox="1"/>
          <p:nvPr/>
        </p:nvSpPr>
        <p:spPr>
          <a:xfrm>
            <a:off x="3225450" y="4102772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воды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Закрытый кран, короткий душ и бережное обращение с водой снижают её расход каждый день. Даже небольшая экономия важна, когда так поступают многие люди.
</a:t>
            </a:r>
            <a:endParaRPr lang="en-US" sz="2800" dirty="0"/>
          </a:p>
        </p:txBody>
      </p:sp>
      <p:sp>
        <p:nvSpPr>
          <p:cNvPr id="15" name="Text 4"/>
          <p:cNvSpPr txBox="1"/>
          <p:nvPr/>
        </p:nvSpPr>
        <p:spPr>
          <a:xfrm>
            <a:off x="3225450" y="6150656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энергии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Выключение света, бережное использование техники и выбор энергосберегающих приборов уменьшают расход электричества. Это помогает сократить загрязнение, связанное с производством энергии.
</a:t>
            </a:r>
            <a:endParaRPr lang="en-US" sz="2800" dirty="0"/>
          </a:p>
        </p:txBody>
      </p:sp>
      <p:sp>
        <p:nvSpPr>
          <p:cNvPr id="16" name="Text 5"/>
          <p:cNvSpPr txBox="1"/>
          <p:nvPr/>
        </p:nvSpPr>
        <p:spPr>
          <a:xfrm>
            <a:off x="3225450" y="8198552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Посадка деревьев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очищают воздух, защищают почву и делают города комфортнее для жизни. Посадка и уход за зелёными насаждениями — реальный вклад в здоровье планеты.
</a:t>
            </a:r>
            <a:endParaRPr lang="en-US" sz="2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защищают природу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от замеченной проблемы переходят к действию и проверяют результат.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376250" y="2760275"/>
            <a:ext cx="7388400" cy="54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делают Землю заметной издалека, а тонкая атмосфера напоминает, насколько хрупка оболочка, поддерживающая жизнь.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  <p:sp>
        <p:nvSpPr>
          <p:cNvPr id="6" name="Text 2"/>
          <p:cNvSpPr txBox="1"/>
          <p:nvPr/>
        </p:nvSpPr>
        <p:spPr>
          <a:xfrm>
            <a:off x="1185425" y="3135575"/>
            <a:ext cx="8397600" cy="460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71%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4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поверхности Земли покрыто водой, поэтому из космоса планета выглядит голубой.
</a:t>
            </a:r>
            <a:endParaRPr lang="en-US" sz="9000" dirty="0"/>
          </a:p>
        </p:txBody>
      </p:sp>
      <p:sp>
        <p:nvSpPr>
          <p:cNvPr id="7" name="Text 3"/>
          <p:cNvSpPr txBox="1"/>
          <p:nvPr/>
        </p:nvSpPr>
        <p:spPr>
          <a:xfrm>
            <a:off x="1690025" y="8689000"/>
            <a:ext cx="7388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географические сведения о поверхности Земли
</a:t>
            </a:r>
            <a:endParaRPr lang="en-US" sz="2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3550" y="6533610"/>
            <a:ext cx="16931100" cy="3753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83400" y="419100"/>
            <a:ext cx="14556600" cy="22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в науке и культуре
</a:t>
            </a:r>
            <a:endParaRPr lang="en-US" sz="5000" dirty="0"/>
          </a:p>
        </p:txBody>
      </p:sp>
      <p:sp>
        <p:nvSpPr>
          <p:cNvPr id="10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166681" y="3429413"/>
            <a:ext cx="4691100" cy="28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изучают планету
</a:t>
            </a:r>
            <a:pPr algn="l" indent="0" marL="0">
              <a:lnSpc>
                <a:spcPct val="100000"/>
              </a:lnSpc>
              <a:buNone/>
            </a:pPr>
            <a:r>
              <a:rPr lang="en-US" sz="2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наблюдают Землю с помощью спутников, метеостанций и космических снимков. Такие данные помогают следить за погодой, лесами, океанами и изменениями поверхности.
</a:t>
            </a:r>
            <a:endParaRPr lang="en-US" sz="2900" dirty="0"/>
          </a:p>
        </p:txBody>
      </p:sp>
      <p:sp>
        <p:nvSpPr>
          <p:cNvPr id="12" name="Text 3"/>
          <p:cNvSpPr txBox="1"/>
          <p:nvPr/>
        </p:nvSpPr>
        <p:spPr>
          <a:xfrm>
            <a:off x="6793508" y="3429413"/>
            <a:ext cx="4691100" cy="28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Помощники географа
</a:t>
            </a:r>
            <a:pPr algn="l" indent="0" marL="0">
              <a:lnSpc>
                <a:spcPct val="100000"/>
              </a:lnSpc>
              <a:buNone/>
            </a:pPr>
            <a:r>
              <a:rPr lang="en-US" sz="2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Глобусы, карты и атласы помогают увидеть материки, океаны, природные зоны и размещение стран. С их помощью легче понять, как устроена наша планета.
</a:t>
            </a:r>
            <a:endParaRPr lang="en-US" sz="2900" dirty="0"/>
          </a:p>
        </p:txBody>
      </p:sp>
      <p:sp>
        <p:nvSpPr>
          <p:cNvPr id="13" name="Text 4"/>
          <p:cNvSpPr txBox="1"/>
          <p:nvPr/>
        </p:nvSpPr>
        <p:spPr>
          <a:xfrm>
            <a:off x="12427583" y="3429413"/>
            <a:ext cx="4691100" cy="28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дом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2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культуре Землю часто называют общим домом человечества. Этот образ напоминает, что у всех людей одна планета, и её нужно беречь вместе.
</a:t>
            </a:r>
            <a:endParaRPr lang="en-US" sz="2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4450" y="1830500"/>
            <a:ext cx="15619200" cy="53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Земля — общий дом человечества
</a:t>
            </a:r>
            <a:pPr algn="l" indent="0" marL="0">
              <a:lnSpc>
                <a:spcPct val="100000"/>
              </a:lnSpc>
              <a:buNone/>
            </a:pPr>
            <a:r>
              <a:rPr lang="en-US" sz="5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даёт людям всё необходимое для жизни, а её природные оболочки тесно связаны между собой. Бережное отношение к планете — это забота о будущем каждого человека.
</a:t>
            </a:r>
            <a:endParaRPr lang="en-US" sz="5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2026-06-02T14:11:43Z</dcterms:created>
  <dcterms:modified xsi:type="dcterms:W3CDTF">2026-06-02T14:11:43Z</dcterms:modified>
</cp:coreProperties>
</file>